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4"/>
  </p:notesMasterIdLst>
  <p:sldIdLst>
    <p:sldId id="256" r:id="rId2"/>
    <p:sldId id="258" r:id="rId3"/>
    <p:sldId id="257" r:id="rId4"/>
    <p:sldId id="259" r:id="rId5"/>
    <p:sldId id="262" r:id="rId6"/>
    <p:sldId id="261" r:id="rId7"/>
    <p:sldId id="263" r:id="rId8"/>
    <p:sldId id="264" r:id="rId9"/>
    <p:sldId id="265" r:id="rId10"/>
    <p:sldId id="266" r:id="rId11"/>
    <p:sldId id="267" r:id="rId12"/>
    <p:sldId id="260"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71883" autoAdjust="0"/>
  </p:normalViewPr>
  <p:slideViewPr>
    <p:cSldViewPr snapToGrid="0">
      <p:cViewPr varScale="1">
        <p:scale>
          <a:sx n="49" d="100"/>
          <a:sy n="49" d="100"/>
        </p:scale>
        <p:origin x="1320"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37860-1D17-4788-AE36-30D5827BD8E6}" type="datetimeFigureOut">
              <a:rPr lang="en-US" smtClean="0"/>
              <a:t>12/5/2018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BBCC47-5DF1-44DE-A5AA-395B8FFFA1BD}" type="slidenum">
              <a:rPr lang="en-US" smtClean="0"/>
              <a:t>‹#›</a:t>
            </a:fld>
            <a:endParaRPr lang="en-US"/>
          </a:p>
        </p:txBody>
      </p:sp>
    </p:spTree>
    <p:extLst>
      <p:ext uri="{BB962C8B-B14F-4D97-AF65-F5344CB8AC3E}">
        <p14:creationId xmlns:p14="http://schemas.microsoft.com/office/powerpoint/2010/main" val="1605640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BBCC47-5DF1-44DE-A5AA-395B8FFFA1BD}" type="slidenum">
              <a:rPr lang="en-US" smtClean="0"/>
              <a:t>2</a:t>
            </a:fld>
            <a:endParaRPr lang="en-US"/>
          </a:p>
        </p:txBody>
      </p:sp>
    </p:spTree>
    <p:extLst>
      <p:ext uri="{BB962C8B-B14F-4D97-AF65-F5344CB8AC3E}">
        <p14:creationId xmlns:p14="http://schemas.microsoft.com/office/powerpoint/2010/main" val="680906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BBCC47-5DF1-44DE-A5AA-395B8FFFA1BD}" type="slidenum">
              <a:rPr lang="en-US" smtClean="0"/>
              <a:t>3</a:t>
            </a:fld>
            <a:endParaRPr lang="en-US"/>
          </a:p>
        </p:txBody>
      </p:sp>
    </p:spTree>
    <p:extLst>
      <p:ext uri="{BB962C8B-B14F-4D97-AF65-F5344CB8AC3E}">
        <p14:creationId xmlns:p14="http://schemas.microsoft.com/office/powerpoint/2010/main" val="3042710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https://www.cabrillo.edu/services/equity/documents/DACAvsAB540vsCADreamAct.pdf</a:t>
            </a:r>
          </a:p>
          <a:p>
            <a:r>
              <a:rPr lang="en-US" dirty="0" smtClean="0"/>
              <a:t>https://www.cabrillo.edu/services/equity/dreamers.html</a:t>
            </a:r>
          </a:p>
          <a:p>
            <a:r>
              <a:rPr lang="en-US" dirty="0" smtClean="0"/>
              <a:t>AB 2000-</a:t>
            </a:r>
            <a:r>
              <a:rPr lang="en-US" baseline="0" dirty="0" smtClean="0"/>
              <a:t> expands and offers more options. </a:t>
            </a:r>
            <a:endParaRPr lang="en-US" dirty="0"/>
          </a:p>
        </p:txBody>
      </p:sp>
      <p:sp>
        <p:nvSpPr>
          <p:cNvPr id="4" name="Slide Number Placeholder 3"/>
          <p:cNvSpPr>
            <a:spLocks noGrp="1"/>
          </p:cNvSpPr>
          <p:nvPr>
            <p:ph type="sldNum" sz="quarter" idx="10"/>
          </p:nvPr>
        </p:nvSpPr>
        <p:spPr/>
        <p:txBody>
          <a:bodyPr/>
          <a:lstStyle/>
          <a:p>
            <a:fld id="{56BBCC47-5DF1-44DE-A5AA-395B8FFFA1BD}" type="slidenum">
              <a:rPr lang="en-US" smtClean="0"/>
              <a:t>4</a:t>
            </a:fld>
            <a:endParaRPr lang="en-US"/>
          </a:p>
        </p:txBody>
      </p:sp>
    </p:spTree>
    <p:extLst>
      <p:ext uri="{BB962C8B-B14F-4D97-AF65-F5344CB8AC3E}">
        <p14:creationId xmlns:p14="http://schemas.microsoft.com/office/powerpoint/2010/main" val="466957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smtClean="0"/>
              <a:t>1. CAREER END GOAL: </a:t>
            </a:r>
            <a:r>
              <a:rPr lang="en-US" sz="1100" smtClean="0"/>
              <a:t>What job will this major lead to?</a:t>
            </a:r>
            <a:r>
              <a:rPr lang="en-US" sz="1200" smtClean="0"/>
              <a:t/>
            </a:r>
            <a:br>
              <a:rPr lang="en-US" sz="1200" smtClean="0"/>
            </a:br>
            <a:r>
              <a:rPr lang="en-US" sz="1200" smtClean="0"/>
              <a:t>2. Jobs that have high demand (less flexibility in choice)</a:t>
            </a:r>
          </a:p>
          <a:p>
            <a:pPr marL="0" indent="0">
              <a:buNone/>
            </a:pPr>
            <a:r>
              <a:rPr lang="en-US" sz="1200" smtClean="0"/>
              <a:t>3. Networking- Clubs, Professional Associations and Volunteer</a:t>
            </a:r>
          </a:p>
          <a:p>
            <a:pPr marL="0" indent="0">
              <a:buNone/>
            </a:pPr>
            <a:r>
              <a:rPr lang="en-US" sz="1200" smtClean="0"/>
              <a:t>4. Be open and flexible: Happenstance</a:t>
            </a:r>
            <a:endParaRPr lang="en-US"/>
          </a:p>
        </p:txBody>
      </p:sp>
      <p:sp>
        <p:nvSpPr>
          <p:cNvPr id="4" name="Slide Number Placeholder 3"/>
          <p:cNvSpPr>
            <a:spLocks noGrp="1"/>
          </p:cNvSpPr>
          <p:nvPr>
            <p:ph type="sldNum" sz="quarter" idx="10"/>
          </p:nvPr>
        </p:nvSpPr>
        <p:spPr/>
        <p:txBody>
          <a:bodyPr/>
          <a:lstStyle/>
          <a:p>
            <a:fld id="{56BBCC47-5DF1-44DE-A5AA-395B8FFFA1BD}" type="slidenum">
              <a:rPr lang="en-US" smtClean="0"/>
              <a:t>5</a:t>
            </a:fld>
            <a:endParaRPr lang="en-US"/>
          </a:p>
        </p:txBody>
      </p:sp>
    </p:spTree>
    <p:extLst>
      <p:ext uri="{BB962C8B-B14F-4D97-AF65-F5344CB8AC3E}">
        <p14:creationId xmlns:p14="http://schemas.microsoft.com/office/powerpoint/2010/main" val="541287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600" smtClean="0"/>
              <a:t>Strategic Major Choice</a:t>
            </a:r>
          </a:p>
          <a:p>
            <a:pPr marL="0" indent="0">
              <a:buNone/>
            </a:pPr>
            <a:r>
              <a:rPr lang="en-US" sz="1200" smtClean="0"/>
              <a:t>1. Medical Profession: Issues with licenses and SS number</a:t>
            </a:r>
            <a:br>
              <a:rPr lang="en-US" sz="1200" smtClean="0"/>
            </a:br>
            <a:r>
              <a:rPr lang="en-US" sz="1200" smtClean="0"/>
              <a:t>Maryland and Virginia Exceptions (nursing)</a:t>
            </a:r>
          </a:p>
          <a:p>
            <a:pPr marL="0" indent="0">
              <a:buNone/>
            </a:pPr>
            <a:r>
              <a:rPr lang="en-US" sz="1200" smtClean="0"/>
              <a:t>2.  Engineering: More options world wide</a:t>
            </a:r>
          </a:p>
          <a:p>
            <a:pPr marL="0" indent="0">
              <a:buNone/>
            </a:pPr>
            <a:r>
              <a:rPr lang="en-US" sz="1200" smtClean="0"/>
              <a:t>3. Law: Eligible for Bar in California</a:t>
            </a:r>
          </a:p>
          <a:p>
            <a:pPr marL="0" indent="0">
              <a:buNone/>
            </a:pPr>
            <a:r>
              <a:rPr lang="en-US" sz="1200" smtClean="0"/>
              <a:t>4. Business</a:t>
            </a:r>
          </a:p>
          <a:p>
            <a:pPr marL="0" indent="0">
              <a:buNone/>
            </a:pPr>
            <a:r>
              <a:rPr lang="en-US" sz="1200" smtClean="0"/>
              <a:t>5. Graduate School </a:t>
            </a:r>
            <a:endParaRPr lang="en-US" sz="1200" dirty="0" smtClean="0"/>
          </a:p>
        </p:txBody>
      </p:sp>
      <p:sp>
        <p:nvSpPr>
          <p:cNvPr id="4" name="Slide Number Placeholder 3"/>
          <p:cNvSpPr>
            <a:spLocks noGrp="1"/>
          </p:cNvSpPr>
          <p:nvPr>
            <p:ph type="sldNum" sz="quarter" idx="10"/>
          </p:nvPr>
        </p:nvSpPr>
        <p:spPr/>
        <p:txBody>
          <a:bodyPr/>
          <a:lstStyle/>
          <a:p>
            <a:fld id="{56BBCC47-5DF1-44DE-A5AA-395B8FFFA1BD}" type="slidenum">
              <a:rPr lang="en-US" smtClean="0"/>
              <a:t>6</a:t>
            </a:fld>
            <a:endParaRPr lang="en-US"/>
          </a:p>
        </p:txBody>
      </p:sp>
    </p:spTree>
    <p:extLst>
      <p:ext uri="{BB962C8B-B14F-4D97-AF65-F5344CB8AC3E}">
        <p14:creationId xmlns:p14="http://schemas.microsoft.com/office/powerpoint/2010/main" val="2119718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AutoNum type="arabicPeriod"/>
            </a:pPr>
            <a:r>
              <a:rPr lang="en-US" sz="4000" smtClean="0"/>
              <a:t>Career Center/Counselor Screening</a:t>
            </a:r>
          </a:p>
          <a:p>
            <a:pPr marL="324000" lvl="1" indent="0">
              <a:buNone/>
            </a:pPr>
            <a:r>
              <a:rPr lang="en-US" sz="2600" smtClean="0"/>
              <a:t>Screen potential places of employment or internships for their institutional beliefs and company policies in regards to working with this student population for a student or when you bring on new companies. </a:t>
            </a:r>
          </a:p>
          <a:p>
            <a:pPr marL="342900" indent="-342900">
              <a:buAutoNum type="arabicPeriod"/>
            </a:pPr>
            <a:r>
              <a:rPr lang="en-US" sz="4000" smtClean="0"/>
              <a:t>Work Experience/Internships </a:t>
            </a:r>
          </a:p>
          <a:p>
            <a:pPr marL="666900" lvl="1" indent="-342900">
              <a:buAutoNum type="arabicPeriod"/>
            </a:pPr>
            <a:r>
              <a:rPr lang="en-US" sz="2600" smtClean="0"/>
              <a:t>Courses designed to provide students with college credit in exchange for work experience related to their career field of study.  </a:t>
            </a:r>
            <a:r>
              <a:rPr lang="en-US" sz="2600" i="1" smtClean="0"/>
              <a:t>Potential barriers: Workers Compensation Liability/Insurance</a:t>
            </a:r>
          </a:p>
          <a:p>
            <a:pPr marL="666900" lvl="1" indent="-342900">
              <a:buAutoNum type="arabicPeriod"/>
            </a:pPr>
            <a:r>
              <a:rPr lang="en-US" sz="2600" smtClean="0"/>
              <a:t>Utilizing Work Experience course to avoid compensation for internship from company.</a:t>
            </a:r>
          </a:p>
          <a:p>
            <a:pPr marL="342900" indent="-342900">
              <a:buAutoNum type="arabicPeriod"/>
            </a:pPr>
            <a:r>
              <a:rPr lang="en-US" sz="4000" smtClean="0"/>
              <a:t>Volunteering </a:t>
            </a:r>
          </a:p>
          <a:p>
            <a:pPr marL="666900" lvl="1" indent="-342900">
              <a:buAutoNum type="arabicPeriod"/>
            </a:pPr>
            <a:r>
              <a:rPr lang="en-US" sz="2600" smtClean="0"/>
              <a:t>No legal reasons for denying student from volunteering, but still screen.</a:t>
            </a:r>
          </a:p>
          <a:p>
            <a:endParaRPr lang="en-US"/>
          </a:p>
        </p:txBody>
      </p:sp>
      <p:sp>
        <p:nvSpPr>
          <p:cNvPr id="4" name="Slide Number Placeholder 3"/>
          <p:cNvSpPr>
            <a:spLocks noGrp="1"/>
          </p:cNvSpPr>
          <p:nvPr>
            <p:ph type="sldNum" sz="quarter" idx="10"/>
          </p:nvPr>
        </p:nvSpPr>
        <p:spPr/>
        <p:txBody>
          <a:bodyPr/>
          <a:lstStyle/>
          <a:p>
            <a:fld id="{56BBCC47-5DF1-44DE-A5AA-395B8FFFA1BD}" type="slidenum">
              <a:rPr lang="en-US" smtClean="0"/>
              <a:t>7</a:t>
            </a:fld>
            <a:endParaRPr lang="en-US"/>
          </a:p>
        </p:txBody>
      </p:sp>
    </p:spTree>
    <p:extLst>
      <p:ext uri="{BB962C8B-B14F-4D97-AF65-F5344CB8AC3E}">
        <p14:creationId xmlns:p14="http://schemas.microsoft.com/office/powerpoint/2010/main" val="1581674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mj-lt"/>
              <a:buAutoNum type="arabicPeriod"/>
            </a:pPr>
            <a:r>
              <a:rPr lang="en-US" sz="1200" smtClean="0"/>
              <a:t>Graduate Studies in Law, Medicine, Nursing, and Pharmacy can lead to licensure in California for DACA students.  </a:t>
            </a:r>
          </a:p>
          <a:p>
            <a:pPr marL="342900" indent="-342900">
              <a:buFont typeface="+mj-lt"/>
              <a:buAutoNum type="arabicPeriod"/>
            </a:pPr>
            <a:r>
              <a:rPr lang="en-US" sz="1200" smtClean="0"/>
              <a:t>Fellowships/ Graduate Study Funding</a:t>
            </a:r>
          </a:p>
          <a:p>
            <a:pPr marL="342900" indent="-342900">
              <a:buFont typeface="+mj-lt"/>
              <a:buAutoNum type="arabicPeriod"/>
            </a:pPr>
            <a:r>
              <a:rPr lang="en-US" sz="1200" smtClean="0"/>
              <a:t>STEM: Computer Technology/Programing and Civil Engineer/ Project Management </a:t>
            </a:r>
            <a:endParaRPr lang="en-US" sz="1200" dirty="0" smtClean="0"/>
          </a:p>
        </p:txBody>
      </p:sp>
      <p:sp>
        <p:nvSpPr>
          <p:cNvPr id="4" name="Slide Number Placeholder 3"/>
          <p:cNvSpPr>
            <a:spLocks noGrp="1"/>
          </p:cNvSpPr>
          <p:nvPr>
            <p:ph type="sldNum" sz="quarter" idx="10"/>
          </p:nvPr>
        </p:nvSpPr>
        <p:spPr/>
        <p:txBody>
          <a:bodyPr/>
          <a:lstStyle/>
          <a:p>
            <a:fld id="{56BBCC47-5DF1-44DE-A5AA-395B8FFFA1BD}" type="slidenum">
              <a:rPr lang="en-US" smtClean="0"/>
              <a:t>8</a:t>
            </a:fld>
            <a:endParaRPr lang="en-US"/>
          </a:p>
        </p:txBody>
      </p:sp>
    </p:spTree>
    <p:extLst>
      <p:ext uri="{BB962C8B-B14F-4D97-AF65-F5344CB8AC3E}">
        <p14:creationId xmlns:p14="http://schemas.microsoft.com/office/powerpoint/2010/main" val="2860690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mj-lt"/>
              <a:buAutoNum type="arabicPeriod"/>
            </a:pPr>
            <a:r>
              <a:rPr lang="en-US" smtClean="0"/>
              <a:t>DACA: Can work until their certification expires. </a:t>
            </a:r>
          </a:p>
          <a:p>
            <a:pPr marL="342900" indent="-342900">
              <a:buFont typeface="+mj-lt"/>
              <a:buAutoNum type="arabicPeriod"/>
            </a:pPr>
            <a:r>
              <a:rPr lang="en-US" smtClean="0"/>
              <a:t>Empower them with options</a:t>
            </a:r>
          </a:p>
          <a:p>
            <a:pPr marL="342900" indent="-342900">
              <a:buFont typeface="+mj-lt"/>
              <a:buAutoNum type="arabicPeriod"/>
            </a:pPr>
            <a:r>
              <a:rPr lang="en-US" smtClean="0"/>
              <a:t>Undocumented: </a:t>
            </a:r>
          </a:p>
          <a:p>
            <a:pPr marL="666900" lvl="1" indent="-342900">
              <a:buFont typeface="+mj-lt"/>
              <a:buAutoNum type="arabicPeriod"/>
            </a:pPr>
            <a:r>
              <a:rPr lang="en-US" smtClean="0"/>
              <a:t>Self Employed</a:t>
            </a:r>
          </a:p>
          <a:p>
            <a:pPr marL="666900" lvl="1" indent="-342900">
              <a:buFont typeface="+mj-lt"/>
              <a:buAutoNum type="arabicPeriod"/>
            </a:pPr>
            <a:r>
              <a:rPr lang="en-US" smtClean="0"/>
              <a:t>Independent Contractor</a:t>
            </a:r>
          </a:p>
          <a:p>
            <a:pPr marL="666900" lvl="1" indent="-342900">
              <a:buFont typeface="+mj-lt"/>
              <a:buAutoNum type="arabicPeriod"/>
            </a:pPr>
            <a:r>
              <a:rPr lang="en-US" smtClean="0"/>
              <a:t>Sole Proprietorship</a:t>
            </a:r>
          </a:p>
          <a:p>
            <a:pPr marL="666900" lvl="1" indent="-342900">
              <a:buFont typeface="+mj-lt"/>
              <a:buAutoNum type="arabicPeriod"/>
            </a:pPr>
            <a:r>
              <a:rPr lang="en-US" smtClean="0"/>
              <a:t>Limited Liability Company</a:t>
            </a:r>
          </a:p>
          <a:p>
            <a:pPr marL="666900" lvl="1" indent="-342900">
              <a:buFont typeface="+mj-lt"/>
              <a:buAutoNum type="arabicPeriod"/>
            </a:pPr>
            <a:r>
              <a:rPr lang="en-US" smtClean="0"/>
              <a:t>Working Abroad</a:t>
            </a:r>
          </a:p>
          <a:p>
            <a:endParaRPr lang="en-US"/>
          </a:p>
        </p:txBody>
      </p:sp>
      <p:sp>
        <p:nvSpPr>
          <p:cNvPr id="4" name="Slide Number Placeholder 3"/>
          <p:cNvSpPr>
            <a:spLocks noGrp="1"/>
          </p:cNvSpPr>
          <p:nvPr>
            <p:ph type="sldNum" sz="quarter" idx="10"/>
          </p:nvPr>
        </p:nvSpPr>
        <p:spPr/>
        <p:txBody>
          <a:bodyPr/>
          <a:lstStyle/>
          <a:p>
            <a:fld id="{56BBCC47-5DF1-44DE-A5AA-395B8FFFA1BD}" type="slidenum">
              <a:rPr lang="en-US" smtClean="0"/>
              <a:t>9</a:t>
            </a:fld>
            <a:endParaRPr lang="en-US"/>
          </a:p>
        </p:txBody>
      </p:sp>
    </p:spTree>
    <p:extLst>
      <p:ext uri="{BB962C8B-B14F-4D97-AF65-F5344CB8AC3E}">
        <p14:creationId xmlns:p14="http://schemas.microsoft.com/office/powerpoint/2010/main" val="108595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Limited beucase of unlawful entry, but not impossible. Easiest is through relative sponser, but lawyers</a:t>
            </a:r>
            <a:r>
              <a:rPr lang="en-US" baseline="0" smtClean="0"/>
              <a:t> most likely need ot be involved. “Adjustment of Status” If they entered legally, but overstayed their visa. </a:t>
            </a:r>
          </a:p>
          <a:p>
            <a:r>
              <a:rPr lang="en-US" baseline="0" smtClean="0"/>
              <a:t>Extrodinary ability: highly unlikely. </a:t>
            </a:r>
          </a:p>
          <a:p>
            <a:endParaRPr lang="en-US" baseline="0" smtClean="0"/>
          </a:p>
          <a:p>
            <a:r>
              <a:rPr lang="en-US" baseline="0" smtClean="0"/>
              <a:t>Options outside the country:barriers typically not wanting to leave San Diego. </a:t>
            </a:r>
            <a:endParaRPr lang="en-US"/>
          </a:p>
        </p:txBody>
      </p:sp>
      <p:sp>
        <p:nvSpPr>
          <p:cNvPr id="4" name="Slide Number Placeholder 3"/>
          <p:cNvSpPr>
            <a:spLocks noGrp="1"/>
          </p:cNvSpPr>
          <p:nvPr>
            <p:ph type="sldNum" sz="quarter" idx="10"/>
          </p:nvPr>
        </p:nvSpPr>
        <p:spPr/>
        <p:txBody>
          <a:bodyPr/>
          <a:lstStyle/>
          <a:p>
            <a:fld id="{56BBCC47-5DF1-44DE-A5AA-395B8FFFA1BD}" type="slidenum">
              <a:rPr lang="en-US" smtClean="0"/>
              <a:t>10</a:t>
            </a:fld>
            <a:endParaRPr lang="en-US"/>
          </a:p>
        </p:txBody>
      </p:sp>
    </p:spTree>
    <p:extLst>
      <p:ext uri="{BB962C8B-B14F-4D97-AF65-F5344CB8AC3E}">
        <p14:creationId xmlns:p14="http://schemas.microsoft.com/office/powerpoint/2010/main" val="2768336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BBCC47-5DF1-44DE-A5AA-395B8FFFA1BD}" type="slidenum">
              <a:rPr lang="en-US" smtClean="0"/>
              <a:t>12</a:t>
            </a:fld>
            <a:endParaRPr lang="en-US"/>
          </a:p>
        </p:txBody>
      </p:sp>
    </p:spTree>
    <p:extLst>
      <p:ext uri="{BB962C8B-B14F-4D97-AF65-F5344CB8AC3E}">
        <p14:creationId xmlns:p14="http://schemas.microsoft.com/office/powerpoint/2010/main" val="2566680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1E6DACE3-B8B7-4BB8-832C-F3FA43D99A79}" type="datetimeFigureOut">
              <a:rPr lang="en-US" smtClean="0"/>
              <a:t>12/5/2018</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FFFCB9FC-21B9-4392-98CD-A1EC5EE401CE}" type="slidenum">
              <a:rPr lang="en-US" smtClean="0"/>
              <a:t>‹#›</a:t>
            </a:fld>
            <a:endParaRPr lang="en-US"/>
          </a:p>
        </p:txBody>
      </p:sp>
    </p:spTree>
    <p:extLst>
      <p:ext uri="{BB962C8B-B14F-4D97-AF65-F5344CB8AC3E}">
        <p14:creationId xmlns:p14="http://schemas.microsoft.com/office/powerpoint/2010/main" val="598684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6DACE3-B8B7-4BB8-832C-F3FA43D99A79}" type="datetimeFigureOut">
              <a:rPr lang="en-US" smtClean="0"/>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FFFCB9FC-21B9-4392-98CD-A1EC5EE401CE}" type="slidenum">
              <a:rPr lang="en-US" smtClean="0"/>
              <a:t>‹#›</a:t>
            </a:fld>
            <a:endParaRPr lang="en-US"/>
          </a:p>
        </p:txBody>
      </p:sp>
    </p:spTree>
    <p:extLst>
      <p:ext uri="{BB962C8B-B14F-4D97-AF65-F5344CB8AC3E}">
        <p14:creationId xmlns:p14="http://schemas.microsoft.com/office/powerpoint/2010/main" val="135334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1E6DACE3-B8B7-4BB8-832C-F3FA43D99A79}" type="datetimeFigureOut">
              <a:rPr lang="en-US" smtClean="0"/>
              <a:t>12/5/2018</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FFFCB9FC-21B9-4392-98CD-A1EC5EE401CE}" type="slidenum">
              <a:rPr lang="en-US" smtClean="0"/>
              <a:t>‹#›</a:t>
            </a:fld>
            <a:endParaRPr lang="en-US"/>
          </a:p>
        </p:txBody>
      </p:sp>
    </p:spTree>
    <p:extLst>
      <p:ext uri="{BB962C8B-B14F-4D97-AF65-F5344CB8AC3E}">
        <p14:creationId xmlns:p14="http://schemas.microsoft.com/office/powerpoint/2010/main" val="619701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E6DACE3-B8B7-4BB8-832C-F3FA43D99A79}" type="datetimeFigureOut">
              <a:rPr lang="en-US" smtClean="0"/>
              <a:t>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FCB9FC-21B9-4392-98CD-A1EC5EE401CE}" type="slidenum">
              <a:rPr lang="en-US" smtClean="0"/>
              <a:t>‹#›</a:t>
            </a:fld>
            <a:endParaRPr lang="en-US"/>
          </a:p>
        </p:txBody>
      </p:sp>
    </p:spTree>
    <p:extLst>
      <p:ext uri="{BB962C8B-B14F-4D97-AF65-F5344CB8AC3E}">
        <p14:creationId xmlns:p14="http://schemas.microsoft.com/office/powerpoint/2010/main" val="2967974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E6DACE3-B8B7-4BB8-832C-F3FA43D99A79}" type="datetimeFigureOut">
              <a:rPr lang="en-US" smtClean="0"/>
              <a:t>12/5/2018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FCB9FC-21B9-4392-98CD-A1EC5EE401CE}" type="slidenum">
              <a:rPr lang="en-US" smtClean="0"/>
              <a:t>‹#›</a:t>
            </a:fld>
            <a:endParaRPr lang="en-US"/>
          </a:p>
        </p:txBody>
      </p:sp>
    </p:spTree>
    <p:extLst>
      <p:ext uri="{BB962C8B-B14F-4D97-AF65-F5344CB8AC3E}">
        <p14:creationId xmlns:p14="http://schemas.microsoft.com/office/powerpoint/2010/main" val="673443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E6DACE3-B8B7-4BB8-832C-F3FA43D99A79}" type="datetimeFigureOut">
              <a:rPr lang="en-US" smtClean="0"/>
              <a:t>12/5/2018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FCB9FC-21B9-4392-98CD-A1EC5EE401CE}" type="slidenum">
              <a:rPr lang="en-US" smtClean="0"/>
              <a:t>‹#›</a:t>
            </a:fld>
            <a:endParaRPr lang="en-US"/>
          </a:p>
        </p:txBody>
      </p:sp>
    </p:spTree>
    <p:extLst>
      <p:ext uri="{BB962C8B-B14F-4D97-AF65-F5344CB8AC3E}">
        <p14:creationId xmlns:p14="http://schemas.microsoft.com/office/powerpoint/2010/main" val="3416592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6DACE3-B8B7-4BB8-832C-F3FA43D99A79}" type="datetimeFigureOut">
              <a:rPr lang="en-US" smtClean="0"/>
              <a:t>12/5/2018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FCB9FC-21B9-4392-98CD-A1EC5EE401CE}" type="slidenum">
              <a:rPr lang="en-US" smtClean="0"/>
              <a:t>‹#›</a:t>
            </a:fld>
            <a:endParaRPr lang="en-US"/>
          </a:p>
        </p:txBody>
      </p:sp>
    </p:spTree>
    <p:extLst>
      <p:ext uri="{BB962C8B-B14F-4D97-AF65-F5344CB8AC3E}">
        <p14:creationId xmlns:p14="http://schemas.microsoft.com/office/powerpoint/2010/main" val="3089476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1E6DACE3-B8B7-4BB8-832C-F3FA43D99A79}" type="datetimeFigureOut">
              <a:rPr lang="en-US" smtClean="0"/>
              <a:t>12/5/2018</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FFFCB9FC-21B9-4392-98CD-A1EC5EE401CE}" type="slidenum">
              <a:rPr lang="en-US" smtClean="0"/>
              <a:t>‹#›</a:t>
            </a:fld>
            <a:endParaRPr lang="en-US"/>
          </a:p>
        </p:txBody>
      </p:sp>
    </p:spTree>
    <p:extLst>
      <p:ext uri="{BB962C8B-B14F-4D97-AF65-F5344CB8AC3E}">
        <p14:creationId xmlns:p14="http://schemas.microsoft.com/office/powerpoint/2010/main" val="1563153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E6DACE3-B8B7-4BB8-832C-F3FA43D99A79}" type="datetimeFigureOut">
              <a:rPr lang="en-US" smtClean="0"/>
              <a:t>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FCB9FC-21B9-4392-98CD-A1EC5EE401CE}" type="slidenum">
              <a:rPr lang="en-US" smtClean="0"/>
              <a:t>‹#›</a:t>
            </a:fld>
            <a:endParaRPr lang="en-US"/>
          </a:p>
        </p:txBody>
      </p:sp>
    </p:spTree>
    <p:extLst>
      <p:ext uri="{BB962C8B-B14F-4D97-AF65-F5344CB8AC3E}">
        <p14:creationId xmlns:p14="http://schemas.microsoft.com/office/powerpoint/2010/main" val="3751089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6DACE3-B8B7-4BB8-832C-F3FA43D99A79}" type="datetimeFigureOut">
              <a:rPr lang="en-US" smtClean="0"/>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FCB9FC-21B9-4392-98CD-A1EC5EE401CE}" type="slidenum">
              <a:rPr lang="en-US" smtClean="0"/>
              <a:t>‹#›</a:t>
            </a:fld>
            <a:endParaRPr lang="en-US"/>
          </a:p>
        </p:txBody>
      </p:sp>
    </p:spTree>
    <p:extLst>
      <p:ext uri="{BB962C8B-B14F-4D97-AF65-F5344CB8AC3E}">
        <p14:creationId xmlns:p14="http://schemas.microsoft.com/office/powerpoint/2010/main" val="2152863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1E6DACE3-B8B7-4BB8-832C-F3FA43D99A79}" type="datetimeFigureOut">
              <a:rPr lang="en-US" smtClean="0"/>
              <a:t>12/5/2018</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FFFCB9FC-21B9-4392-98CD-A1EC5EE401CE}" type="slidenum">
              <a:rPr lang="en-US" smtClean="0"/>
              <a:t>‹#›</a:t>
            </a:fld>
            <a:endParaRPr lang="en-US"/>
          </a:p>
        </p:txBody>
      </p:sp>
    </p:spTree>
    <p:extLst>
      <p:ext uri="{BB962C8B-B14F-4D97-AF65-F5344CB8AC3E}">
        <p14:creationId xmlns:p14="http://schemas.microsoft.com/office/powerpoint/2010/main" val="3967871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With Image">
    <p:bg>
      <p:bgPr>
        <a:gradFill>
          <a:gsLst>
            <a:gs pos="0">
              <a:schemeClr val="tx2">
                <a:lumMod val="75000"/>
              </a:schemeClr>
            </a:gs>
            <a:gs pos="76000">
              <a:schemeClr val="accent1"/>
            </a:gs>
          </a:gsLst>
          <a:path path="circle">
            <a:fillToRect l="100000" b="100000"/>
          </a:path>
        </a:gra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 xmlns:a16="http://schemas.microsoft.com/office/drawing/2014/main" id="{EA43BE58-813F-4D03-87F1-5A7708ED6326}"/>
              </a:ext>
            </a:extLst>
          </p:cNvPr>
          <p:cNvSpPr/>
          <p:nvPr userDrawn="1"/>
        </p:nvSpPr>
        <p:spPr>
          <a:xfrm rot="10800000">
            <a:off x="242195" y="54131"/>
            <a:ext cx="6839968" cy="6749738"/>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1">
                  <a:lumMod val="5000"/>
                  <a:lumOff val="95000"/>
                </a:schemeClr>
              </a:gs>
              <a:gs pos="100000">
                <a:schemeClr val="accent1">
                  <a:alpha val="71000"/>
                </a:schemeClr>
              </a:gs>
            </a:gsLst>
            <a:path path="circle">
              <a:fillToRect l="100000" b="100000"/>
            </a:path>
          </a:gradFill>
          <a:ln w="9525" cap="flat">
            <a:noFill/>
            <a:prstDash val="solid"/>
            <a:miter/>
          </a:ln>
        </p:spPr>
        <p:txBody>
          <a:bodyPr rtlCol="0" anchor="ctr"/>
          <a:lstStyle/>
          <a:p>
            <a:endParaRPr lang="en-ZA" dirty="0"/>
          </a:p>
        </p:txBody>
      </p:sp>
      <p:sp>
        <p:nvSpPr>
          <p:cNvPr id="2" name="Title 1">
            <a:extLst>
              <a:ext uri="{FF2B5EF4-FFF2-40B4-BE49-F238E27FC236}">
                <a16:creationId xmlns="" xmlns:a16="http://schemas.microsoft.com/office/drawing/2014/main" id="{5A2515AF-700C-45E8-AA05-EBCBEACBF236}"/>
              </a:ext>
            </a:extLst>
          </p:cNvPr>
          <p:cNvSpPr>
            <a:spLocks noGrp="1"/>
          </p:cNvSpPr>
          <p:nvPr>
            <p:ph type="ctrTitle"/>
          </p:nvPr>
        </p:nvSpPr>
        <p:spPr>
          <a:xfrm>
            <a:off x="7171062" y="3133725"/>
            <a:ext cx="4099187" cy="2078700"/>
          </a:xfrm>
        </p:spPr>
        <p:txBody>
          <a:bodyPr anchor="b"/>
          <a:lstStyle>
            <a:lvl1pPr algn="r">
              <a:lnSpc>
                <a:spcPts val="5000"/>
              </a:lnSpc>
              <a:defRPr sz="4400" cap="all" baseline="0">
                <a:solidFill>
                  <a:schemeClr val="bg1"/>
                </a:solidFill>
              </a:defRPr>
            </a:lvl1pPr>
          </a:lstStyle>
          <a:p>
            <a:r>
              <a:rPr lang="en-US" smtClean="0"/>
              <a:t>Click to edit Master title style</a:t>
            </a:r>
            <a:endParaRPr lang="en-ZA" dirty="0"/>
          </a:p>
        </p:txBody>
      </p:sp>
      <p:sp>
        <p:nvSpPr>
          <p:cNvPr id="3" name="Subtitle 2">
            <a:extLst>
              <a:ext uri="{FF2B5EF4-FFF2-40B4-BE49-F238E27FC236}">
                <a16:creationId xmlns="" xmlns:a16="http://schemas.microsoft.com/office/drawing/2014/main" id="{B89FC95D-4CD8-4192-B0C2-D1B82FBB1DC4}"/>
              </a:ext>
            </a:extLst>
          </p:cNvPr>
          <p:cNvSpPr>
            <a:spLocks noGrp="1"/>
          </p:cNvSpPr>
          <p:nvPr>
            <p:ph type="subTitle" idx="1"/>
          </p:nvPr>
        </p:nvSpPr>
        <p:spPr>
          <a:xfrm>
            <a:off x="7171062" y="5428423"/>
            <a:ext cx="4099187" cy="1048939"/>
          </a:xfrm>
        </p:spPr>
        <p:txBody>
          <a:bodyPr/>
          <a:lstStyle>
            <a:lvl1pPr marL="0" indent="0" algn="r">
              <a:buNone/>
              <a:defRPr sz="20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dirty="0"/>
          </a:p>
        </p:txBody>
      </p:sp>
      <p:sp>
        <p:nvSpPr>
          <p:cNvPr id="9" name="Picture Placeholder 8">
            <a:extLst>
              <a:ext uri="{FF2B5EF4-FFF2-40B4-BE49-F238E27FC236}">
                <a16:creationId xmlns="" xmlns:a16="http://schemas.microsoft.com/office/drawing/2014/main" id="{820DE84E-DA13-4173-AAC9-86C27FFB14DE}"/>
              </a:ext>
            </a:extLst>
          </p:cNvPr>
          <p:cNvSpPr>
            <a:spLocks noGrp="1"/>
          </p:cNvSpPr>
          <p:nvPr>
            <p:ph type="pic" sz="quarter" idx="10" hasCustomPrompt="1"/>
          </p:nvPr>
        </p:nvSpPr>
        <p:spPr>
          <a:xfrm>
            <a:off x="1142512" y="842713"/>
            <a:ext cx="5039333" cy="5172574"/>
          </a:xfrm>
          <a:custGeom>
            <a:avLst/>
            <a:gdLst>
              <a:gd name="connsiteX0" fmla="*/ 4728104 w 5039333"/>
              <a:gd name="connsiteY0" fmla="*/ 1561505 h 5172574"/>
              <a:gd name="connsiteX1" fmla="*/ 4729866 w 5039333"/>
              <a:gd name="connsiteY1" fmla="*/ 1561505 h 5172574"/>
              <a:gd name="connsiteX2" fmla="*/ 4765132 w 5039333"/>
              <a:gd name="connsiteY2" fmla="*/ 1646143 h 5172574"/>
              <a:gd name="connsiteX3" fmla="*/ 4728104 w 5039333"/>
              <a:gd name="connsiteY3" fmla="*/ 1561505 h 5172574"/>
              <a:gd name="connsiteX4" fmla="*/ 4888651 w 5039333"/>
              <a:gd name="connsiteY4" fmla="*/ 1542826 h 5172574"/>
              <a:gd name="connsiteX5" fmla="*/ 4889224 w 5039333"/>
              <a:gd name="connsiteY5" fmla="*/ 1544092 h 5172574"/>
              <a:gd name="connsiteX6" fmla="*/ 4907960 w 5039333"/>
              <a:gd name="connsiteY6" fmla="*/ 1589717 h 5172574"/>
              <a:gd name="connsiteX7" fmla="*/ 4869167 w 5039333"/>
              <a:gd name="connsiteY7" fmla="*/ 1499790 h 5172574"/>
              <a:gd name="connsiteX8" fmla="*/ 4870930 w 5039333"/>
              <a:gd name="connsiteY8" fmla="*/ 1499790 h 5172574"/>
              <a:gd name="connsiteX9" fmla="*/ 4888651 w 5039333"/>
              <a:gd name="connsiteY9" fmla="*/ 1542826 h 5172574"/>
              <a:gd name="connsiteX10" fmla="*/ 4583190 w 5039333"/>
              <a:gd name="connsiteY10" fmla="*/ 1291357 h 5172574"/>
              <a:gd name="connsiteX11" fmla="*/ 4608198 w 5039333"/>
              <a:gd name="connsiteY11" fmla="*/ 1328750 h 5172574"/>
              <a:gd name="connsiteX12" fmla="*/ 4606436 w 5039333"/>
              <a:gd name="connsiteY12" fmla="*/ 1328750 h 5172574"/>
              <a:gd name="connsiteX13" fmla="*/ 4526081 w 5039333"/>
              <a:gd name="connsiteY13" fmla="*/ 1205962 h 5172574"/>
              <a:gd name="connsiteX14" fmla="*/ 4544719 w 5039333"/>
              <a:gd name="connsiteY14" fmla="*/ 1231768 h 5172574"/>
              <a:gd name="connsiteX15" fmla="*/ 4565879 w 5039333"/>
              <a:gd name="connsiteY15" fmla="*/ 1263507 h 5172574"/>
              <a:gd name="connsiteX16" fmla="*/ 4583190 w 5039333"/>
              <a:gd name="connsiteY16" fmla="*/ 1291357 h 5172574"/>
              <a:gd name="connsiteX17" fmla="*/ 707794 w 5039333"/>
              <a:gd name="connsiteY17" fmla="*/ 1046623 h 5172574"/>
              <a:gd name="connsiteX18" fmla="*/ 672528 w 5039333"/>
              <a:gd name="connsiteY18" fmla="*/ 1110102 h 5172574"/>
              <a:gd name="connsiteX19" fmla="*/ 639027 w 5039333"/>
              <a:gd name="connsiteY19" fmla="*/ 1177107 h 5172574"/>
              <a:gd name="connsiteX20" fmla="*/ 623156 w 5039333"/>
              <a:gd name="connsiteY20" fmla="*/ 1210608 h 5172574"/>
              <a:gd name="connsiteX21" fmla="*/ 607288 w 5039333"/>
              <a:gd name="connsiteY21" fmla="*/ 1244112 h 5172574"/>
              <a:gd name="connsiteX22" fmla="*/ 577311 w 5039333"/>
              <a:gd name="connsiteY22" fmla="*/ 1312879 h 5172574"/>
              <a:gd name="connsiteX23" fmla="*/ 249338 w 5039333"/>
              <a:gd name="connsiteY23" fmla="*/ 2272111 h 5172574"/>
              <a:gd name="connsiteX24" fmla="*/ 245812 w 5039333"/>
              <a:gd name="connsiteY24" fmla="*/ 2781703 h 5172574"/>
              <a:gd name="connsiteX25" fmla="*/ 351609 w 5039333"/>
              <a:gd name="connsiteY25" fmla="*/ 3280714 h 5172574"/>
              <a:gd name="connsiteX26" fmla="*/ 868255 w 5039333"/>
              <a:gd name="connsiteY26" fmla="*/ 4151780 h 5172574"/>
              <a:gd name="connsiteX27" fmla="*/ 1702292 w 5039333"/>
              <a:gd name="connsiteY27" fmla="*/ 4726614 h 5172574"/>
              <a:gd name="connsiteX28" fmla="*/ 2700317 w 5039333"/>
              <a:gd name="connsiteY28" fmla="*/ 4897654 h 5172574"/>
              <a:gd name="connsiteX29" fmla="*/ 3678944 w 5039333"/>
              <a:gd name="connsiteY29" fmla="*/ 4634923 h 5172574"/>
              <a:gd name="connsiteX30" fmla="*/ 4456557 w 5039333"/>
              <a:gd name="connsiteY30" fmla="*/ 3986031 h 5172574"/>
              <a:gd name="connsiteX31" fmla="*/ 4892089 w 5039333"/>
              <a:gd name="connsiteY31" fmla="*/ 3070883 h 5172574"/>
              <a:gd name="connsiteX32" fmla="*/ 4960857 w 5039333"/>
              <a:gd name="connsiteY32" fmla="*/ 3289531 h 5172574"/>
              <a:gd name="connsiteX33" fmla="*/ 4410711 w 5039333"/>
              <a:gd name="connsiteY33" fmla="*/ 4217023 h 5172574"/>
              <a:gd name="connsiteX34" fmla="*/ 3523774 w 5039333"/>
              <a:gd name="connsiteY34" fmla="*/ 4821832 h 5172574"/>
              <a:gd name="connsiteX35" fmla="*/ 2467560 w 5039333"/>
              <a:gd name="connsiteY35" fmla="*/ 4992872 h 5172574"/>
              <a:gd name="connsiteX36" fmla="*/ 1443088 w 5039333"/>
              <a:gd name="connsiteY36" fmla="*/ 4700165 h 5172574"/>
              <a:gd name="connsiteX37" fmla="*/ 642553 w 5039333"/>
              <a:gd name="connsiteY37" fmla="*/ 4003664 h 5172574"/>
              <a:gd name="connsiteX38" fmla="*/ 215837 w 5039333"/>
              <a:gd name="connsiteY38" fmla="*/ 3037380 h 5172574"/>
              <a:gd name="connsiteX39" fmla="*/ 240523 w 5039333"/>
              <a:gd name="connsiteY39" fmla="*/ 1984695 h 5172574"/>
              <a:gd name="connsiteX40" fmla="*/ 422141 w 5039333"/>
              <a:gd name="connsiteY40" fmla="*/ 1489209 h 5172574"/>
              <a:gd name="connsiteX41" fmla="*/ 707794 w 5039333"/>
              <a:gd name="connsiteY41" fmla="*/ 1046623 h 5172574"/>
              <a:gd name="connsiteX42" fmla="*/ 4497112 w 5039333"/>
              <a:gd name="connsiteY42" fmla="*/ 916139 h 5172574"/>
              <a:gd name="connsiteX43" fmla="*/ 4507691 w 5039333"/>
              <a:gd name="connsiteY43" fmla="*/ 921428 h 5172574"/>
              <a:gd name="connsiteX44" fmla="*/ 4520033 w 5039333"/>
              <a:gd name="connsiteY44" fmla="*/ 928482 h 5172574"/>
              <a:gd name="connsiteX45" fmla="*/ 4569406 w 5039333"/>
              <a:gd name="connsiteY45" fmla="*/ 990198 h 5172574"/>
              <a:gd name="connsiteX46" fmla="*/ 4617015 w 5039333"/>
              <a:gd name="connsiteY46" fmla="*/ 1053676 h 5172574"/>
              <a:gd name="connsiteX47" fmla="*/ 4676967 w 5039333"/>
              <a:gd name="connsiteY47" fmla="*/ 1141841 h 5172574"/>
              <a:gd name="connsiteX48" fmla="*/ 4747499 w 5039333"/>
              <a:gd name="connsiteY48" fmla="*/ 1256454 h 5172574"/>
              <a:gd name="connsiteX49" fmla="*/ 4781001 w 5039333"/>
              <a:gd name="connsiteY49" fmla="*/ 1316406 h 5172574"/>
              <a:gd name="connsiteX50" fmla="*/ 4796871 w 5039333"/>
              <a:gd name="connsiteY50" fmla="*/ 1346383 h 5172574"/>
              <a:gd name="connsiteX51" fmla="*/ 4810978 w 5039333"/>
              <a:gd name="connsiteY51" fmla="*/ 1376358 h 5172574"/>
              <a:gd name="connsiteX52" fmla="*/ 4807451 w 5039333"/>
              <a:gd name="connsiteY52" fmla="*/ 1374596 h 5172574"/>
              <a:gd name="connsiteX53" fmla="*/ 4773948 w 5039333"/>
              <a:gd name="connsiteY53" fmla="*/ 1312879 h 5172574"/>
              <a:gd name="connsiteX54" fmla="*/ 4738682 w 5039333"/>
              <a:gd name="connsiteY54" fmla="*/ 1251165 h 5172574"/>
              <a:gd name="connsiteX55" fmla="*/ 4662861 w 5039333"/>
              <a:gd name="connsiteY55" fmla="*/ 1131261 h 5172574"/>
              <a:gd name="connsiteX56" fmla="*/ 4602909 w 5039333"/>
              <a:gd name="connsiteY56" fmla="*/ 1048386 h 5172574"/>
              <a:gd name="connsiteX57" fmla="*/ 4551773 w 5039333"/>
              <a:gd name="connsiteY57" fmla="*/ 981380 h 5172574"/>
              <a:gd name="connsiteX58" fmla="*/ 4525324 w 5039333"/>
              <a:gd name="connsiteY58" fmla="*/ 947879 h 5172574"/>
              <a:gd name="connsiteX59" fmla="*/ 4222038 w 5039333"/>
              <a:gd name="connsiteY59" fmla="*/ 849134 h 5172574"/>
              <a:gd name="connsiteX60" fmla="*/ 4252013 w 5039333"/>
              <a:gd name="connsiteY60" fmla="*/ 861476 h 5172574"/>
              <a:gd name="connsiteX61" fmla="*/ 4443991 w 5039333"/>
              <a:gd name="connsiteY61" fmla="*/ 1083211 h 5172574"/>
              <a:gd name="connsiteX62" fmla="*/ 4526081 w 5039333"/>
              <a:gd name="connsiteY62" fmla="*/ 1205962 h 5172574"/>
              <a:gd name="connsiteX63" fmla="*/ 4521798 w 5039333"/>
              <a:gd name="connsiteY63" fmla="*/ 1200029 h 5172574"/>
              <a:gd name="connsiteX64" fmla="*/ 4477714 w 5039333"/>
              <a:gd name="connsiteY64" fmla="*/ 1136550 h 5172574"/>
              <a:gd name="connsiteX65" fmla="*/ 4430106 w 5039333"/>
              <a:gd name="connsiteY65" fmla="*/ 1076598 h 5172574"/>
              <a:gd name="connsiteX66" fmla="*/ 4405420 w 5039333"/>
              <a:gd name="connsiteY66" fmla="*/ 1046623 h 5172574"/>
              <a:gd name="connsiteX67" fmla="*/ 4380734 w 5039333"/>
              <a:gd name="connsiteY67" fmla="*/ 1016646 h 5172574"/>
              <a:gd name="connsiteX68" fmla="*/ 4329598 w 5039333"/>
              <a:gd name="connsiteY68" fmla="*/ 958459 h 5172574"/>
              <a:gd name="connsiteX69" fmla="*/ 4222038 w 5039333"/>
              <a:gd name="connsiteY69" fmla="*/ 849134 h 5172574"/>
              <a:gd name="connsiteX70" fmla="*/ 2590993 w 5039333"/>
              <a:gd name="connsiteY70" fmla="*/ 284881 h 5172574"/>
              <a:gd name="connsiteX71" fmla="*/ 4848008 w 5039333"/>
              <a:gd name="connsiteY71" fmla="*/ 2541895 h 5172574"/>
              <a:gd name="connsiteX72" fmla="*/ 4836356 w 5039333"/>
              <a:gd name="connsiteY72" fmla="*/ 2772662 h 5172574"/>
              <a:gd name="connsiteX73" fmla="*/ 4805702 w 5039333"/>
              <a:gd name="connsiteY73" fmla="*/ 2973520 h 5172574"/>
              <a:gd name="connsiteX74" fmla="*/ 4810978 w 5039333"/>
              <a:gd name="connsiteY74" fmla="*/ 2984481 h 5172574"/>
              <a:gd name="connsiteX75" fmla="*/ 4851534 w 5039333"/>
              <a:gd name="connsiteY75" fmla="*/ 3086752 h 5172574"/>
              <a:gd name="connsiteX76" fmla="*/ 4458319 w 5039333"/>
              <a:gd name="connsiteY76" fmla="*/ 3910210 h 5172574"/>
              <a:gd name="connsiteX77" fmla="*/ 3779450 w 5039333"/>
              <a:gd name="connsiteY77" fmla="*/ 4516783 h 5172574"/>
              <a:gd name="connsiteX78" fmla="*/ 2922490 w 5039333"/>
              <a:gd name="connsiteY78" fmla="*/ 4813016 h 5172574"/>
              <a:gd name="connsiteX79" fmla="*/ 2021448 w 5039333"/>
              <a:gd name="connsiteY79" fmla="*/ 4756591 h 5172574"/>
              <a:gd name="connsiteX80" fmla="*/ 1215623 w 5039333"/>
              <a:gd name="connsiteY80" fmla="*/ 4356323 h 5172574"/>
              <a:gd name="connsiteX81" fmla="*/ 628447 w 5039333"/>
              <a:gd name="connsiteY81" fmla="*/ 3679218 h 5172574"/>
              <a:gd name="connsiteX82" fmla="*/ 349847 w 5039333"/>
              <a:gd name="connsiteY82" fmla="*/ 2831075 h 5172574"/>
              <a:gd name="connsiteX83" fmla="*/ 345902 w 5039333"/>
              <a:gd name="connsiteY83" fmla="*/ 2774443 h 5172574"/>
              <a:gd name="connsiteX84" fmla="*/ 345630 w 5039333"/>
              <a:gd name="connsiteY84" fmla="*/ 2772662 h 5172574"/>
              <a:gd name="connsiteX85" fmla="*/ 345241 w 5039333"/>
              <a:gd name="connsiteY85" fmla="*/ 2764951 h 5172574"/>
              <a:gd name="connsiteX86" fmla="*/ 334308 w 5039333"/>
              <a:gd name="connsiteY86" fmla="*/ 2607964 h 5172574"/>
              <a:gd name="connsiteX87" fmla="*/ 335383 w 5039333"/>
              <a:gd name="connsiteY87" fmla="*/ 2569715 h 5172574"/>
              <a:gd name="connsiteX88" fmla="*/ 333978 w 5039333"/>
              <a:gd name="connsiteY88" fmla="*/ 2541895 h 5172574"/>
              <a:gd name="connsiteX89" fmla="*/ 338912 w 5039333"/>
              <a:gd name="connsiteY89" fmla="*/ 2444195 h 5172574"/>
              <a:gd name="connsiteX90" fmla="*/ 340589 w 5039333"/>
              <a:gd name="connsiteY90" fmla="*/ 2384523 h 5172574"/>
              <a:gd name="connsiteX91" fmla="*/ 342807 w 5039333"/>
              <a:gd name="connsiteY91" fmla="*/ 2367040 h 5172574"/>
              <a:gd name="connsiteX92" fmla="*/ 345630 w 5039333"/>
              <a:gd name="connsiteY92" fmla="*/ 2311129 h 5172574"/>
              <a:gd name="connsiteX93" fmla="*/ 2590993 w 5039333"/>
              <a:gd name="connsiteY93" fmla="*/ 284881 h 5172574"/>
              <a:gd name="connsiteX94" fmla="*/ 1524200 w 5039333"/>
              <a:gd name="connsiteY94" fmla="*/ 209060 h 5172574"/>
              <a:gd name="connsiteX95" fmla="*/ 1279103 w 5039333"/>
              <a:gd name="connsiteY95" fmla="*/ 383625 h 5172574"/>
              <a:gd name="connsiteX96" fmla="*/ 799487 w 5039333"/>
              <a:gd name="connsiteY96" fmla="*/ 760970 h 5172574"/>
              <a:gd name="connsiteX97" fmla="*/ 423905 w 5039333"/>
              <a:gd name="connsiteY97" fmla="*/ 1240585 h 5172574"/>
              <a:gd name="connsiteX98" fmla="*/ 173518 w 5039333"/>
              <a:gd name="connsiteY98" fmla="*/ 1797786 h 5172574"/>
              <a:gd name="connsiteX99" fmla="*/ 65958 w 5039333"/>
              <a:gd name="connsiteY99" fmla="*/ 2397305 h 5172574"/>
              <a:gd name="connsiteX100" fmla="*/ 102986 w 5039333"/>
              <a:gd name="connsiteY100" fmla="*/ 3005642 h 5172574"/>
              <a:gd name="connsiteX101" fmla="*/ 134725 w 5039333"/>
              <a:gd name="connsiteY101" fmla="*/ 3155521 h 5172574"/>
              <a:gd name="connsiteX102" fmla="*/ 154122 w 5039333"/>
              <a:gd name="connsiteY102" fmla="*/ 3229579 h 5172574"/>
              <a:gd name="connsiteX103" fmla="*/ 175282 w 5039333"/>
              <a:gd name="connsiteY103" fmla="*/ 3303638 h 5172574"/>
              <a:gd name="connsiteX104" fmla="*/ 284606 w 5039333"/>
              <a:gd name="connsiteY104" fmla="*/ 3589291 h 5172574"/>
              <a:gd name="connsiteX105" fmla="*/ 427432 w 5039333"/>
              <a:gd name="connsiteY105" fmla="*/ 3859076 h 5172574"/>
              <a:gd name="connsiteX106" fmla="*/ 601999 w 5039333"/>
              <a:gd name="connsiteY106" fmla="*/ 4109463 h 5172574"/>
              <a:gd name="connsiteX107" fmla="*/ 804776 w 5039333"/>
              <a:gd name="connsiteY107" fmla="*/ 4338691 h 5172574"/>
              <a:gd name="connsiteX108" fmla="*/ 1034004 w 5039333"/>
              <a:gd name="connsiteY108" fmla="*/ 4539707 h 5172574"/>
              <a:gd name="connsiteX109" fmla="*/ 1284392 w 5039333"/>
              <a:gd name="connsiteY109" fmla="*/ 4714272 h 5172574"/>
              <a:gd name="connsiteX110" fmla="*/ 1351397 w 5039333"/>
              <a:gd name="connsiteY110" fmla="*/ 4753064 h 5172574"/>
              <a:gd name="connsiteX111" fmla="*/ 1384901 w 5039333"/>
              <a:gd name="connsiteY111" fmla="*/ 4772461 h 5172574"/>
              <a:gd name="connsiteX112" fmla="*/ 1418402 w 5039333"/>
              <a:gd name="connsiteY112" fmla="*/ 4790094 h 5172574"/>
              <a:gd name="connsiteX113" fmla="*/ 1487172 w 5039333"/>
              <a:gd name="connsiteY113" fmla="*/ 4825360 h 5172574"/>
              <a:gd name="connsiteX114" fmla="*/ 1555939 w 5039333"/>
              <a:gd name="connsiteY114" fmla="*/ 4857099 h 5172574"/>
              <a:gd name="connsiteX115" fmla="*/ 1841593 w 5039333"/>
              <a:gd name="connsiteY115" fmla="*/ 4966424 h 5172574"/>
              <a:gd name="connsiteX116" fmla="*/ 2139590 w 5039333"/>
              <a:gd name="connsiteY116" fmla="*/ 5038718 h 5172574"/>
              <a:gd name="connsiteX117" fmla="*/ 3347445 w 5039333"/>
              <a:gd name="connsiteY117" fmla="*/ 4964659 h 5172574"/>
              <a:gd name="connsiteX118" fmla="*/ 3902883 w 5039333"/>
              <a:gd name="connsiteY118" fmla="*/ 4712509 h 5172574"/>
              <a:gd name="connsiteX119" fmla="*/ 4382498 w 5039333"/>
              <a:gd name="connsiteY119" fmla="*/ 4335165 h 5172574"/>
              <a:gd name="connsiteX120" fmla="*/ 4758079 w 5039333"/>
              <a:gd name="connsiteY120" fmla="*/ 3855549 h 5172574"/>
              <a:gd name="connsiteX121" fmla="*/ 5008466 w 5039333"/>
              <a:gd name="connsiteY121" fmla="*/ 3298349 h 5172574"/>
              <a:gd name="connsiteX122" fmla="*/ 5035578 w 5039333"/>
              <a:gd name="connsiteY122" fmla="*/ 3414285 h 5172574"/>
              <a:gd name="connsiteX123" fmla="*/ 5039333 w 5039333"/>
              <a:gd name="connsiteY123" fmla="*/ 3436011 h 5172574"/>
              <a:gd name="connsiteX124" fmla="*/ 4972399 w 5039333"/>
              <a:gd name="connsiteY124" fmla="*/ 3618891 h 5172574"/>
              <a:gd name="connsiteX125" fmla="*/ 4403875 w 5039333"/>
              <a:gd name="connsiteY125" fmla="*/ 4462124 h 5172574"/>
              <a:gd name="connsiteX126" fmla="*/ 4253822 w 5039333"/>
              <a:gd name="connsiteY126" fmla="*/ 4598501 h 5172574"/>
              <a:gd name="connsiteX127" fmla="*/ 4172842 w 5039333"/>
              <a:gd name="connsiteY127" fmla="*/ 4661928 h 5172574"/>
              <a:gd name="connsiteX128" fmla="*/ 3151720 w 5039333"/>
              <a:gd name="connsiteY128" fmla="*/ 5118067 h 5172574"/>
              <a:gd name="connsiteX129" fmla="*/ 2515170 w 5039333"/>
              <a:gd name="connsiteY129" fmla="*/ 5170966 h 5172574"/>
              <a:gd name="connsiteX130" fmla="*/ 2196015 w 5039333"/>
              <a:gd name="connsiteY130" fmla="*/ 5140989 h 5172574"/>
              <a:gd name="connsiteX131" fmla="*/ 2116666 w 5039333"/>
              <a:gd name="connsiteY131" fmla="*/ 5126882 h 5172574"/>
              <a:gd name="connsiteX132" fmla="*/ 2039081 w 5039333"/>
              <a:gd name="connsiteY132" fmla="*/ 5111014 h 5172574"/>
              <a:gd name="connsiteX133" fmla="*/ 1883912 w 5039333"/>
              <a:gd name="connsiteY133" fmla="*/ 5070457 h 5172574"/>
              <a:gd name="connsiteX134" fmla="*/ 1808091 w 5039333"/>
              <a:gd name="connsiteY134" fmla="*/ 5047535 h 5172574"/>
              <a:gd name="connsiteX135" fmla="*/ 1732268 w 5039333"/>
              <a:gd name="connsiteY135" fmla="*/ 5021085 h 5172574"/>
              <a:gd name="connsiteX136" fmla="*/ 1582389 w 5039333"/>
              <a:gd name="connsiteY136" fmla="*/ 4962897 h 5172574"/>
              <a:gd name="connsiteX137" fmla="*/ 1510094 w 5039333"/>
              <a:gd name="connsiteY137" fmla="*/ 4929394 h 5172574"/>
              <a:gd name="connsiteX138" fmla="*/ 1437799 w 5039333"/>
              <a:gd name="connsiteY138" fmla="*/ 4894128 h 5172574"/>
              <a:gd name="connsiteX139" fmla="*/ 1296736 w 5039333"/>
              <a:gd name="connsiteY139" fmla="*/ 4818307 h 5172574"/>
              <a:gd name="connsiteX140" fmla="*/ 1227967 w 5039333"/>
              <a:gd name="connsiteY140" fmla="*/ 4777750 h 5172574"/>
              <a:gd name="connsiteX141" fmla="*/ 1160962 w 5039333"/>
              <a:gd name="connsiteY141" fmla="*/ 4733669 h 5172574"/>
              <a:gd name="connsiteX142" fmla="*/ 1127460 w 5039333"/>
              <a:gd name="connsiteY142" fmla="*/ 4712509 h 5172574"/>
              <a:gd name="connsiteX143" fmla="*/ 1095721 w 5039333"/>
              <a:gd name="connsiteY143" fmla="*/ 4689586 h 5172574"/>
              <a:gd name="connsiteX144" fmla="*/ 1030478 w 5039333"/>
              <a:gd name="connsiteY144" fmla="*/ 4641978 h 5172574"/>
              <a:gd name="connsiteX145" fmla="*/ 788908 w 5039333"/>
              <a:gd name="connsiteY145" fmla="*/ 4433909 h 5172574"/>
              <a:gd name="connsiteX146" fmla="*/ 573786 w 5039333"/>
              <a:gd name="connsiteY146" fmla="*/ 4199390 h 5172574"/>
              <a:gd name="connsiteX147" fmla="*/ 390403 w 5039333"/>
              <a:gd name="connsiteY147" fmla="*/ 3940187 h 5172574"/>
              <a:gd name="connsiteX148" fmla="*/ 311054 w 5039333"/>
              <a:gd name="connsiteY148" fmla="*/ 3802650 h 5172574"/>
              <a:gd name="connsiteX149" fmla="*/ 274026 w 5039333"/>
              <a:gd name="connsiteY149" fmla="*/ 3732119 h 5172574"/>
              <a:gd name="connsiteX150" fmla="*/ 238760 w 5039333"/>
              <a:gd name="connsiteY150" fmla="*/ 3661587 h 5172574"/>
              <a:gd name="connsiteX151" fmla="*/ 207021 w 5039333"/>
              <a:gd name="connsiteY151" fmla="*/ 3589291 h 5172574"/>
              <a:gd name="connsiteX152" fmla="*/ 191150 w 5039333"/>
              <a:gd name="connsiteY152" fmla="*/ 3552263 h 5172574"/>
              <a:gd name="connsiteX153" fmla="*/ 177044 w 5039333"/>
              <a:gd name="connsiteY153" fmla="*/ 3515233 h 5172574"/>
              <a:gd name="connsiteX154" fmla="*/ 148831 w 5039333"/>
              <a:gd name="connsiteY154" fmla="*/ 3441174 h 5172574"/>
              <a:gd name="connsiteX155" fmla="*/ 124145 w 5039333"/>
              <a:gd name="connsiteY155" fmla="*/ 3365354 h 5172574"/>
              <a:gd name="connsiteX156" fmla="*/ 80064 w 5039333"/>
              <a:gd name="connsiteY156" fmla="*/ 3213711 h 5172574"/>
              <a:gd name="connsiteX157" fmla="*/ 62431 w 5039333"/>
              <a:gd name="connsiteY157" fmla="*/ 3136126 h 5172574"/>
              <a:gd name="connsiteX158" fmla="*/ 46560 w 5039333"/>
              <a:gd name="connsiteY158" fmla="*/ 3058541 h 5172574"/>
              <a:gd name="connsiteX159" fmla="*/ 6006 w 5039333"/>
              <a:gd name="connsiteY159" fmla="*/ 2744675 h 5172574"/>
              <a:gd name="connsiteX160" fmla="*/ 39507 w 5039333"/>
              <a:gd name="connsiteY160" fmla="*/ 2115178 h 5172574"/>
              <a:gd name="connsiteX161" fmla="*/ 53614 w 5039333"/>
              <a:gd name="connsiteY161" fmla="*/ 2037594 h 5172574"/>
              <a:gd name="connsiteX162" fmla="*/ 71247 w 5039333"/>
              <a:gd name="connsiteY162" fmla="*/ 1960009 h 5172574"/>
              <a:gd name="connsiteX163" fmla="*/ 90644 w 5039333"/>
              <a:gd name="connsiteY163" fmla="*/ 1884188 h 5172574"/>
              <a:gd name="connsiteX164" fmla="*/ 113566 w 5039333"/>
              <a:gd name="connsiteY164" fmla="*/ 1808366 h 5172574"/>
              <a:gd name="connsiteX165" fmla="*/ 124145 w 5039333"/>
              <a:gd name="connsiteY165" fmla="*/ 1771337 h 5172574"/>
              <a:gd name="connsiteX166" fmla="*/ 136489 w 5039333"/>
              <a:gd name="connsiteY166" fmla="*/ 1732545 h 5172574"/>
              <a:gd name="connsiteX167" fmla="*/ 162938 w 5039333"/>
              <a:gd name="connsiteY167" fmla="*/ 1658487 h 5172574"/>
              <a:gd name="connsiteX168" fmla="*/ 192915 w 5039333"/>
              <a:gd name="connsiteY168" fmla="*/ 1584428 h 5172574"/>
              <a:gd name="connsiteX169" fmla="*/ 222890 w 5039333"/>
              <a:gd name="connsiteY169" fmla="*/ 1512132 h 5172574"/>
              <a:gd name="connsiteX170" fmla="*/ 291659 w 5039333"/>
              <a:gd name="connsiteY170" fmla="*/ 1371069 h 5172574"/>
              <a:gd name="connsiteX171" fmla="*/ 328687 w 5039333"/>
              <a:gd name="connsiteY171" fmla="*/ 1302302 h 5172574"/>
              <a:gd name="connsiteX172" fmla="*/ 369244 w 5039333"/>
              <a:gd name="connsiteY172" fmla="*/ 1233532 h 5172574"/>
              <a:gd name="connsiteX173" fmla="*/ 411563 w 5039333"/>
              <a:gd name="connsiteY173" fmla="*/ 1166527 h 5172574"/>
              <a:gd name="connsiteX174" fmla="*/ 453882 w 5039333"/>
              <a:gd name="connsiteY174" fmla="*/ 1101286 h 5172574"/>
              <a:gd name="connsiteX175" fmla="*/ 499728 w 5039333"/>
              <a:gd name="connsiteY175" fmla="*/ 1037808 h 5172574"/>
              <a:gd name="connsiteX176" fmla="*/ 547336 w 5039333"/>
              <a:gd name="connsiteY176" fmla="*/ 974329 h 5172574"/>
              <a:gd name="connsiteX177" fmla="*/ 988159 w 5039333"/>
              <a:gd name="connsiteY177" fmla="*/ 531742 h 5172574"/>
              <a:gd name="connsiteX178" fmla="*/ 1524200 w 5039333"/>
              <a:gd name="connsiteY178" fmla="*/ 209060 h 5172574"/>
              <a:gd name="connsiteX179" fmla="*/ 3479692 w 5039333"/>
              <a:gd name="connsiteY179" fmla="*/ 202007 h 5172574"/>
              <a:gd name="connsiteX180" fmla="*/ 3576673 w 5039333"/>
              <a:gd name="connsiteY180" fmla="*/ 230220 h 5172574"/>
              <a:gd name="connsiteX181" fmla="*/ 3673655 w 5039333"/>
              <a:gd name="connsiteY181" fmla="*/ 263721 h 5172574"/>
              <a:gd name="connsiteX182" fmla="*/ 4454792 w 5039333"/>
              <a:gd name="connsiteY182" fmla="*/ 850899 h 5172574"/>
              <a:gd name="connsiteX183" fmla="*/ 4400131 w 5039333"/>
              <a:gd name="connsiteY183" fmla="*/ 801526 h 5172574"/>
              <a:gd name="connsiteX184" fmla="*/ 4343706 w 5039333"/>
              <a:gd name="connsiteY184" fmla="*/ 753917 h 5172574"/>
              <a:gd name="connsiteX185" fmla="*/ 3479692 w 5039333"/>
              <a:gd name="connsiteY185" fmla="*/ 202007 h 5172574"/>
              <a:gd name="connsiteX186" fmla="*/ 2955994 w 5039333"/>
              <a:gd name="connsiteY186" fmla="*/ 198480 h 5172574"/>
              <a:gd name="connsiteX187" fmla="*/ 2996548 w 5039333"/>
              <a:gd name="connsiteY187" fmla="*/ 198480 h 5172574"/>
              <a:gd name="connsiteX188" fmla="*/ 3070607 w 5039333"/>
              <a:gd name="connsiteY188" fmla="*/ 212587 h 5172574"/>
              <a:gd name="connsiteX189" fmla="*/ 3144665 w 5039333"/>
              <a:gd name="connsiteY189" fmla="*/ 230220 h 5172574"/>
              <a:gd name="connsiteX190" fmla="*/ 3181695 w 5039333"/>
              <a:gd name="connsiteY190" fmla="*/ 239035 h 5172574"/>
              <a:gd name="connsiteX191" fmla="*/ 3218723 w 5039333"/>
              <a:gd name="connsiteY191" fmla="*/ 249615 h 5172574"/>
              <a:gd name="connsiteX192" fmla="*/ 3291019 w 5039333"/>
              <a:gd name="connsiteY192" fmla="*/ 270774 h 5172574"/>
              <a:gd name="connsiteX193" fmla="*/ 3573146 w 5039333"/>
              <a:gd name="connsiteY193" fmla="*/ 381863 h 5172574"/>
              <a:gd name="connsiteX194" fmla="*/ 4084501 w 5039333"/>
              <a:gd name="connsiteY194" fmla="*/ 706309 h 5172574"/>
              <a:gd name="connsiteX195" fmla="*/ 4045708 w 5039333"/>
              <a:gd name="connsiteY195" fmla="*/ 686911 h 5172574"/>
              <a:gd name="connsiteX196" fmla="*/ 4028076 w 5039333"/>
              <a:gd name="connsiteY196" fmla="*/ 676332 h 5172574"/>
              <a:gd name="connsiteX197" fmla="*/ 2836090 w 5039333"/>
              <a:gd name="connsiteY197" fmla="*/ 200243 h 5172574"/>
              <a:gd name="connsiteX198" fmla="*/ 2915437 w 5039333"/>
              <a:gd name="connsiteY198" fmla="*/ 200243 h 5172574"/>
              <a:gd name="connsiteX199" fmla="*/ 2590991 w 5039333"/>
              <a:gd name="connsiteY199" fmla="*/ 150870 h 5172574"/>
              <a:gd name="connsiteX200" fmla="*/ 2495773 w 5039333"/>
              <a:gd name="connsiteY200" fmla="*/ 164977 h 5172574"/>
              <a:gd name="connsiteX201" fmla="*/ 2471087 w 5039333"/>
              <a:gd name="connsiteY201" fmla="*/ 168503 h 5172574"/>
              <a:gd name="connsiteX202" fmla="*/ 2446401 w 5039333"/>
              <a:gd name="connsiteY202" fmla="*/ 173792 h 5172574"/>
              <a:gd name="connsiteX203" fmla="*/ 2398793 w 5039333"/>
              <a:gd name="connsiteY203" fmla="*/ 184372 h 5172574"/>
              <a:gd name="connsiteX204" fmla="*/ 1580625 w 5039333"/>
              <a:gd name="connsiteY204" fmla="*/ 403020 h 5172574"/>
              <a:gd name="connsiteX205" fmla="*/ 892941 w 5039333"/>
              <a:gd name="connsiteY205" fmla="*/ 894980 h 5172574"/>
              <a:gd name="connsiteX206" fmla="*/ 1159197 w 5039333"/>
              <a:gd name="connsiteY206" fmla="*/ 605800 h 5172574"/>
              <a:gd name="connsiteX207" fmla="*/ 1485407 w 5039333"/>
              <a:gd name="connsiteY207" fmla="*/ 406547 h 5172574"/>
              <a:gd name="connsiteX208" fmla="*/ 1659972 w 5039333"/>
              <a:gd name="connsiteY208" fmla="*/ 327200 h 5172574"/>
              <a:gd name="connsiteX209" fmla="*/ 1749901 w 5039333"/>
              <a:gd name="connsiteY209" fmla="*/ 293696 h 5172574"/>
              <a:gd name="connsiteX210" fmla="*/ 1839828 w 5039333"/>
              <a:gd name="connsiteY210" fmla="*/ 263721 h 5172574"/>
              <a:gd name="connsiteX211" fmla="*/ 2211884 w 5039333"/>
              <a:gd name="connsiteY211" fmla="*/ 177319 h 5172574"/>
              <a:gd name="connsiteX212" fmla="*/ 2590991 w 5039333"/>
              <a:gd name="connsiteY212" fmla="*/ 150870 h 5172574"/>
              <a:gd name="connsiteX213" fmla="*/ 2522251 w 5039333"/>
              <a:gd name="connsiteY213" fmla="*/ 412 h 5172574"/>
              <a:gd name="connsiteX214" fmla="*/ 3301599 w 5039333"/>
              <a:gd name="connsiteY214" fmla="*/ 106789 h 5172574"/>
              <a:gd name="connsiteX215" fmla="*/ 3236358 w 5039333"/>
              <a:gd name="connsiteY215" fmla="*/ 96209 h 5172574"/>
              <a:gd name="connsiteX216" fmla="*/ 3167589 w 5039333"/>
              <a:gd name="connsiteY216" fmla="*/ 89156 h 5172574"/>
              <a:gd name="connsiteX217" fmla="*/ 2984206 w 5039333"/>
              <a:gd name="connsiteY217" fmla="*/ 52126 h 5172574"/>
              <a:gd name="connsiteX218" fmla="*/ 2890753 w 5039333"/>
              <a:gd name="connsiteY218" fmla="*/ 39784 h 5172574"/>
              <a:gd name="connsiteX219" fmla="*/ 2797297 w 5039333"/>
              <a:gd name="connsiteY219" fmla="*/ 30967 h 5172574"/>
              <a:gd name="connsiteX220" fmla="*/ 2703844 w 5039333"/>
              <a:gd name="connsiteY220" fmla="*/ 23913 h 5172574"/>
              <a:gd name="connsiteX221" fmla="*/ 2610388 w 5039333"/>
              <a:gd name="connsiteY221" fmla="*/ 20387 h 5172574"/>
              <a:gd name="connsiteX222" fmla="*/ 2516935 w 5039333"/>
              <a:gd name="connsiteY222" fmla="*/ 22151 h 5172574"/>
              <a:gd name="connsiteX223" fmla="*/ 2469325 w 5039333"/>
              <a:gd name="connsiteY223" fmla="*/ 23913 h 5172574"/>
              <a:gd name="connsiteX224" fmla="*/ 2423479 w 5039333"/>
              <a:gd name="connsiteY224" fmla="*/ 27440 h 5172574"/>
              <a:gd name="connsiteX225" fmla="*/ 1691714 w 5039333"/>
              <a:gd name="connsiteY225" fmla="*/ 182610 h 5172574"/>
              <a:gd name="connsiteX226" fmla="*/ 1725215 w 5039333"/>
              <a:gd name="connsiteY226" fmla="*/ 164977 h 5172574"/>
              <a:gd name="connsiteX227" fmla="*/ 1751666 w 5039333"/>
              <a:gd name="connsiteY227" fmla="*/ 152635 h 5172574"/>
              <a:gd name="connsiteX228" fmla="*/ 1818671 w 5039333"/>
              <a:gd name="connsiteY228" fmla="*/ 122658 h 5172574"/>
              <a:gd name="connsiteX229" fmla="*/ 1876858 w 5039333"/>
              <a:gd name="connsiteY229" fmla="*/ 101498 h 5172574"/>
              <a:gd name="connsiteX230" fmla="*/ 1963261 w 5039333"/>
              <a:gd name="connsiteY230" fmla="*/ 75050 h 5172574"/>
              <a:gd name="connsiteX231" fmla="*/ 2088454 w 5039333"/>
              <a:gd name="connsiteY231" fmla="*/ 45073 h 5172574"/>
              <a:gd name="connsiteX232" fmla="*/ 2167803 w 5039333"/>
              <a:gd name="connsiteY232" fmla="*/ 30967 h 5172574"/>
              <a:gd name="connsiteX233" fmla="*/ 2211884 w 5039333"/>
              <a:gd name="connsiteY233" fmla="*/ 23913 h 5172574"/>
              <a:gd name="connsiteX234" fmla="*/ 2259494 w 5039333"/>
              <a:gd name="connsiteY234" fmla="*/ 18624 h 5172574"/>
              <a:gd name="connsiteX235" fmla="*/ 2522251 w 5039333"/>
              <a:gd name="connsiteY235" fmla="*/ 412 h 517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5039333" h="5172574">
                <a:moveTo>
                  <a:pt x="4728104" y="1561505"/>
                </a:moveTo>
                <a:cubicBezTo>
                  <a:pt x="4728104" y="1561505"/>
                  <a:pt x="4729866" y="1561505"/>
                  <a:pt x="4729866" y="1561505"/>
                </a:cubicBezTo>
                <a:cubicBezTo>
                  <a:pt x="4742210" y="1589717"/>
                  <a:pt x="4754552" y="1616166"/>
                  <a:pt x="4765132" y="1646143"/>
                </a:cubicBezTo>
                <a:cubicBezTo>
                  <a:pt x="4754552" y="1616166"/>
                  <a:pt x="4740446" y="1589717"/>
                  <a:pt x="4728104" y="1561505"/>
                </a:cubicBezTo>
                <a:close/>
                <a:moveTo>
                  <a:pt x="4888651" y="1542826"/>
                </a:moveTo>
                <a:lnTo>
                  <a:pt x="4889224" y="1544092"/>
                </a:lnTo>
                <a:cubicBezTo>
                  <a:pt x="4896057" y="1558860"/>
                  <a:pt x="4902670" y="1573848"/>
                  <a:pt x="4907960" y="1589717"/>
                </a:cubicBezTo>
                <a:close/>
                <a:moveTo>
                  <a:pt x="4869167" y="1499790"/>
                </a:moveTo>
                <a:cubicBezTo>
                  <a:pt x="4869167" y="1499790"/>
                  <a:pt x="4870930" y="1499790"/>
                  <a:pt x="4870930" y="1499790"/>
                </a:cubicBezTo>
                <a:lnTo>
                  <a:pt x="4888651" y="1542826"/>
                </a:lnTo>
                <a:close/>
                <a:moveTo>
                  <a:pt x="4583190" y="1291357"/>
                </a:moveTo>
                <a:lnTo>
                  <a:pt x="4608198" y="1328750"/>
                </a:lnTo>
                <a:cubicBezTo>
                  <a:pt x="4608198" y="1328750"/>
                  <a:pt x="4606436" y="1328750"/>
                  <a:pt x="4606436" y="1328750"/>
                </a:cubicBezTo>
                <a:close/>
                <a:moveTo>
                  <a:pt x="4526081" y="1205962"/>
                </a:moveTo>
                <a:lnTo>
                  <a:pt x="4544719" y="1231768"/>
                </a:lnTo>
                <a:lnTo>
                  <a:pt x="4565879" y="1263507"/>
                </a:lnTo>
                <a:lnTo>
                  <a:pt x="4583190" y="1291357"/>
                </a:lnTo>
                <a:close/>
                <a:moveTo>
                  <a:pt x="707794" y="1046623"/>
                </a:moveTo>
                <a:cubicBezTo>
                  <a:pt x="695452" y="1069545"/>
                  <a:pt x="683108" y="1090705"/>
                  <a:pt x="672528" y="1110102"/>
                </a:cubicBezTo>
                <a:cubicBezTo>
                  <a:pt x="661949" y="1133024"/>
                  <a:pt x="649607" y="1154183"/>
                  <a:pt x="639027" y="1177107"/>
                </a:cubicBezTo>
                <a:lnTo>
                  <a:pt x="623156" y="1210608"/>
                </a:lnTo>
                <a:lnTo>
                  <a:pt x="607288" y="1244112"/>
                </a:lnTo>
                <a:cubicBezTo>
                  <a:pt x="596708" y="1267034"/>
                  <a:pt x="587890" y="1289958"/>
                  <a:pt x="577311" y="1312879"/>
                </a:cubicBezTo>
                <a:cubicBezTo>
                  <a:pt x="400981" y="1603824"/>
                  <a:pt x="288131" y="1933558"/>
                  <a:pt x="249338" y="2272111"/>
                </a:cubicBezTo>
                <a:cubicBezTo>
                  <a:pt x="229943" y="2441387"/>
                  <a:pt x="228179" y="2612427"/>
                  <a:pt x="245812" y="2781703"/>
                </a:cubicBezTo>
                <a:cubicBezTo>
                  <a:pt x="261682" y="2950979"/>
                  <a:pt x="298710" y="3118491"/>
                  <a:pt x="351609" y="3280714"/>
                </a:cubicBezTo>
                <a:cubicBezTo>
                  <a:pt x="457407" y="3603397"/>
                  <a:pt x="635500" y="3903157"/>
                  <a:pt x="868255" y="4151780"/>
                </a:cubicBezTo>
                <a:cubicBezTo>
                  <a:pt x="1101010" y="4400406"/>
                  <a:pt x="1386663" y="4599657"/>
                  <a:pt x="1702292" y="4726614"/>
                </a:cubicBezTo>
                <a:cubicBezTo>
                  <a:pt x="2016158" y="4855335"/>
                  <a:pt x="2360001" y="4913523"/>
                  <a:pt x="2700317" y="4897654"/>
                </a:cubicBezTo>
                <a:cubicBezTo>
                  <a:pt x="3040632" y="4883548"/>
                  <a:pt x="3377420" y="4791857"/>
                  <a:pt x="3678944" y="4634923"/>
                </a:cubicBezTo>
                <a:cubicBezTo>
                  <a:pt x="3980466" y="4479753"/>
                  <a:pt x="4248488" y="4255816"/>
                  <a:pt x="4456557" y="3986031"/>
                </a:cubicBezTo>
                <a:cubicBezTo>
                  <a:pt x="4666388" y="3718010"/>
                  <a:pt x="4816268" y="3402382"/>
                  <a:pt x="4892089" y="3070883"/>
                </a:cubicBezTo>
                <a:cubicBezTo>
                  <a:pt x="4918539" y="3141415"/>
                  <a:pt x="4939699" y="3213709"/>
                  <a:pt x="4960857" y="3289531"/>
                </a:cubicBezTo>
                <a:cubicBezTo>
                  <a:pt x="4848008" y="3633372"/>
                  <a:pt x="4659334" y="3954292"/>
                  <a:pt x="4410711" y="4217023"/>
                </a:cubicBezTo>
                <a:cubicBezTo>
                  <a:pt x="4163850" y="4479753"/>
                  <a:pt x="3858799" y="4689586"/>
                  <a:pt x="3523774" y="4821832"/>
                </a:cubicBezTo>
                <a:cubicBezTo>
                  <a:pt x="3188748" y="4955842"/>
                  <a:pt x="2825510" y="5014032"/>
                  <a:pt x="2467560" y="4992872"/>
                </a:cubicBezTo>
                <a:cubicBezTo>
                  <a:pt x="2109613" y="4971713"/>
                  <a:pt x="1756955" y="4871204"/>
                  <a:pt x="1443088" y="4700165"/>
                </a:cubicBezTo>
                <a:cubicBezTo>
                  <a:pt x="1127458" y="4530889"/>
                  <a:pt x="854149" y="4289317"/>
                  <a:pt x="642553" y="4003664"/>
                </a:cubicBezTo>
                <a:cubicBezTo>
                  <a:pt x="432721" y="3718010"/>
                  <a:pt x="284604" y="3384749"/>
                  <a:pt x="215837" y="3037380"/>
                </a:cubicBezTo>
                <a:cubicBezTo>
                  <a:pt x="147067" y="2688248"/>
                  <a:pt x="155885" y="2328536"/>
                  <a:pt x="240523" y="1984695"/>
                </a:cubicBezTo>
                <a:cubicBezTo>
                  <a:pt x="282842" y="1813655"/>
                  <a:pt x="342794" y="1646143"/>
                  <a:pt x="422141" y="1489209"/>
                </a:cubicBezTo>
                <a:cubicBezTo>
                  <a:pt x="501490" y="1332277"/>
                  <a:pt x="596708" y="1182396"/>
                  <a:pt x="707794" y="1046623"/>
                </a:cubicBezTo>
                <a:close/>
                <a:moveTo>
                  <a:pt x="4497112" y="916139"/>
                </a:moveTo>
                <a:cubicBezTo>
                  <a:pt x="4500638" y="917902"/>
                  <a:pt x="4504165" y="919666"/>
                  <a:pt x="4507691" y="921428"/>
                </a:cubicBezTo>
                <a:cubicBezTo>
                  <a:pt x="4511218" y="924955"/>
                  <a:pt x="4516507" y="926719"/>
                  <a:pt x="4520033" y="928482"/>
                </a:cubicBezTo>
                <a:cubicBezTo>
                  <a:pt x="4537666" y="947879"/>
                  <a:pt x="4553537" y="969038"/>
                  <a:pt x="4569406" y="990198"/>
                </a:cubicBezTo>
                <a:cubicBezTo>
                  <a:pt x="4585276" y="1011357"/>
                  <a:pt x="4602909" y="1032517"/>
                  <a:pt x="4617015" y="1053676"/>
                </a:cubicBezTo>
                <a:cubicBezTo>
                  <a:pt x="4636411" y="1081889"/>
                  <a:pt x="4657570" y="1111864"/>
                  <a:pt x="4676967" y="1141841"/>
                </a:cubicBezTo>
                <a:cubicBezTo>
                  <a:pt x="4701653" y="1180633"/>
                  <a:pt x="4726340" y="1217662"/>
                  <a:pt x="4747499" y="1256454"/>
                </a:cubicBezTo>
                <a:lnTo>
                  <a:pt x="4781001" y="1316406"/>
                </a:lnTo>
                <a:lnTo>
                  <a:pt x="4796871" y="1346383"/>
                </a:lnTo>
                <a:lnTo>
                  <a:pt x="4810978" y="1376358"/>
                </a:lnTo>
                <a:cubicBezTo>
                  <a:pt x="4809213" y="1376358"/>
                  <a:pt x="4809213" y="1374596"/>
                  <a:pt x="4807451" y="1374596"/>
                </a:cubicBezTo>
                <a:cubicBezTo>
                  <a:pt x="4796871" y="1353436"/>
                  <a:pt x="4786292" y="1334039"/>
                  <a:pt x="4773948" y="1312879"/>
                </a:cubicBezTo>
                <a:lnTo>
                  <a:pt x="4738682" y="1251165"/>
                </a:lnTo>
                <a:cubicBezTo>
                  <a:pt x="4713996" y="1210608"/>
                  <a:pt x="4689310" y="1170054"/>
                  <a:pt x="4662861" y="1131261"/>
                </a:cubicBezTo>
                <a:lnTo>
                  <a:pt x="4602909" y="1048386"/>
                </a:lnTo>
                <a:cubicBezTo>
                  <a:pt x="4587039" y="1025464"/>
                  <a:pt x="4569406" y="1004304"/>
                  <a:pt x="4551773" y="981380"/>
                </a:cubicBezTo>
                <a:lnTo>
                  <a:pt x="4525324" y="947879"/>
                </a:lnTo>
                <a:close/>
                <a:moveTo>
                  <a:pt x="4222038" y="849134"/>
                </a:moveTo>
                <a:cubicBezTo>
                  <a:pt x="4230853" y="852661"/>
                  <a:pt x="4241433" y="856188"/>
                  <a:pt x="4252013" y="861476"/>
                </a:cubicBezTo>
                <a:cubicBezTo>
                  <a:pt x="4320780" y="931127"/>
                  <a:pt x="4384700" y="1005185"/>
                  <a:pt x="4443991" y="1083211"/>
                </a:cubicBezTo>
                <a:lnTo>
                  <a:pt x="4526081" y="1205962"/>
                </a:lnTo>
                <a:lnTo>
                  <a:pt x="4521798" y="1200029"/>
                </a:lnTo>
                <a:lnTo>
                  <a:pt x="4477714" y="1136550"/>
                </a:lnTo>
                <a:lnTo>
                  <a:pt x="4430106" y="1076598"/>
                </a:lnTo>
                <a:lnTo>
                  <a:pt x="4405420" y="1046623"/>
                </a:lnTo>
                <a:lnTo>
                  <a:pt x="4380734" y="1016646"/>
                </a:lnTo>
                <a:cubicBezTo>
                  <a:pt x="4363101" y="997251"/>
                  <a:pt x="4347231" y="977854"/>
                  <a:pt x="4329598" y="958459"/>
                </a:cubicBezTo>
                <a:cubicBezTo>
                  <a:pt x="4294332" y="921428"/>
                  <a:pt x="4259066" y="884400"/>
                  <a:pt x="4222038" y="849134"/>
                </a:cubicBezTo>
                <a:close/>
                <a:moveTo>
                  <a:pt x="2590993" y="284881"/>
                </a:moveTo>
                <a:cubicBezTo>
                  <a:pt x="3837507" y="284881"/>
                  <a:pt x="4848008" y="1295380"/>
                  <a:pt x="4848008" y="2541895"/>
                </a:cubicBezTo>
                <a:cubicBezTo>
                  <a:pt x="4848008" y="2619802"/>
                  <a:pt x="4844061" y="2696787"/>
                  <a:pt x="4836356" y="2772662"/>
                </a:cubicBezTo>
                <a:lnTo>
                  <a:pt x="4805702" y="2973520"/>
                </a:lnTo>
                <a:lnTo>
                  <a:pt x="4810978" y="2984481"/>
                </a:lnTo>
                <a:cubicBezTo>
                  <a:pt x="4825084" y="3017984"/>
                  <a:pt x="4837426" y="3051486"/>
                  <a:pt x="4851534" y="3086752"/>
                </a:cubicBezTo>
                <a:cubicBezTo>
                  <a:pt x="4777474" y="3384749"/>
                  <a:pt x="4641702" y="3665112"/>
                  <a:pt x="4458319" y="3910210"/>
                </a:cubicBezTo>
                <a:cubicBezTo>
                  <a:pt x="4274937" y="4155307"/>
                  <a:pt x="4042182" y="4363376"/>
                  <a:pt x="3779450" y="4516783"/>
                </a:cubicBezTo>
                <a:cubicBezTo>
                  <a:pt x="3516721" y="4671953"/>
                  <a:pt x="3224014" y="4772460"/>
                  <a:pt x="2922490" y="4813016"/>
                </a:cubicBezTo>
                <a:cubicBezTo>
                  <a:pt x="2620968" y="4853571"/>
                  <a:pt x="2314155" y="4834176"/>
                  <a:pt x="2021448" y="4756591"/>
                </a:cubicBezTo>
                <a:cubicBezTo>
                  <a:pt x="1728742" y="4679006"/>
                  <a:pt x="1453668" y="4541469"/>
                  <a:pt x="1215623" y="4356323"/>
                </a:cubicBezTo>
                <a:cubicBezTo>
                  <a:pt x="977579" y="4171178"/>
                  <a:pt x="776564" y="3940185"/>
                  <a:pt x="628447" y="3679218"/>
                </a:cubicBezTo>
                <a:cubicBezTo>
                  <a:pt x="480330" y="3418251"/>
                  <a:pt x="385113" y="3127308"/>
                  <a:pt x="349847" y="2831075"/>
                </a:cubicBezTo>
                <a:lnTo>
                  <a:pt x="345902" y="2774443"/>
                </a:lnTo>
                <a:lnTo>
                  <a:pt x="345630" y="2772662"/>
                </a:lnTo>
                <a:lnTo>
                  <a:pt x="345241" y="2764951"/>
                </a:lnTo>
                <a:lnTo>
                  <a:pt x="334308" y="2607964"/>
                </a:lnTo>
                <a:lnTo>
                  <a:pt x="335383" y="2569715"/>
                </a:lnTo>
                <a:lnTo>
                  <a:pt x="333978" y="2541895"/>
                </a:lnTo>
                <a:lnTo>
                  <a:pt x="338912" y="2444195"/>
                </a:lnTo>
                <a:lnTo>
                  <a:pt x="340589" y="2384523"/>
                </a:lnTo>
                <a:lnTo>
                  <a:pt x="342807" y="2367040"/>
                </a:lnTo>
                <a:lnTo>
                  <a:pt x="345630" y="2311129"/>
                </a:lnTo>
                <a:cubicBezTo>
                  <a:pt x="461213" y="1173014"/>
                  <a:pt x="1422384" y="284881"/>
                  <a:pt x="2590993" y="284881"/>
                </a:cubicBezTo>
                <a:close/>
                <a:moveTo>
                  <a:pt x="1524200" y="209060"/>
                </a:moveTo>
                <a:cubicBezTo>
                  <a:pt x="1437799" y="261959"/>
                  <a:pt x="1358450" y="320147"/>
                  <a:pt x="1279103" y="383625"/>
                </a:cubicBezTo>
                <a:cubicBezTo>
                  <a:pt x="1104536" y="491187"/>
                  <a:pt x="944077" y="618144"/>
                  <a:pt x="799487" y="760970"/>
                </a:cubicBezTo>
                <a:cubicBezTo>
                  <a:pt x="656660" y="905560"/>
                  <a:pt x="529703" y="1066020"/>
                  <a:pt x="423905" y="1240585"/>
                </a:cubicBezTo>
                <a:cubicBezTo>
                  <a:pt x="318108" y="1416915"/>
                  <a:pt x="235234" y="1603824"/>
                  <a:pt x="173518" y="1797786"/>
                </a:cubicBezTo>
                <a:cubicBezTo>
                  <a:pt x="115330" y="1991748"/>
                  <a:pt x="78300" y="2194528"/>
                  <a:pt x="65958" y="2397305"/>
                </a:cubicBezTo>
                <a:cubicBezTo>
                  <a:pt x="53614" y="2600085"/>
                  <a:pt x="65958" y="2804627"/>
                  <a:pt x="102986" y="3005642"/>
                </a:cubicBezTo>
                <a:cubicBezTo>
                  <a:pt x="110039" y="3056777"/>
                  <a:pt x="124145" y="3106149"/>
                  <a:pt x="134725" y="3155521"/>
                </a:cubicBezTo>
                <a:cubicBezTo>
                  <a:pt x="140016" y="3180207"/>
                  <a:pt x="147069" y="3204893"/>
                  <a:pt x="154122" y="3229579"/>
                </a:cubicBezTo>
                <a:cubicBezTo>
                  <a:pt x="161175" y="3254265"/>
                  <a:pt x="168229" y="3278952"/>
                  <a:pt x="175282" y="3303638"/>
                </a:cubicBezTo>
                <a:cubicBezTo>
                  <a:pt x="207021" y="3400620"/>
                  <a:pt x="242287" y="3497600"/>
                  <a:pt x="284606" y="3589291"/>
                </a:cubicBezTo>
                <a:cubicBezTo>
                  <a:pt x="326925" y="3682746"/>
                  <a:pt x="376297" y="3770911"/>
                  <a:pt x="427432" y="3859076"/>
                </a:cubicBezTo>
                <a:cubicBezTo>
                  <a:pt x="482095" y="3945476"/>
                  <a:pt x="538520" y="4030114"/>
                  <a:pt x="601999" y="4109463"/>
                </a:cubicBezTo>
                <a:cubicBezTo>
                  <a:pt x="663713" y="4190575"/>
                  <a:pt x="734245" y="4266396"/>
                  <a:pt x="804776" y="4338691"/>
                </a:cubicBezTo>
                <a:cubicBezTo>
                  <a:pt x="878835" y="4409223"/>
                  <a:pt x="952893" y="4477991"/>
                  <a:pt x="1034004" y="4539707"/>
                </a:cubicBezTo>
                <a:cubicBezTo>
                  <a:pt x="1113354" y="4603185"/>
                  <a:pt x="1197991" y="4661373"/>
                  <a:pt x="1284392" y="4714272"/>
                </a:cubicBezTo>
                <a:lnTo>
                  <a:pt x="1351397" y="4753064"/>
                </a:lnTo>
                <a:lnTo>
                  <a:pt x="1384901" y="4772461"/>
                </a:lnTo>
                <a:lnTo>
                  <a:pt x="1418402" y="4790094"/>
                </a:lnTo>
                <a:lnTo>
                  <a:pt x="1487172" y="4825360"/>
                </a:lnTo>
                <a:cubicBezTo>
                  <a:pt x="1510094" y="4835940"/>
                  <a:pt x="1533017" y="4846520"/>
                  <a:pt x="1555939" y="4857099"/>
                </a:cubicBezTo>
                <a:cubicBezTo>
                  <a:pt x="1647630" y="4901181"/>
                  <a:pt x="1744612" y="4934684"/>
                  <a:pt x="1841593" y="4966424"/>
                </a:cubicBezTo>
                <a:cubicBezTo>
                  <a:pt x="1940337" y="4996399"/>
                  <a:pt x="2039081" y="5021085"/>
                  <a:pt x="2139590" y="5038718"/>
                </a:cubicBezTo>
                <a:cubicBezTo>
                  <a:pt x="2539856" y="5112776"/>
                  <a:pt x="2957758" y="5084563"/>
                  <a:pt x="3347445" y="4964659"/>
                </a:cubicBezTo>
                <a:cubicBezTo>
                  <a:pt x="3541407" y="4902945"/>
                  <a:pt x="3728316" y="4818307"/>
                  <a:pt x="3902883" y="4712509"/>
                </a:cubicBezTo>
                <a:cubicBezTo>
                  <a:pt x="4077448" y="4604948"/>
                  <a:pt x="4237908" y="4479755"/>
                  <a:pt x="4382498" y="4335165"/>
                </a:cubicBezTo>
                <a:cubicBezTo>
                  <a:pt x="4525324" y="4190575"/>
                  <a:pt x="4652281" y="4030114"/>
                  <a:pt x="4758079" y="3855549"/>
                </a:cubicBezTo>
                <a:cubicBezTo>
                  <a:pt x="4863876" y="3680982"/>
                  <a:pt x="4946752" y="3492311"/>
                  <a:pt x="5008466" y="3298349"/>
                </a:cubicBezTo>
                <a:cubicBezTo>
                  <a:pt x="5018165" y="3336259"/>
                  <a:pt x="5027422" y="3375051"/>
                  <a:pt x="5035578" y="3414285"/>
                </a:cubicBezTo>
                <a:lnTo>
                  <a:pt x="5039333" y="3436011"/>
                </a:lnTo>
                <a:lnTo>
                  <a:pt x="4972399" y="3618891"/>
                </a:lnTo>
                <a:cubicBezTo>
                  <a:pt x="4838158" y="3936271"/>
                  <a:pt x="4643909" y="4222090"/>
                  <a:pt x="4403875" y="4462124"/>
                </a:cubicBezTo>
                <a:lnTo>
                  <a:pt x="4253822" y="4598501"/>
                </a:lnTo>
                <a:lnTo>
                  <a:pt x="4172842" y="4661928"/>
                </a:lnTo>
                <a:cubicBezTo>
                  <a:pt x="3869931" y="4884512"/>
                  <a:pt x="3518926" y="5042465"/>
                  <a:pt x="3151720" y="5118067"/>
                </a:cubicBezTo>
                <a:cubicBezTo>
                  <a:pt x="2941887" y="5162148"/>
                  <a:pt x="2728530" y="5178019"/>
                  <a:pt x="2515170" y="5170966"/>
                </a:cubicBezTo>
                <a:cubicBezTo>
                  <a:pt x="2407610" y="5169201"/>
                  <a:pt x="2301813" y="5156859"/>
                  <a:pt x="2196015" y="5140989"/>
                </a:cubicBezTo>
                <a:cubicBezTo>
                  <a:pt x="2169565" y="5137462"/>
                  <a:pt x="2143116" y="5132173"/>
                  <a:pt x="2116666" y="5126882"/>
                </a:cubicBezTo>
                <a:cubicBezTo>
                  <a:pt x="2091980" y="5121593"/>
                  <a:pt x="2065532" y="5118067"/>
                  <a:pt x="2039081" y="5111014"/>
                </a:cubicBezTo>
                <a:cubicBezTo>
                  <a:pt x="1986183" y="5096907"/>
                  <a:pt x="1935048" y="5086327"/>
                  <a:pt x="1883912" y="5070457"/>
                </a:cubicBezTo>
                <a:lnTo>
                  <a:pt x="1808091" y="5047535"/>
                </a:lnTo>
                <a:lnTo>
                  <a:pt x="1732268" y="5021085"/>
                </a:lnTo>
                <a:cubicBezTo>
                  <a:pt x="1681134" y="5003452"/>
                  <a:pt x="1631762" y="4982292"/>
                  <a:pt x="1582389" y="4962897"/>
                </a:cubicBezTo>
                <a:cubicBezTo>
                  <a:pt x="1557703" y="4952317"/>
                  <a:pt x="1534780" y="4939973"/>
                  <a:pt x="1510094" y="4929394"/>
                </a:cubicBezTo>
                <a:cubicBezTo>
                  <a:pt x="1485407" y="4917051"/>
                  <a:pt x="1460721" y="4906472"/>
                  <a:pt x="1437799" y="4894128"/>
                </a:cubicBezTo>
                <a:cubicBezTo>
                  <a:pt x="1390190" y="4869442"/>
                  <a:pt x="1342582" y="4846520"/>
                  <a:pt x="1296736" y="4818307"/>
                </a:cubicBezTo>
                <a:cubicBezTo>
                  <a:pt x="1273812" y="4804201"/>
                  <a:pt x="1250890" y="4791857"/>
                  <a:pt x="1227967" y="4777750"/>
                </a:cubicBezTo>
                <a:lnTo>
                  <a:pt x="1160962" y="4733669"/>
                </a:lnTo>
                <a:lnTo>
                  <a:pt x="1127460" y="4712509"/>
                </a:lnTo>
                <a:lnTo>
                  <a:pt x="1095721" y="4689586"/>
                </a:lnTo>
                <a:lnTo>
                  <a:pt x="1030478" y="4641978"/>
                </a:lnTo>
                <a:cubicBezTo>
                  <a:pt x="945840" y="4576735"/>
                  <a:pt x="864728" y="4507968"/>
                  <a:pt x="788908" y="4433909"/>
                </a:cubicBezTo>
                <a:cubicBezTo>
                  <a:pt x="711323" y="4359851"/>
                  <a:pt x="640791" y="4280502"/>
                  <a:pt x="573786" y="4199390"/>
                </a:cubicBezTo>
                <a:cubicBezTo>
                  <a:pt x="508543" y="4116516"/>
                  <a:pt x="445065" y="4030114"/>
                  <a:pt x="390403" y="3940187"/>
                </a:cubicBezTo>
                <a:cubicBezTo>
                  <a:pt x="362191" y="3896104"/>
                  <a:pt x="337505" y="3848496"/>
                  <a:pt x="311054" y="3802650"/>
                </a:cubicBezTo>
                <a:cubicBezTo>
                  <a:pt x="296948" y="3779727"/>
                  <a:pt x="286368" y="3755041"/>
                  <a:pt x="274026" y="3732119"/>
                </a:cubicBezTo>
                <a:cubicBezTo>
                  <a:pt x="261682" y="3709195"/>
                  <a:pt x="249340" y="3686273"/>
                  <a:pt x="238760" y="3661587"/>
                </a:cubicBezTo>
                <a:lnTo>
                  <a:pt x="207021" y="3589291"/>
                </a:lnTo>
                <a:cubicBezTo>
                  <a:pt x="201730" y="3576949"/>
                  <a:pt x="196441" y="3564605"/>
                  <a:pt x="191150" y="3552263"/>
                </a:cubicBezTo>
                <a:lnTo>
                  <a:pt x="177044" y="3515233"/>
                </a:lnTo>
                <a:lnTo>
                  <a:pt x="148831" y="3441174"/>
                </a:lnTo>
                <a:cubicBezTo>
                  <a:pt x="140016" y="3416488"/>
                  <a:pt x="132963" y="3390040"/>
                  <a:pt x="124145" y="3365354"/>
                </a:cubicBezTo>
                <a:cubicBezTo>
                  <a:pt x="106512" y="3315982"/>
                  <a:pt x="94170" y="3264845"/>
                  <a:pt x="80064" y="3213711"/>
                </a:cubicBezTo>
                <a:cubicBezTo>
                  <a:pt x="73011" y="3187260"/>
                  <a:pt x="67720" y="3162574"/>
                  <a:pt x="62431" y="3136126"/>
                </a:cubicBezTo>
                <a:cubicBezTo>
                  <a:pt x="57140" y="3109675"/>
                  <a:pt x="51851" y="3084989"/>
                  <a:pt x="46560" y="3058541"/>
                </a:cubicBezTo>
                <a:cubicBezTo>
                  <a:pt x="27165" y="2954506"/>
                  <a:pt x="11295" y="2850472"/>
                  <a:pt x="6006" y="2744675"/>
                </a:cubicBezTo>
                <a:cubicBezTo>
                  <a:pt x="-8101" y="2534842"/>
                  <a:pt x="2479" y="2323247"/>
                  <a:pt x="39507" y="2115178"/>
                </a:cubicBezTo>
                <a:lnTo>
                  <a:pt x="53614" y="2037594"/>
                </a:lnTo>
                <a:cubicBezTo>
                  <a:pt x="58904" y="2011145"/>
                  <a:pt x="65958" y="1986459"/>
                  <a:pt x="71247" y="1960009"/>
                </a:cubicBezTo>
                <a:cubicBezTo>
                  <a:pt x="78300" y="1935323"/>
                  <a:pt x="83591" y="1908874"/>
                  <a:pt x="90644" y="1884188"/>
                </a:cubicBezTo>
                <a:lnTo>
                  <a:pt x="113566" y="1808366"/>
                </a:lnTo>
                <a:cubicBezTo>
                  <a:pt x="117092" y="1796023"/>
                  <a:pt x="120619" y="1783679"/>
                  <a:pt x="124145" y="1771337"/>
                </a:cubicBezTo>
                <a:lnTo>
                  <a:pt x="136489" y="1732545"/>
                </a:lnTo>
                <a:lnTo>
                  <a:pt x="162938" y="1658487"/>
                </a:lnTo>
                <a:cubicBezTo>
                  <a:pt x="173518" y="1633801"/>
                  <a:pt x="182335" y="1609114"/>
                  <a:pt x="192915" y="1584428"/>
                </a:cubicBezTo>
                <a:cubicBezTo>
                  <a:pt x="201730" y="1559742"/>
                  <a:pt x="212310" y="1535056"/>
                  <a:pt x="222890" y="1512132"/>
                </a:cubicBezTo>
                <a:cubicBezTo>
                  <a:pt x="245813" y="1464524"/>
                  <a:pt x="266973" y="1416915"/>
                  <a:pt x="291659" y="1371069"/>
                </a:cubicBezTo>
                <a:cubicBezTo>
                  <a:pt x="304001" y="1348147"/>
                  <a:pt x="316345" y="1325223"/>
                  <a:pt x="328687" y="1302302"/>
                </a:cubicBezTo>
                <a:lnTo>
                  <a:pt x="369244" y="1233532"/>
                </a:lnTo>
                <a:cubicBezTo>
                  <a:pt x="383350" y="1210610"/>
                  <a:pt x="397457" y="1187687"/>
                  <a:pt x="411563" y="1166527"/>
                </a:cubicBezTo>
                <a:lnTo>
                  <a:pt x="453882" y="1101286"/>
                </a:lnTo>
                <a:lnTo>
                  <a:pt x="499728" y="1037808"/>
                </a:lnTo>
                <a:cubicBezTo>
                  <a:pt x="515596" y="1014884"/>
                  <a:pt x="531467" y="993724"/>
                  <a:pt x="547336" y="974329"/>
                </a:cubicBezTo>
                <a:cubicBezTo>
                  <a:pt x="676057" y="810342"/>
                  <a:pt x="824173" y="660463"/>
                  <a:pt x="988159" y="531742"/>
                </a:cubicBezTo>
                <a:cubicBezTo>
                  <a:pt x="1153908" y="403022"/>
                  <a:pt x="1333764" y="293698"/>
                  <a:pt x="1524200" y="209060"/>
                </a:cubicBezTo>
                <a:close/>
                <a:moveTo>
                  <a:pt x="3479692" y="202007"/>
                </a:moveTo>
                <a:cubicBezTo>
                  <a:pt x="3511432" y="210822"/>
                  <a:pt x="3544933" y="219640"/>
                  <a:pt x="3576673" y="230220"/>
                </a:cubicBezTo>
                <a:lnTo>
                  <a:pt x="3673655" y="263721"/>
                </a:lnTo>
                <a:cubicBezTo>
                  <a:pt x="3969888" y="406549"/>
                  <a:pt x="4236144" y="607564"/>
                  <a:pt x="4454792" y="850899"/>
                </a:cubicBezTo>
                <a:lnTo>
                  <a:pt x="4400131" y="801526"/>
                </a:lnTo>
                <a:cubicBezTo>
                  <a:pt x="4380734" y="785656"/>
                  <a:pt x="4363101" y="769787"/>
                  <a:pt x="4343706" y="753917"/>
                </a:cubicBezTo>
                <a:cubicBezTo>
                  <a:pt x="4096845" y="514109"/>
                  <a:pt x="3802374" y="323673"/>
                  <a:pt x="3479692" y="202007"/>
                </a:cubicBezTo>
                <a:close/>
                <a:moveTo>
                  <a:pt x="2955994" y="198480"/>
                </a:moveTo>
                <a:lnTo>
                  <a:pt x="2996548" y="198480"/>
                </a:lnTo>
                <a:lnTo>
                  <a:pt x="3070607" y="212587"/>
                </a:lnTo>
                <a:lnTo>
                  <a:pt x="3144665" y="230220"/>
                </a:lnTo>
                <a:lnTo>
                  <a:pt x="3181695" y="239035"/>
                </a:lnTo>
                <a:cubicBezTo>
                  <a:pt x="3194037" y="242562"/>
                  <a:pt x="3206381" y="246088"/>
                  <a:pt x="3218723" y="249615"/>
                </a:cubicBezTo>
                <a:lnTo>
                  <a:pt x="3291019" y="270774"/>
                </a:lnTo>
                <a:cubicBezTo>
                  <a:pt x="3386237" y="302514"/>
                  <a:pt x="3481455" y="337780"/>
                  <a:pt x="3573146" y="381863"/>
                </a:cubicBezTo>
                <a:cubicBezTo>
                  <a:pt x="3758291" y="466501"/>
                  <a:pt x="3929331" y="577587"/>
                  <a:pt x="4084501" y="706309"/>
                </a:cubicBezTo>
                <a:cubicBezTo>
                  <a:pt x="4072157" y="699255"/>
                  <a:pt x="4058051" y="693965"/>
                  <a:pt x="4045708" y="686911"/>
                </a:cubicBezTo>
                <a:cubicBezTo>
                  <a:pt x="4040418" y="683385"/>
                  <a:pt x="4033364" y="679858"/>
                  <a:pt x="4028076" y="676332"/>
                </a:cubicBezTo>
                <a:cubicBezTo>
                  <a:pt x="3684233" y="411838"/>
                  <a:pt x="3266333" y="244326"/>
                  <a:pt x="2836090" y="200243"/>
                </a:cubicBezTo>
                <a:lnTo>
                  <a:pt x="2915437" y="200243"/>
                </a:lnTo>
                <a:close/>
                <a:moveTo>
                  <a:pt x="2590991" y="150870"/>
                </a:moveTo>
                <a:lnTo>
                  <a:pt x="2495773" y="164977"/>
                </a:lnTo>
                <a:lnTo>
                  <a:pt x="2471087" y="168503"/>
                </a:lnTo>
                <a:lnTo>
                  <a:pt x="2446401" y="173792"/>
                </a:lnTo>
                <a:lnTo>
                  <a:pt x="2398793" y="184372"/>
                </a:lnTo>
                <a:cubicBezTo>
                  <a:pt x="2114902" y="207296"/>
                  <a:pt x="1836302" y="281354"/>
                  <a:pt x="1580625" y="403020"/>
                </a:cubicBezTo>
                <a:cubicBezTo>
                  <a:pt x="1324947" y="522924"/>
                  <a:pt x="1090430" y="692200"/>
                  <a:pt x="892941" y="894980"/>
                </a:cubicBezTo>
                <a:cubicBezTo>
                  <a:pt x="972288" y="792709"/>
                  <a:pt x="1060453" y="695727"/>
                  <a:pt x="1159197" y="605800"/>
                </a:cubicBezTo>
                <a:cubicBezTo>
                  <a:pt x="1261468" y="529977"/>
                  <a:pt x="1372557" y="464737"/>
                  <a:pt x="1485407" y="406547"/>
                </a:cubicBezTo>
                <a:cubicBezTo>
                  <a:pt x="1543595" y="378334"/>
                  <a:pt x="1601785" y="351886"/>
                  <a:pt x="1659972" y="327200"/>
                </a:cubicBezTo>
                <a:lnTo>
                  <a:pt x="1749901" y="293696"/>
                </a:lnTo>
                <a:cubicBezTo>
                  <a:pt x="1778114" y="283117"/>
                  <a:pt x="1809853" y="274301"/>
                  <a:pt x="1839828" y="263721"/>
                </a:cubicBezTo>
                <a:cubicBezTo>
                  <a:pt x="1961496" y="226691"/>
                  <a:pt x="2086689" y="194952"/>
                  <a:pt x="2211884" y="177319"/>
                </a:cubicBezTo>
                <a:cubicBezTo>
                  <a:pt x="2337077" y="159686"/>
                  <a:pt x="2464034" y="150870"/>
                  <a:pt x="2590991" y="150870"/>
                </a:cubicBezTo>
                <a:close/>
                <a:moveTo>
                  <a:pt x="2522251" y="412"/>
                </a:moveTo>
                <a:cubicBezTo>
                  <a:pt x="2785505" y="-4299"/>
                  <a:pt x="3049008" y="31407"/>
                  <a:pt x="3301599" y="106789"/>
                </a:cubicBezTo>
                <a:cubicBezTo>
                  <a:pt x="3278677" y="103263"/>
                  <a:pt x="3255753" y="99736"/>
                  <a:pt x="3236358" y="96209"/>
                </a:cubicBezTo>
                <a:cubicBezTo>
                  <a:pt x="3213434" y="92683"/>
                  <a:pt x="3190512" y="90918"/>
                  <a:pt x="3167589" y="89156"/>
                </a:cubicBezTo>
                <a:cubicBezTo>
                  <a:pt x="3107637" y="73286"/>
                  <a:pt x="3045922" y="62706"/>
                  <a:pt x="2984206" y="52126"/>
                </a:cubicBezTo>
                <a:cubicBezTo>
                  <a:pt x="2952467" y="48600"/>
                  <a:pt x="2922492" y="43311"/>
                  <a:pt x="2890753" y="39784"/>
                </a:cubicBezTo>
                <a:cubicBezTo>
                  <a:pt x="2859013" y="36257"/>
                  <a:pt x="2829036" y="32731"/>
                  <a:pt x="2797297" y="30967"/>
                </a:cubicBezTo>
                <a:cubicBezTo>
                  <a:pt x="2765558" y="29204"/>
                  <a:pt x="2735583" y="23913"/>
                  <a:pt x="2703844" y="23913"/>
                </a:cubicBezTo>
                <a:lnTo>
                  <a:pt x="2610388" y="20387"/>
                </a:lnTo>
                <a:cubicBezTo>
                  <a:pt x="2578649" y="20387"/>
                  <a:pt x="2548674" y="22151"/>
                  <a:pt x="2516935" y="22151"/>
                </a:cubicBezTo>
                <a:lnTo>
                  <a:pt x="2469325" y="23913"/>
                </a:lnTo>
                <a:cubicBezTo>
                  <a:pt x="2455218" y="25678"/>
                  <a:pt x="2439350" y="25678"/>
                  <a:pt x="2423479" y="27440"/>
                </a:cubicBezTo>
                <a:cubicBezTo>
                  <a:pt x="2173092" y="41546"/>
                  <a:pt x="1926231" y="94445"/>
                  <a:pt x="1691714" y="182610"/>
                </a:cubicBezTo>
                <a:cubicBezTo>
                  <a:pt x="1705820" y="175557"/>
                  <a:pt x="1716400" y="170268"/>
                  <a:pt x="1725215" y="164977"/>
                </a:cubicBezTo>
                <a:cubicBezTo>
                  <a:pt x="1734033" y="161450"/>
                  <a:pt x="1742848" y="156161"/>
                  <a:pt x="1751666" y="152635"/>
                </a:cubicBezTo>
                <a:cubicBezTo>
                  <a:pt x="1769298" y="143817"/>
                  <a:pt x="1786931" y="135002"/>
                  <a:pt x="1818671" y="122658"/>
                </a:cubicBezTo>
                <a:cubicBezTo>
                  <a:pt x="1834539" y="115605"/>
                  <a:pt x="1853937" y="108551"/>
                  <a:pt x="1876858" y="101498"/>
                </a:cubicBezTo>
                <a:cubicBezTo>
                  <a:pt x="1899782" y="94445"/>
                  <a:pt x="1927995" y="83865"/>
                  <a:pt x="1963261" y="75050"/>
                </a:cubicBezTo>
                <a:cubicBezTo>
                  <a:pt x="1998527" y="66232"/>
                  <a:pt x="2039081" y="55653"/>
                  <a:pt x="2088454" y="45073"/>
                </a:cubicBezTo>
                <a:cubicBezTo>
                  <a:pt x="2113140" y="41546"/>
                  <a:pt x="2139590" y="36257"/>
                  <a:pt x="2167803" y="30967"/>
                </a:cubicBezTo>
                <a:cubicBezTo>
                  <a:pt x="2181909" y="29204"/>
                  <a:pt x="2196015" y="25678"/>
                  <a:pt x="2211884" y="23913"/>
                </a:cubicBezTo>
                <a:cubicBezTo>
                  <a:pt x="2225990" y="22151"/>
                  <a:pt x="2243623" y="20387"/>
                  <a:pt x="2259494" y="18624"/>
                </a:cubicBezTo>
                <a:cubicBezTo>
                  <a:pt x="2346777" y="8045"/>
                  <a:pt x="2434499" y="1984"/>
                  <a:pt x="2522251" y="412"/>
                </a:cubicBezTo>
                <a:close/>
              </a:path>
            </a:pathLst>
          </a:custGeom>
          <a:solidFill>
            <a:schemeClr val="tx2">
              <a:lumMod val="75000"/>
            </a:schemeClr>
          </a:solidFill>
        </p:spPr>
        <p:txBody>
          <a:bodyPr wrap="square" anchor="ctr">
            <a:noAutofit/>
          </a:bodyPr>
          <a:lstStyle>
            <a:lvl1pPr marL="0" indent="0" algn="ctr">
              <a:buNone/>
              <a:defRPr i="1">
                <a:solidFill>
                  <a:schemeClr val="bg1"/>
                </a:solidFill>
              </a:defRPr>
            </a:lvl1pPr>
          </a:lstStyle>
          <a:p>
            <a:r>
              <a:rPr lang="en-GB" dirty="0"/>
              <a:t>Insert or Drag &amp; Drop Your Photo</a:t>
            </a:r>
            <a:endParaRPr lang="en-ZA" dirty="0"/>
          </a:p>
        </p:txBody>
      </p:sp>
    </p:spTree>
    <p:extLst>
      <p:ext uri="{BB962C8B-B14F-4D97-AF65-F5344CB8AC3E}">
        <p14:creationId xmlns:p14="http://schemas.microsoft.com/office/powerpoint/2010/main" val="3024079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1E6DACE3-B8B7-4BB8-832C-F3FA43D99A79}" type="datetimeFigureOut">
              <a:rPr lang="en-US" smtClean="0"/>
              <a:t>12/5/2018</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FFFCB9FC-21B9-4392-98CD-A1EC5EE401CE}"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39199751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immigrantsrising.org/story/maritza/"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www.jfssd.org/site/PageServer?pagename=programs_refugee_immigration" TargetMode="External"/><Relationship Id="rId3" Type="http://schemas.openxmlformats.org/officeDocument/2006/relationships/hyperlink" Target="https://www.cabrillo.edu/services/equity/dreamers.html" TargetMode="External"/><Relationship Id="rId7" Type="http://schemas.openxmlformats.org/officeDocument/2006/relationships/hyperlink" Target="http://undoc.universityofcalifornia.edu/after-uc.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phdreamers.org/" TargetMode="External"/><Relationship Id="rId5" Type="http://schemas.openxmlformats.org/officeDocument/2006/relationships/hyperlink" Target="https://immigrantsrising.org/wp-content/uploads/2018/04/IR_Life-After-College-Guide.pdf" TargetMode="External"/><Relationship Id="rId4" Type="http://schemas.openxmlformats.org/officeDocument/2006/relationships/hyperlink" Target="https://dreambarassociation.wordpres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Career, Major and Internship Options for Undocumented, </a:t>
            </a:r>
            <a:r>
              <a:rPr lang="en-US" dirty="0" err="1" smtClean="0"/>
              <a:t>daca</a:t>
            </a:r>
            <a:r>
              <a:rPr lang="en-US" dirty="0" smtClean="0"/>
              <a:t>, dreamers and ab540</a:t>
            </a:r>
            <a:endParaRPr lang="en-US" dirty="0"/>
          </a:p>
        </p:txBody>
      </p:sp>
      <p:sp>
        <p:nvSpPr>
          <p:cNvPr id="3" name="Subtitle 2"/>
          <p:cNvSpPr>
            <a:spLocks noGrp="1"/>
          </p:cNvSpPr>
          <p:nvPr>
            <p:ph type="subTitle" idx="1"/>
          </p:nvPr>
        </p:nvSpPr>
        <p:spPr/>
        <p:txBody>
          <a:bodyPr/>
          <a:lstStyle/>
          <a:p>
            <a:pPr algn="ctr"/>
            <a:r>
              <a:rPr lang="en-US" dirty="0" smtClean="0"/>
              <a:t>Helping our students thrive and make career choices in a world of changing policy</a:t>
            </a:r>
            <a:endParaRPr lang="en-US" dirty="0"/>
          </a:p>
        </p:txBody>
      </p:sp>
      <p:pic>
        <p:nvPicPr>
          <p:cNvPr id="4" name="Picture 2" descr="Image result for dreamer butterfly">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8659" y="3410414"/>
            <a:ext cx="2644611" cy="264461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319197" y="3532661"/>
            <a:ext cx="5842000" cy="2308324"/>
          </a:xfrm>
          <a:prstGeom prst="rect">
            <a:avLst/>
          </a:prstGeom>
          <a:noFill/>
        </p:spPr>
        <p:txBody>
          <a:bodyPr wrap="square" rtlCol="0">
            <a:spAutoFit/>
          </a:bodyPr>
          <a:lstStyle/>
          <a:p>
            <a:r>
              <a:rPr lang="en-US" sz="3600" smtClean="0">
                <a:solidFill>
                  <a:schemeClr val="bg1"/>
                </a:solidFill>
              </a:rPr>
              <a:t>Kellie Corbisiero</a:t>
            </a:r>
            <a:br>
              <a:rPr lang="en-US" sz="3600" smtClean="0">
                <a:solidFill>
                  <a:schemeClr val="bg1"/>
                </a:solidFill>
              </a:rPr>
            </a:br>
            <a:r>
              <a:rPr lang="en-US" sz="3600" smtClean="0">
                <a:solidFill>
                  <a:schemeClr val="bg1"/>
                </a:solidFill>
              </a:rPr>
              <a:t>Counselor</a:t>
            </a:r>
            <a:r>
              <a:rPr lang="en-US" sz="3600" dirty="0" smtClean="0">
                <a:solidFill>
                  <a:schemeClr val="bg1"/>
                </a:solidFill>
              </a:rPr>
              <a:t/>
            </a:r>
            <a:br>
              <a:rPr lang="en-US" sz="3600" dirty="0" smtClean="0">
                <a:solidFill>
                  <a:schemeClr val="bg1"/>
                </a:solidFill>
              </a:rPr>
            </a:br>
            <a:r>
              <a:rPr lang="en-US" sz="3600" smtClean="0">
                <a:solidFill>
                  <a:schemeClr val="bg1"/>
                </a:solidFill>
              </a:rPr>
              <a:t>Southwestern College</a:t>
            </a:r>
            <a:br>
              <a:rPr lang="en-US" sz="3600" smtClean="0">
                <a:solidFill>
                  <a:schemeClr val="bg1"/>
                </a:solidFill>
              </a:rPr>
            </a:br>
            <a:r>
              <a:rPr lang="en-US" sz="3600" smtClean="0">
                <a:solidFill>
                  <a:schemeClr val="bg1"/>
                </a:solidFill>
              </a:rPr>
              <a:t>Connect Career Consulting</a:t>
            </a:r>
            <a:endParaRPr lang="en-US" sz="3600" dirty="0">
              <a:solidFill>
                <a:schemeClr val="bg1"/>
              </a:solidFill>
            </a:endParaRPr>
          </a:p>
        </p:txBody>
      </p:sp>
    </p:spTree>
    <p:extLst>
      <p:ext uri="{BB962C8B-B14F-4D97-AF65-F5344CB8AC3E}">
        <p14:creationId xmlns:p14="http://schemas.microsoft.com/office/powerpoint/2010/main" val="6482188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50E8F8-CBC6-4A56-A60B-FDBF1E1F1214}"/>
              </a:ext>
            </a:extLst>
          </p:cNvPr>
          <p:cNvSpPr>
            <a:spLocks noGrp="1"/>
          </p:cNvSpPr>
          <p:nvPr>
            <p:ph type="ctrTitle"/>
          </p:nvPr>
        </p:nvSpPr>
        <p:spPr>
          <a:xfrm>
            <a:off x="5549463" y="2360743"/>
            <a:ext cx="6411310" cy="2998825"/>
          </a:xfrm>
        </p:spPr>
        <p:txBody>
          <a:bodyPr>
            <a:normAutofit fontScale="90000"/>
          </a:bodyPr>
          <a:lstStyle/>
          <a:p>
            <a:r>
              <a:rPr lang="en-US" b="0" dirty="0"/>
              <a:t>“The future belongs to those who believe in the beauty of their dreams</a:t>
            </a:r>
            <a:r>
              <a:rPr lang="en-US" b="0" dirty="0" smtClean="0"/>
              <a:t>.”</a:t>
            </a:r>
            <a:br>
              <a:rPr lang="en-US" b="0" dirty="0" smtClean="0"/>
            </a:br>
            <a:r>
              <a:rPr lang="en-US" sz="1400" b="0" dirty="0" smtClean="0"/>
              <a:t>Eleanor </a:t>
            </a:r>
            <a:r>
              <a:rPr lang="en-US" sz="1400" b="0" dirty="0" err="1" smtClean="0"/>
              <a:t>Roosevelet</a:t>
            </a:r>
            <a:endParaRPr lang="en-ZA" dirty="0"/>
          </a:p>
        </p:txBody>
      </p:sp>
      <p:pic>
        <p:nvPicPr>
          <p:cNvPr id="6" name="Picture Placeholder 5" descr="A person standing in front of a building">
            <a:extLst>
              <a:ext uri="{FF2B5EF4-FFF2-40B4-BE49-F238E27FC236}">
                <a16:creationId xmlns="" xmlns:a16="http://schemas.microsoft.com/office/drawing/2014/main" id="{178A0520-36DB-4CF2-AE3A-5DFDAF9E6BBE}"/>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t="7" b="7"/>
          <a:stretch>
            <a:fillRect/>
          </a:stretch>
        </p:blipFill>
        <p:spPr/>
      </p:pic>
      <p:sp>
        <p:nvSpPr>
          <p:cNvPr id="7" name="Oval 6" descr="Logo Backdrop">
            <a:extLst>
              <a:ext uri="{FF2B5EF4-FFF2-40B4-BE49-F238E27FC236}">
                <a16:creationId xmlns="" xmlns:a16="http://schemas.microsoft.com/office/drawing/2014/main" id="{DAE98AA7-EEC8-4349-B75F-8C7B0A80C3F3}"/>
              </a:ext>
            </a:extLst>
          </p:cNvPr>
          <p:cNvSpPr/>
          <p:nvPr/>
        </p:nvSpPr>
        <p:spPr>
          <a:xfrm>
            <a:off x="331094" y="2213600"/>
            <a:ext cx="2430801" cy="2430801"/>
          </a:xfrm>
          <a:prstGeom prst="ellipse">
            <a:avLst/>
          </a:prstGeom>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1026" name="Picture 2" descr="Image result for dreamer butterfl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4188" y="2106694"/>
            <a:ext cx="2644611" cy="2644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4860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topics</a:t>
            </a:r>
            <a:endParaRPr lang="en-US" dirty="0"/>
          </a:p>
        </p:txBody>
      </p:sp>
      <p:sp>
        <p:nvSpPr>
          <p:cNvPr id="3" name="Content Placeholder 2"/>
          <p:cNvSpPr>
            <a:spLocks noGrp="1"/>
          </p:cNvSpPr>
          <p:nvPr>
            <p:ph idx="1"/>
          </p:nvPr>
        </p:nvSpPr>
        <p:spPr/>
        <p:txBody>
          <a:bodyPr>
            <a:normAutofit lnSpcReduction="10000"/>
          </a:bodyPr>
          <a:lstStyle/>
          <a:p>
            <a:pPr marL="342900" indent="-342900">
              <a:buFont typeface="+mj-lt"/>
              <a:buAutoNum type="arabicPeriod"/>
            </a:pPr>
            <a:r>
              <a:rPr lang="en-US" dirty="0" smtClean="0"/>
              <a:t>Basic Break </a:t>
            </a:r>
            <a:r>
              <a:rPr lang="en-US" dirty="0"/>
              <a:t>D</a:t>
            </a:r>
            <a:r>
              <a:rPr lang="en-US" dirty="0" smtClean="0"/>
              <a:t>own:  Undocumented, DACA, Dreamers and AB540</a:t>
            </a:r>
          </a:p>
          <a:p>
            <a:pPr marL="342900" indent="-342900">
              <a:buFont typeface="+mj-lt"/>
              <a:buAutoNum type="arabicPeriod"/>
            </a:pPr>
            <a:r>
              <a:rPr lang="en-US" dirty="0" smtClean="0"/>
              <a:t>Career Counseling and Development</a:t>
            </a:r>
          </a:p>
          <a:p>
            <a:pPr marL="342900" indent="-342900">
              <a:buFont typeface="+mj-lt"/>
              <a:buAutoNum type="arabicPeriod"/>
            </a:pPr>
            <a:r>
              <a:rPr lang="en-US" dirty="0" smtClean="0"/>
              <a:t>Major Choices</a:t>
            </a:r>
          </a:p>
          <a:p>
            <a:pPr marL="342900" indent="-342900">
              <a:buFont typeface="+mj-lt"/>
              <a:buAutoNum type="arabicPeriod"/>
            </a:pPr>
            <a:r>
              <a:rPr lang="en-US" dirty="0" smtClean="0"/>
              <a:t>Internship and Work Experience Options</a:t>
            </a:r>
          </a:p>
          <a:p>
            <a:pPr marL="342900" indent="-342900">
              <a:buFont typeface="+mj-lt"/>
              <a:buAutoNum type="arabicPeriod"/>
            </a:pPr>
            <a:r>
              <a:rPr lang="en-US" dirty="0" smtClean="0"/>
              <a:t>Graduate/Professional School</a:t>
            </a:r>
          </a:p>
          <a:p>
            <a:pPr marL="342900" indent="-342900">
              <a:buFont typeface="+mj-lt"/>
              <a:buAutoNum type="arabicPeriod"/>
            </a:pPr>
            <a:r>
              <a:rPr lang="en-US" smtClean="0"/>
              <a:t>Jobs after </a:t>
            </a:r>
            <a:r>
              <a:rPr lang="en-US" dirty="0" smtClean="0"/>
              <a:t>Graduation </a:t>
            </a:r>
          </a:p>
          <a:p>
            <a:pPr marL="342900" indent="-342900">
              <a:buFont typeface="+mj-lt"/>
              <a:buAutoNum type="arabicPeriod"/>
            </a:pPr>
            <a:r>
              <a:rPr lang="en-US" smtClean="0"/>
              <a:t>Empower Students with Options</a:t>
            </a:r>
          </a:p>
          <a:p>
            <a:pPr marL="342900" indent="-342900">
              <a:buFont typeface="+mj-lt"/>
              <a:buAutoNum type="arabicPeriod"/>
            </a:pPr>
            <a:r>
              <a:rPr lang="en-US" smtClean="0"/>
              <a:t>Questions</a:t>
            </a:r>
          </a:p>
          <a:p>
            <a:pPr marL="342900" indent="-342900">
              <a:buFont typeface="+mj-lt"/>
              <a:buAutoNum type="arabicPeriod"/>
            </a:pPr>
            <a:r>
              <a:rPr lang="en-US" smtClean="0"/>
              <a:t>Resources</a:t>
            </a:r>
          </a:p>
          <a:p>
            <a:pPr marL="342900" indent="-342900">
              <a:buFont typeface="+mj-lt"/>
              <a:buAutoNum type="arabicPeriod"/>
            </a:pPr>
            <a:endParaRPr lang="en-US" dirty="0"/>
          </a:p>
        </p:txBody>
      </p:sp>
      <p:pic>
        <p:nvPicPr>
          <p:cNvPr id="4" name="Picture 2" descr="Image result for dreamer butterfl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17854" y="2415376"/>
            <a:ext cx="2644611" cy="2644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46468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Basic breakdown: Undocumented</a:t>
            </a:r>
            <a:r>
              <a:rPr lang="en-US" dirty="0"/>
              <a:t>, DACA, Dreamers and </a:t>
            </a:r>
            <a:r>
              <a:rPr lang="en-US" dirty="0" smtClean="0"/>
              <a:t>AB540</a:t>
            </a:r>
            <a:r>
              <a:rPr lang="en-US" dirty="0"/>
              <a:t/>
            </a:r>
            <a:br>
              <a:rPr lang="en-US" dirty="0"/>
            </a:b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559909752"/>
              </p:ext>
            </p:extLst>
          </p:nvPr>
        </p:nvGraphicFramePr>
        <p:xfrm>
          <a:off x="448250" y="1991417"/>
          <a:ext cx="11295500" cy="4896012"/>
        </p:xfrm>
        <a:graphic>
          <a:graphicData uri="http://schemas.openxmlformats.org/drawingml/2006/table">
            <a:tbl>
              <a:tblPr firstRow="1" bandRow="1">
                <a:tableStyleId>{5C22544A-7EE6-4342-B048-85BDC9FD1C3A}</a:tableStyleId>
              </a:tblPr>
              <a:tblGrid>
                <a:gridCol w="2823875">
                  <a:extLst>
                    <a:ext uri="{9D8B030D-6E8A-4147-A177-3AD203B41FA5}">
                      <a16:colId xmlns="" xmlns:a16="http://schemas.microsoft.com/office/drawing/2014/main" val="1035982871"/>
                    </a:ext>
                  </a:extLst>
                </a:gridCol>
                <a:gridCol w="2823875">
                  <a:extLst>
                    <a:ext uri="{9D8B030D-6E8A-4147-A177-3AD203B41FA5}">
                      <a16:colId xmlns="" xmlns:a16="http://schemas.microsoft.com/office/drawing/2014/main" val="1841500162"/>
                    </a:ext>
                  </a:extLst>
                </a:gridCol>
                <a:gridCol w="2823875">
                  <a:extLst>
                    <a:ext uri="{9D8B030D-6E8A-4147-A177-3AD203B41FA5}">
                      <a16:colId xmlns="" xmlns:a16="http://schemas.microsoft.com/office/drawing/2014/main" val="1111331810"/>
                    </a:ext>
                  </a:extLst>
                </a:gridCol>
                <a:gridCol w="2823875">
                  <a:extLst>
                    <a:ext uri="{9D8B030D-6E8A-4147-A177-3AD203B41FA5}">
                      <a16:colId xmlns="" xmlns:a16="http://schemas.microsoft.com/office/drawing/2014/main" val="3163235613"/>
                    </a:ext>
                  </a:extLst>
                </a:gridCol>
              </a:tblGrid>
              <a:tr h="415452">
                <a:tc>
                  <a:txBody>
                    <a:bodyPr/>
                    <a:lstStyle/>
                    <a:p>
                      <a:pPr algn="ctr"/>
                      <a:r>
                        <a:rPr lang="en-US" dirty="0" smtClean="0"/>
                        <a:t>UNDOCUMENTED</a:t>
                      </a:r>
                      <a:endParaRPr lang="en-US" dirty="0"/>
                    </a:p>
                  </a:txBody>
                  <a:tcPr/>
                </a:tc>
                <a:tc>
                  <a:txBody>
                    <a:bodyPr/>
                    <a:lstStyle/>
                    <a:p>
                      <a:pPr algn="ctr"/>
                      <a:r>
                        <a:rPr lang="en-US" dirty="0" smtClean="0"/>
                        <a:t>DACA</a:t>
                      </a:r>
                      <a:endParaRPr lang="en-US" dirty="0"/>
                    </a:p>
                  </a:txBody>
                  <a:tcPr/>
                </a:tc>
                <a:tc>
                  <a:txBody>
                    <a:bodyPr/>
                    <a:lstStyle/>
                    <a:p>
                      <a:pPr algn="ctr"/>
                      <a:r>
                        <a:rPr lang="en-US" dirty="0" smtClean="0"/>
                        <a:t>DREAMERS</a:t>
                      </a:r>
                      <a:endParaRPr lang="en-US" dirty="0"/>
                    </a:p>
                  </a:txBody>
                  <a:tcPr/>
                </a:tc>
                <a:tc>
                  <a:txBody>
                    <a:bodyPr/>
                    <a:lstStyle/>
                    <a:p>
                      <a:pPr algn="ctr"/>
                      <a:r>
                        <a:rPr lang="en-US" dirty="0" smtClean="0"/>
                        <a:t>AB 540</a:t>
                      </a:r>
                      <a:endParaRPr lang="en-US" dirty="0"/>
                    </a:p>
                  </a:txBody>
                  <a:tcPr/>
                </a:tc>
                <a:extLst>
                  <a:ext uri="{0D108BD9-81ED-4DB2-BD59-A6C34878D82A}">
                    <a16:rowId xmlns="" xmlns:a16="http://schemas.microsoft.com/office/drawing/2014/main" val="4004334212"/>
                  </a:ext>
                </a:extLst>
              </a:tr>
              <a:tr h="1553050">
                <a:tc>
                  <a:txBody>
                    <a:bodyPr/>
                    <a:lstStyle/>
                    <a:p>
                      <a:r>
                        <a:rPr lang="en-US" sz="1800" b="0" i="0" kern="1200" smtClean="0">
                          <a:solidFill>
                            <a:schemeClr val="dk1"/>
                          </a:solidFill>
                          <a:effectLst/>
                          <a:latin typeface="+mn-lt"/>
                          <a:ea typeface="+mn-ea"/>
                          <a:cs typeface="+mn-cs"/>
                        </a:rPr>
                        <a:t>Non U.S</a:t>
                      </a:r>
                      <a:r>
                        <a:rPr lang="en-US" sz="1800" b="0" i="0" kern="1200" dirty="0" smtClean="0">
                          <a:solidFill>
                            <a:schemeClr val="dk1"/>
                          </a:solidFill>
                          <a:effectLst/>
                          <a:latin typeface="+mn-lt"/>
                          <a:ea typeface="+mn-ea"/>
                          <a:cs typeface="+mn-cs"/>
                        </a:rPr>
                        <a:t>. citizen or legal permanent resident and do not currently possess a green card, visa, or other legal documentation, you are considered an undocumented immigrant. </a:t>
                      </a:r>
                      <a:endParaRPr lang="en-US" dirty="0"/>
                    </a:p>
                  </a:txBody>
                  <a:tcPr/>
                </a:tc>
                <a:tc>
                  <a:txBody>
                    <a:bodyPr/>
                    <a:lstStyle/>
                    <a:p>
                      <a:pPr marL="285750" indent="-285750">
                        <a:buFont typeface="Arial" panose="020B0604020202020204" pitchFamily="34" charset="0"/>
                        <a:buChar char="•"/>
                      </a:pPr>
                      <a:r>
                        <a:rPr lang="en-US" sz="1800" b="0" i="0" kern="1200" dirty="0" smtClean="0">
                          <a:solidFill>
                            <a:schemeClr val="tx1"/>
                          </a:solidFill>
                          <a:effectLst/>
                          <a:latin typeface="+mn-lt"/>
                          <a:ea typeface="+mn-ea"/>
                          <a:cs typeface="+mn-cs"/>
                        </a:rPr>
                        <a:t>Grants two-year worker authorization and temporary relief of deportation</a:t>
                      </a:r>
                    </a:p>
                    <a:p>
                      <a:pPr marL="285750" indent="-285750">
                        <a:buFont typeface="Arial" panose="020B0604020202020204" pitchFamily="34" charset="0"/>
                        <a:buChar char="•"/>
                      </a:pPr>
                      <a:r>
                        <a:rPr lang="en-US" sz="1800" b="0" i="0" kern="1200" dirty="0" smtClean="0">
                          <a:solidFill>
                            <a:schemeClr val="tx1"/>
                          </a:solidFill>
                          <a:effectLst/>
                          <a:latin typeface="+mn-lt"/>
                          <a:ea typeface="+mn-ea"/>
                          <a:cs typeface="+mn-cs"/>
                        </a:rPr>
                        <a:t>DACA applications are reviewed by U.S. Citizenship and Immigration Services</a:t>
                      </a:r>
                    </a:p>
                    <a:p>
                      <a:pPr marL="285750" indent="-285750">
                        <a:buFont typeface="Arial" panose="020B0604020202020204" pitchFamily="34" charset="0"/>
                        <a:buChar char="•"/>
                      </a:pPr>
                      <a:r>
                        <a:rPr lang="en-US" sz="1800" b="0" i="0" kern="1200" dirty="0" smtClean="0">
                          <a:solidFill>
                            <a:schemeClr val="tx1"/>
                          </a:solidFill>
                          <a:effectLst/>
                          <a:latin typeface="+mn-lt"/>
                          <a:ea typeface="+mn-ea"/>
                          <a:cs typeface="+mn-cs"/>
                        </a:rPr>
                        <a:t>Provides a Social Security number that is valid for life, even after the temporary work authorization expires</a:t>
                      </a:r>
                    </a:p>
                    <a:p>
                      <a:pPr marL="0" indent="0">
                        <a:buFont typeface="Arial" panose="020B0604020202020204" pitchFamily="34" charset="0"/>
                        <a:buNone/>
                      </a:pPr>
                      <a:endParaRPr lang="en-US" dirty="0">
                        <a:solidFill>
                          <a:schemeClr val="tx1"/>
                        </a:solidFill>
                        <a:latin typeface="+mn-lt"/>
                      </a:endParaRPr>
                    </a:p>
                  </a:txBody>
                  <a:tcPr/>
                </a:tc>
                <a:tc>
                  <a:txBody>
                    <a:bodyPr/>
                    <a:lstStyle/>
                    <a:p>
                      <a:pPr algn="l">
                        <a:buFont typeface="Arial" panose="020B0604020202020204" pitchFamily="34" charset="0"/>
                        <a:buChar char="•"/>
                      </a:pPr>
                      <a:r>
                        <a:rPr lang="en-US" b="0" dirty="0" smtClean="0">
                          <a:solidFill>
                            <a:schemeClr val="tx1"/>
                          </a:solidFill>
                          <a:effectLst/>
                          <a:latin typeface="+mn-lt"/>
                        </a:rPr>
                        <a:t>In </a:t>
                      </a:r>
                      <a:r>
                        <a:rPr lang="en-US" b="0" dirty="0">
                          <a:solidFill>
                            <a:schemeClr val="tx1"/>
                          </a:solidFill>
                          <a:effectLst/>
                          <a:latin typeface="+mn-lt"/>
                        </a:rPr>
                        <a:t>order to qualify for the CA Dream Act, students must first complete their AB540 application</a:t>
                      </a:r>
                    </a:p>
                    <a:p>
                      <a:pPr algn="l">
                        <a:buFont typeface="Arial" panose="020B0604020202020204" pitchFamily="34" charset="0"/>
                        <a:buChar char="•"/>
                      </a:pPr>
                      <a:r>
                        <a:rPr lang="en-US" b="0" dirty="0">
                          <a:solidFill>
                            <a:schemeClr val="tx1"/>
                          </a:solidFill>
                          <a:effectLst/>
                          <a:latin typeface="+mn-lt"/>
                        </a:rPr>
                        <a:t>The California Dream Act Application allows students enrolled in eligible California Colleges, Universities and Career Education Programs to apply for state financial aid</a:t>
                      </a:r>
                    </a:p>
                    <a:p>
                      <a:pPr algn="l">
                        <a:buFont typeface="Arial" panose="020B0604020202020204" pitchFamily="34" charset="0"/>
                        <a:buChar char="•"/>
                      </a:pPr>
                      <a:r>
                        <a:rPr lang="en-US" b="0" dirty="0">
                          <a:solidFill>
                            <a:schemeClr val="tx1"/>
                          </a:solidFill>
                          <a:effectLst/>
                          <a:latin typeface="+mn-lt"/>
                        </a:rPr>
                        <a:t>CA Dream Act is unrelated to DACA and should not be confused with it</a:t>
                      </a:r>
                    </a:p>
                  </a:txBody>
                  <a:tcPr marL="0" marR="0" marT="0" marB="0"/>
                </a:tc>
                <a:tc>
                  <a:txBody>
                    <a:bodyPr/>
                    <a:lstStyle/>
                    <a:p>
                      <a:pPr marL="285750" indent="-285750">
                        <a:buFont typeface="Arial" panose="020B0604020202020204" pitchFamily="34" charset="0"/>
                        <a:buChar char="•"/>
                      </a:pPr>
                      <a:r>
                        <a:rPr lang="en-US" sz="1800" b="0" i="0" kern="1200" dirty="0" smtClean="0">
                          <a:solidFill>
                            <a:schemeClr val="dk1"/>
                          </a:solidFill>
                          <a:effectLst/>
                          <a:latin typeface="+mn-lt"/>
                          <a:ea typeface="+mn-ea"/>
                          <a:cs typeface="+mn-cs"/>
                        </a:rPr>
                        <a:t>Allows qualified students to pay resident fees at California colleges and universities</a:t>
                      </a:r>
                    </a:p>
                    <a:p>
                      <a:pPr marL="285750" indent="-285750">
                        <a:buFont typeface="Arial" panose="020B0604020202020204" pitchFamily="34" charset="0"/>
                        <a:buChar char="•"/>
                      </a:pPr>
                      <a:r>
                        <a:rPr lang="en-US" sz="1800" b="0" i="0" kern="1200" dirty="0" smtClean="0">
                          <a:solidFill>
                            <a:schemeClr val="dk1"/>
                          </a:solidFill>
                          <a:effectLst/>
                          <a:latin typeface="+mn-lt"/>
                          <a:ea typeface="+mn-ea"/>
                          <a:cs typeface="+mn-cs"/>
                        </a:rPr>
                        <a:t>This is not the same as the California Dream Act. Students who wish to be considered for the CA Dream Act, must apply separately once they have completed their AB540 application</a:t>
                      </a:r>
                    </a:p>
                    <a:p>
                      <a:pPr marL="285750" indent="-285750">
                        <a:buFont typeface="Arial" panose="020B0604020202020204" pitchFamily="34" charset="0"/>
                        <a:buChar char="•"/>
                      </a:pPr>
                      <a:r>
                        <a:rPr lang="en-US" sz="1800" b="0" i="0" kern="1200" dirty="0" smtClean="0">
                          <a:solidFill>
                            <a:schemeClr val="dk1"/>
                          </a:solidFill>
                          <a:effectLst/>
                          <a:latin typeface="+mn-lt"/>
                          <a:ea typeface="+mn-ea"/>
                          <a:cs typeface="+mn-cs"/>
                        </a:rPr>
                        <a:t>AB540 is unrelated to DACA and should not be confused with it</a:t>
                      </a:r>
                    </a:p>
                    <a:p>
                      <a:endParaRPr lang="en-US" dirty="0"/>
                    </a:p>
                  </a:txBody>
                  <a:tcPr/>
                </a:tc>
                <a:extLst>
                  <a:ext uri="{0D108BD9-81ED-4DB2-BD59-A6C34878D82A}">
                    <a16:rowId xmlns="" xmlns:a16="http://schemas.microsoft.com/office/drawing/2014/main" val="28309922"/>
                  </a:ext>
                </a:extLst>
              </a:tr>
            </a:tbl>
          </a:graphicData>
        </a:graphic>
      </p:graphicFrame>
    </p:spTree>
    <p:extLst>
      <p:ext uri="{BB962C8B-B14F-4D97-AF65-F5344CB8AC3E}">
        <p14:creationId xmlns:p14="http://schemas.microsoft.com/office/powerpoint/2010/main" val="19565397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a:t>
            </a:r>
            <a:r>
              <a:rPr lang="en-US" dirty="0" smtClean="0"/>
              <a:t>. Career counseling and development</a:t>
            </a:r>
            <a:endParaRPr lang="en-US" dirty="0"/>
          </a:p>
        </p:txBody>
      </p:sp>
      <p:sp>
        <p:nvSpPr>
          <p:cNvPr id="3" name="Content Placeholder 2"/>
          <p:cNvSpPr>
            <a:spLocks noGrp="1"/>
          </p:cNvSpPr>
          <p:nvPr>
            <p:ph idx="1"/>
          </p:nvPr>
        </p:nvSpPr>
        <p:spPr/>
        <p:txBody>
          <a:bodyPr/>
          <a:lstStyle/>
          <a:p>
            <a:pPr marL="0" indent="0">
              <a:buNone/>
            </a:pPr>
            <a:r>
              <a:rPr lang="en-US" sz="3200" dirty="0" smtClean="0"/>
              <a:t>1</a:t>
            </a:r>
            <a:r>
              <a:rPr lang="en-US" sz="3200" smtClean="0"/>
              <a:t>. CAREER END GOAL</a:t>
            </a:r>
            <a:r>
              <a:rPr lang="en-US" sz="3200" dirty="0" smtClean="0"/>
              <a:t/>
            </a:r>
            <a:br>
              <a:rPr lang="en-US" sz="3200" dirty="0" smtClean="0"/>
            </a:br>
            <a:r>
              <a:rPr lang="en-US" sz="3200" dirty="0" smtClean="0"/>
              <a:t>2. Jobs that have high </a:t>
            </a:r>
            <a:r>
              <a:rPr lang="en-US" sz="3200" smtClean="0"/>
              <a:t>demand </a:t>
            </a:r>
            <a:endParaRPr lang="en-US" sz="3200" dirty="0" smtClean="0"/>
          </a:p>
          <a:p>
            <a:pPr marL="0" indent="0">
              <a:buNone/>
            </a:pPr>
            <a:r>
              <a:rPr lang="en-US" sz="3200" dirty="0" smtClean="0"/>
              <a:t>3</a:t>
            </a:r>
            <a:r>
              <a:rPr lang="en-US" sz="3200" smtClean="0"/>
              <a:t>. Networking, Clubs</a:t>
            </a:r>
            <a:r>
              <a:rPr lang="en-US" sz="3200" dirty="0" smtClean="0"/>
              <a:t>, Professional Associations and Volunteer</a:t>
            </a:r>
          </a:p>
          <a:p>
            <a:pPr marL="0" indent="0">
              <a:buNone/>
            </a:pPr>
            <a:r>
              <a:rPr lang="en-US" sz="3200" dirty="0" smtClean="0"/>
              <a:t>4. Be open </a:t>
            </a:r>
            <a:r>
              <a:rPr lang="en-US" sz="3200" smtClean="0"/>
              <a:t>and flexible</a:t>
            </a:r>
            <a:r>
              <a:rPr lang="en-US" dirty="0"/>
              <a:t/>
            </a:r>
            <a:br>
              <a:rPr lang="en-US" dirty="0"/>
            </a:br>
            <a:r>
              <a:rPr lang="en-US" dirty="0" smtClean="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3921" y="4472880"/>
            <a:ext cx="4212948" cy="2142177"/>
          </a:xfrm>
          <a:prstGeom prst="rect">
            <a:avLst/>
          </a:prstGeom>
        </p:spPr>
      </p:pic>
    </p:spTree>
    <p:extLst>
      <p:ext uri="{BB962C8B-B14F-4D97-AF65-F5344CB8AC3E}">
        <p14:creationId xmlns:p14="http://schemas.microsoft.com/office/powerpoint/2010/main" val="30097859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Major Choices</a:t>
            </a:r>
            <a:endParaRPr lang="en-US" dirty="0"/>
          </a:p>
        </p:txBody>
      </p:sp>
      <p:sp>
        <p:nvSpPr>
          <p:cNvPr id="3" name="Content Placeholder 2"/>
          <p:cNvSpPr>
            <a:spLocks noGrp="1"/>
          </p:cNvSpPr>
          <p:nvPr>
            <p:ph idx="1"/>
          </p:nvPr>
        </p:nvSpPr>
        <p:spPr>
          <a:xfrm>
            <a:off x="616285" y="2218596"/>
            <a:ext cx="11029615" cy="3678303"/>
          </a:xfrm>
        </p:spPr>
        <p:txBody>
          <a:bodyPr>
            <a:normAutofit fontScale="92500" lnSpcReduction="20000"/>
          </a:bodyPr>
          <a:lstStyle/>
          <a:p>
            <a:pPr marL="0" indent="0">
              <a:buNone/>
            </a:pPr>
            <a:endParaRPr lang="en-US" sz="3600" dirty="0" smtClean="0"/>
          </a:p>
          <a:p>
            <a:pPr marL="0" indent="0">
              <a:buNone/>
            </a:pPr>
            <a:r>
              <a:rPr lang="en-US" sz="2800" dirty="0" smtClean="0"/>
              <a:t>1. Medical Profession</a:t>
            </a:r>
          </a:p>
          <a:p>
            <a:pPr marL="0" indent="0">
              <a:buNone/>
            </a:pPr>
            <a:r>
              <a:rPr lang="en-US" sz="2800" dirty="0" smtClean="0"/>
              <a:t>2. </a:t>
            </a:r>
            <a:r>
              <a:rPr lang="en-US" sz="2800" dirty="0" smtClean="0"/>
              <a:t>Engineering</a:t>
            </a:r>
            <a:endParaRPr lang="en-US" sz="2800" dirty="0" smtClean="0"/>
          </a:p>
          <a:p>
            <a:pPr marL="0" indent="0">
              <a:buNone/>
            </a:pPr>
            <a:r>
              <a:rPr lang="en-US" sz="2800" dirty="0" smtClean="0"/>
              <a:t>3. Law</a:t>
            </a:r>
          </a:p>
          <a:p>
            <a:pPr marL="0" indent="0">
              <a:buNone/>
            </a:pPr>
            <a:r>
              <a:rPr lang="en-US" sz="2800" dirty="0" smtClean="0"/>
              <a:t>4. Business</a:t>
            </a:r>
          </a:p>
          <a:p>
            <a:pPr marL="0" indent="0">
              <a:buNone/>
            </a:pPr>
            <a:r>
              <a:rPr lang="en-US" sz="2800" dirty="0" smtClean="0"/>
              <a:t>5. Graduate </a:t>
            </a:r>
            <a:r>
              <a:rPr lang="en-US" sz="2800" dirty="0" smtClean="0"/>
              <a:t>School</a:t>
            </a:r>
          </a:p>
          <a:p>
            <a:pPr marL="0" indent="0">
              <a:buNone/>
            </a:pPr>
            <a:r>
              <a:rPr lang="en-US" sz="2800" dirty="0" smtClean="0"/>
              <a:t>6. Career Education</a:t>
            </a:r>
            <a:r>
              <a:rPr lang="en-US" sz="2800" dirty="0" smtClean="0"/>
              <a:t> </a:t>
            </a:r>
            <a:endParaRPr lang="en-US" sz="2800" dirty="0" smtClean="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6766" y="2388996"/>
            <a:ext cx="5029923" cy="3337502"/>
          </a:xfrm>
          <a:prstGeom prst="rect">
            <a:avLst/>
          </a:prstGeom>
        </p:spPr>
      </p:pic>
    </p:spTree>
    <p:extLst>
      <p:ext uri="{BB962C8B-B14F-4D97-AF65-F5344CB8AC3E}">
        <p14:creationId xmlns:p14="http://schemas.microsoft.com/office/powerpoint/2010/main" val="17282099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Internship,  work experience and volunteering</a:t>
            </a:r>
            <a:endParaRPr lang="en-US" dirty="0"/>
          </a:p>
        </p:txBody>
      </p:sp>
      <p:sp>
        <p:nvSpPr>
          <p:cNvPr id="3" name="Content Placeholder 2"/>
          <p:cNvSpPr>
            <a:spLocks noGrp="1"/>
          </p:cNvSpPr>
          <p:nvPr>
            <p:ph idx="1"/>
          </p:nvPr>
        </p:nvSpPr>
        <p:spPr>
          <a:xfrm>
            <a:off x="581192" y="2518300"/>
            <a:ext cx="11029615" cy="3678303"/>
          </a:xfrm>
        </p:spPr>
        <p:txBody>
          <a:bodyPr>
            <a:normAutofit/>
          </a:bodyPr>
          <a:lstStyle/>
          <a:p>
            <a:pPr marL="342900" indent="-342900">
              <a:buAutoNum type="arabicPeriod"/>
            </a:pPr>
            <a:r>
              <a:rPr lang="en-US" sz="4000" dirty="0" smtClean="0"/>
              <a:t>Career Center/Counselor Screening</a:t>
            </a:r>
          </a:p>
          <a:p>
            <a:pPr marL="342900" indent="-342900">
              <a:buAutoNum type="arabicPeriod"/>
            </a:pPr>
            <a:r>
              <a:rPr lang="en-US" sz="4000" smtClean="0"/>
              <a:t>Work </a:t>
            </a:r>
            <a:r>
              <a:rPr lang="en-US" sz="4000" dirty="0" smtClean="0"/>
              <a:t>Experience/Internships </a:t>
            </a:r>
          </a:p>
          <a:p>
            <a:pPr marL="342900" indent="-342900">
              <a:buAutoNum type="arabicPeriod"/>
            </a:pPr>
            <a:r>
              <a:rPr lang="en-US" sz="4000" smtClean="0"/>
              <a:t>Volunteering </a:t>
            </a:r>
            <a:endParaRPr lang="en-US" sz="4000" dirty="0" smtClean="0"/>
          </a:p>
          <a:p>
            <a:pPr marL="0" indent="0">
              <a:buNone/>
            </a:pPr>
            <a:endParaRPr lang="en-US" sz="4000"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4345" y="4030349"/>
            <a:ext cx="4224914" cy="2473189"/>
          </a:xfrm>
          <a:prstGeom prst="rect">
            <a:avLst/>
          </a:prstGeom>
        </p:spPr>
      </p:pic>
    </p:spTree>
    <p:extLst>
      <p:ext uri="{BB962C8B-B14F-4D97-AF65-F5344CB8AC3E}">
        <p14:creationId xmlns:p14="http://schemas.microsoft.com/office/powerpoint/2010/main" val="33585070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Graduate/Professional School</a:t>
            </a:r>
            <a:endParaRPr lang="en-US" dirty="0"/>
          </a:p>
        </p:txBody>
      </p:sp>
      <p:sp>
        <p:nvSpPr>
          <p:cNvPr id="3" name="Content Placeholder 2"/>
          <p:cNvSpPr>
            <a:spLocks noGrp="1"/>
          </p:cNvSpPr>
          <p:nvPr>
            <p:ph idx="1"/>
          </p:nvPr>
        </p:nvSpPr>
        <p:spPr/>
        <p:txBody>
          <a:bodyPr/>
          <a:lstStyle/>
          <a:p>
            <a:pPr marL="342900" indent="-342900">
              <a:buFont typeface="+mj-lt"/>
              <a:buAutoNum type="arabicPeriod"/>
            </a:pPr>
            <a:r>
              <a:rPr lang="en-US" sz="3200" dirty="0" smtClean="0"/>
              <a:t>Graduate Studies in Law, Medicine</a:t>
            </a:r>
            <a:r>
              <a:rPr lang="en-US" sz="3200" smtClean="0"/>
              <a:t>, Nursing, and Pharmacy.  (California only)</a:t>
            </a:r>
          </a:p>
          <a:p>
            <a:pPr marL="342900" indent="-342900">
              <a:buFont typeface="+mj-lt"/>
              <a:buAutoNum type="arabicPeriod"/>
            </a:pPr>
            <a:r>
              <a:rPr lang="en-US" sz="3200" smtClean="0"/>
              <a:t>Fellowships/ Graduate Study Funding</a:t>
            </a:r>
          </a:p>
          <a:p>
            <a:pPr marL="342900" indent="-342900">
              <a:buFont typeface="+mj-lt"/>
              <a:buAutoNum type="arabicPeriod"/>
            </a:pPr>
            <a:r>
              <a:rPr lang="en-US" sz="3200" smtClean="0"/>
              <a:t>STEM</a:t>
            </a:r>
            <a:endParaRPr lang="en-US"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2635" y="4183051"/>
            <a:ext cx="3701273" cy="1823341"/>
          </a:xfrm>
          <a:prstGeom prst="rect">
            <a:avLst/>
          </a:prstGeom>
        </p:spPr>
      </p:pic>
    </p:spTree>
    <p:extLst>
      <p:ext uri="{BB962C8B-B14F-4D97-AF65-F5344CB8AC3E}">
        <p14:creationId xmlns:p14="http://schemas.microsoft.com/office/powerpoint/2010/main" val="13027675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Jobs after graduation</a:t>
            </a:r>
            <a:endParaRPr lang="en-US" dirty="0"/>
          </a:p>
        </p:txBody>
      </p:sp>
      <p:sp>
        <p:nvSpPr>
          <p:cNvPr id="4" name="Content Placeholder 2"/>
          <p:cNvSpPr txBox="1">
            <a:spLocks/>
          </p:cNvSpPr>
          <p:nvPr/>
        </p:nvSpPr>
        <p:spPr>
          <a:xfrm>
            <a:off x="733592" y="2332896"/>
            <a:ext cx="4433983" cy="367830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42900" indent="-342900">
              <a:buFont typeface="+mj-lt"/>
              <a:buAutoNum type="arabicPeriod"/>
            </a:pPr>
            <a:r>
              <a:rPr lang="en-US" smtClean="0"/>
              <a:t>DACA: Can work until their certification expires. </a:t>
            </a:r>
          </a:p>
          <a:p>
            <a:pPr marL="342900" indent="-342900">
              <a:buFont typeface="+mj-lt"/>
              <a:buAutoNum type="arabicPeriod"/>
            </a:pPr>
            <a:r>
              <a:rPr lang="en-US" smtClean="0"/>
              <a:t>Undocumented: </a:t>
            </a:r>
          </a:p>
          <a:p>
            <a:pPr marL="666900" lvl="1" indent="-342900">
              <a:buFont typeface="+mj-lt"/>
              <a:buAutoNum type="arabicPeriod"/>
            </a:pPr>
            <a:r>
              <a:rPr lang="en-US" smtClean="0"/>
              <a:t>Self Employed</a:t>
            </a:r>
          </a:p>
          <a:p>
            <a:pPr marL="666900" lvl="1" indent="-342900">
              <a:buFont typeface="+mj-lt"/>
              <a:buAutoNum type="arabicPeriod"/>
            </a:pPr>
            <a:r>
              <a:rPr lang="en-US" smtClean="0"/>
              <a:t>Independent Contractor</a:t>
            </a:r>
          </a:p>
          <a:p>
            <a:pPr marL="666900" lvl="1" indent="-342900">
              <a:buFont typeface="+mj-lt"/>
              <a:buAutoNum type="arabicPeriod"/>
            </a:pPr>
            <a:r>
              <a:rPr lang="en-US" smtClean="0"/>
              <a:t>Sole Proprietorship</a:t>
            </a:r>
          </a:p>
          <a:p>
            <a:pPr marL="666900" lvl="1" indent="-342900">
              <a:buFont typeface="+mj-lt"/>
              <a:buAutoNum type="arabicPeriod"/>
            </a:pPr>
            <a:r>
              <a:rPr lang="en-US" smtClean="0"/>
              <a:t>Limited Liability Company</a:t>
            </a:r>
          </a:p>
          <a:p>
            <a:pPr marL="666900" lvl="1" indent="-342900">
              <a:buFont typeface="+mj-lt"/>
              <a:buAutoNum type="arabicPeriod"/>
            </a:pPr>
            <a:r>
              <a:rPr lang="en-US" smtClean="0"/>
              <a:t>Working Abroad</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6747" y="2767407"/>
            <a:ext cx="4057650" cy="2686050"/>
          </a:xfrm>
          <a:prstGeom prst="rect">
            <a:avLst/>
          </a:prstGeom>
        </p:spPr>
      </p:pic>
    </p:spTree>
    <p:extLst>
      <p:ext uri="{BB962C8B-B14F-4D97-AF65-F5344CB8AC3E}">
        <p14:creationId xmlns:p14="http://schemas.microsoft.com/office/powerpoint/2010/main" val="220665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7. Empower students with options</a:t>
            </a:r>
            <a:endParaRPr lang="en-US"/>
          </a:p>
        </p:txBody>
      </p:sp>
      <p:sp>
        <p:nvSpPr>
          <p:cNvPr id="3" name="Content Placeholder 2"/>
          <p:cNvSpPr>
            <a:spLocks noGrp="1"/>
          </p:cNvSpPr>
          <p:nvPr>
            <p:ph idx="1"/>
          </p:nvPr>
        </p:nvSpPr>
        <p:spPr/>
        <p:txBody>
          <a:bodyPr/>
          <a:lstStyle/>
          <a:p>
            <a:pPr marL="0" indent="0">
              <a:buNone/>
            </a:pPr>
            <a:endParaRPr lang="en-US" smtClean="0"/>
          </a:p>
          <a:p>
            <a:r>
              <a:rPr lang="en-US" smtClean="0"/>
              <a:t>Currently no direct path</a:t>
            </a:r>
          </a:p>
          <a:p>
            <a:r>
              <a:rPr lang="en-US" smtClean="0"/>
              <a:t>Family sponser/marriage (not always easy)</a:t>
            </a:r>
          </a:p>
          <a:p>
            <a:r>
              <a:rPr lang="en-US" smtClean="0"/>
              <a:t>Extrodinary ability</a:t>
            </a:r>
          </a:p>
          <a:p>
            <a:r>
              <a:rPr lang="en-US" smtClean="0"/>
              <a:t>Options outside of the country </a:t>
            </a:r>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5525" y="2351483"/>
            <a:ext cx="3972107" cy="3066467"/>
          </a:xfrm>
          <a:prstGeom prst="rect">
            <a:avLst/>
          </a:prstGeom>
        </p:spPr>
      </p:pic>
    </p:spTree>
    <p:extLst>
      <p:ext uri="{BB962C8B-B14F-4D97-AF65-F5344CB8AC3E}">
        <p14:creationId xmlns:p14="http://schemas.microsoft.com/office/powerpoint/2010/main" val="15067645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8. Questions</a:t>
            </a:r>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48837" y="2181225"/>
            <a:ext cx="3494326" cy="3678238"/>
          </a:xfrm>
        </p:spPr>
      </p:pic>
    </p:spTree>
    <p:extLst>
      <p:ext uri="{BB962C8B-B14F-4D97-AF65-F5344CB8AC3E}">
        <p14:creationId xmlns:p14="http://schemas.microsoft.com/office/powerpoint/2010/main" val="11566299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a:t>
            </a:r>
            <a:r>
              <a:rPr lang="en-US" dirty="0" smtClean="0"/>
              <a:t>. </a:t>
            </a:r>
            <a:r>
              <a:rPr lang="en-US" dirty="0" smtClean="0"/>
              <a:t>Resources </a:t>
            </a:r>
            <a:endParaRPr lang="en-US" dirty="0"/>
          </a:p>
        </p:txBody>
      </p:sp>
      <p:sp>
        <p:nvSpPr>
          <p:cNvPr id="3" name="Content Placeholder 2"/>
          <p:cNvSpPr>
            <a:spLocks noGrp="1"/>
          </p:cNvSpPr>
          <p:nvPr>
            <p:ph idx="1"/>
          </p:nvPr>
        </p:nvSpPr>
        <p:spPr>
          <a:xfrm>
            <a:off x="581193" y="2667485"/>
            <a:ext cx="11029615" cy="5029200"/>
          </a:xfrm>
        </p:spPr>
        <p:txBody>
          <a:bodyPr/>
          <a:lstStyle/>
          <a:p>
            <a:pPr marL="342900" indent="-342900">
              <a:buFont typeface="+mj-lt"/>
              <a:buAutoNum type="arabicPeriod"/>
            </a:pPr>
            <a:r>
              <a:rPr lang="en-US" dirty="0" smtClean="0"/>
              <a:t>Cabrillo College Dreamer Center:</a:t>
            </a:r>
            <a:br>
              <a:rPr lang="en-US" dirty="0" smtClean="0"/>
            </a:br>
            <a:r>
              <a:rPr lang="en-US" dirty="0" smtClean="0">
                <a:hlinkClick r:id="rId3"/>
              </a:rPr>
              <a:t>https</a:t>
            </a:r>
            <a:r>
              <a:rPr lang="en-US" dirty="0">
                <a:hlinkClick r:id="rId3"/>
              </a:rPr>
              <a:t>://</a:t>
            </a:r>
            <a:r>
              <a:rPr lang="en-US" dirty="0" smtClean="0">
                <a:hlinkClick r:id="rId3"/>
              </a:rPr>
              <a:t>www.cabrillo.edu/services/equity/dreamers.html</a:t>
            </a:r>
            <a:endParaRPr lang="en-US" dirty="0" smtClean="0"/>
          </a:p>
          <a:p>
            <a:pPr marL="342900" indent="-342900">
              <a:buFont typeface="+mj-lt"/>
              <a:buAutoNum type="arabicPeriod"/>
            </a:pPr>
            <a:r>
              <a:rPr lang="en-US" dirty="0" smtClean="0"/>
              <a:t>DREAM </a:t>
            </a:r>
            <a:r>
              <a:rPr lang="en-US" dirty="0"/>
              <a:t>Bar Association: </a:t>
            </a:r>
            <a:br>
              <a:rPr lang="en-US" dirty="0"/>
            </a:br>
            <a:r>
              <a:rPr lang="en-US" dirty="0">
                <a:hlinkClick r:id="rId4"/>
              </a:rPr>
              <a:t>https://dreambarassociation.wordpress.com</a:t>
            </a:r>
            <a:r>
              <a:rPr lang="en-US" dirty="0" smtClean="0">
                <a:hlinkClick r:id="rId4"/>
              </a:rPr>
              <a:t>/</a:t>
            </a:r>
            <a:endParaRPr lang="en-US" dirty="0" smtClean="0"/>
          </a:p>
          <a:p>
            <a:pPr marL="342900" indent="-342900">
              <a:buFont typeface="+mj-lt"/>
              <a:buAutoNum type="arabicPeriod"/>
            </a:pPr>
            <a:r>
              <a:rPr lang="en-US" dirty="0" smtClean="0"/>
              <a:t>Immigrants Rising- Life After College: A Guide for Undocumented Students</a:t>
            </a:r>
            <a:br>
              <a:rPr lang="en-US" dirty="0" smtClean="0"/>
            </a:br>
            <a:r>
              <a:rPr lang="en-US" dirty="0" smtClean="0">
                <a:hlinkClick r:id="rId5"/>
              </a:rPr>
              <a:t>https</a:t>
            </a:r>
            <a:r>
              <a:rPr lang="en-US" dirty="0">
                <a:hlinkClick r:id="rId5"/>
              </a:rPr>
              <a:t>://</a:t>
            </a:r>
            <a:r>
              <a:rPr lang="en-US" dirty="0" smtClean="0">
                <a:hlinkClick r:id="rId5"/>
              </a:rPr>
              <a:t>immigrantsrising.org/wp-content/uploads/2018/04/IR_Life-After-College-Guide.pdf</a:t>
            </a:r>
            <a:endParaRPr lang="en-US" dirty="0" smtClean="0"/>
          </a:p>
          <a:p>
            <a:pPr marL="342900" indent="-342900">
              <a:buFont typeface="+mj-lt"/>
              <a:buAutoNum type="arabicPeriod"/>
            </a:pPr>
            <a:r>
              <a:rPr lang="en-US" dirty="0" smtClean="0"/>
              <a:t>PHD </a:t>
            </a:r>
            <a:r>
              <a:rPr lang="en-US" dirty="0"/>
              <a:t>Dreamers- Pre-Health</a:t>
            </a:r>
            <a:br>
              <a:rPr lang="en-US" dirty="0"/>
            </a:br>
            <a:r>
              <a:rPr lang="en-US" dirty="0">
                <a:hlinkClick r:id="rId6"/>
              </a:rPr>
              <a:t>https://www.phdreamers.org</a:t>
            </a:r>
            <a:r>
              <a:rPr lang="en-US" dirty="0" smtClean="0">
                <a:hlinkClick r:id="rId6"/>
              </a:rPr>
              <a:t>/</a:t>
            </a:r>
            <a:endParaRPr lang="en-US" dirty="0" smtClean="0"/>
          </a:p>
          <a:p>
            <a:pPr marL="342900" indent="-342900">
              <a:buFont typeface="+mj-lt"/>
              <a:buAutoNum type="arabicPeriod"/>
            </a:pPr>
            <a:r>
              <a:rPr lang="en-US" dirty="0" smtClean="0"/>
              <a:t>UC Davis Undocumented Resources</a:t>
            </a:r>
            <a:br>
              <a:rPr lang="en-US" dirty="0" smtClean="0"/>
            </a:br>
            <a:r>
              <a:rPr lang="en-US" dirty="0" smtClean="0">
                <a:hlinkClick r:id="rId7"/>
              </a:rPr>
              <a:t>http</a:t>
            </a:r>
            <a:r>
              <a:rPr lang="en-US">
                <a:hlinkClick r:id="rId7"/>
              </a:rPr>
              <a:t>://</a:t>
            </a:r>
            <a:r>
              <a:rPr lang="en-US" smtClean="0">
                <a:hlinkClick r:id="rId7"/>
              </a:rPr>
              <a:t>undoc.universityofcalifornia.edu/after-uc.html</a:t>
            </a:r>
            <a:endParaRPr lang="en-US" smtClean="0"/>
          </a:p>
          <a:p>
            <a:pPr marL="342900" indent="-342900">
              <a:buFont typeface="+mj-lt"/>
              <a:buAutoNum type="arabicPeriod"/>
            </a:pPr>
            <a:r>
              <a:rPr lang="en-US"/>
              <a:t>Jewish Family Services San Diego </a:t>
            </a:r>
            <a:r>
              <a:rPr lang="en-US" smtClean="0"/>
              <a:t>Immigration</a:t>
            </a:r>
            <a:r>
              <a:rPr lang="en-US"/>
              <a:t/>
            </a:r>
            <a:br>
              <a:rPr lang="en-US"/>
            </a:br>
            <a:r>
              <a:rPr lang="en-US">
                <a:hlinkClick r:id="rId8"/>
              </a:rPr>
              <a:t>http://</a:t>
            </a:r>
            <a:r>
              <a:rPr lang="en-US" smtClean="0">
                <a:hlinkClick r:id="rId8"/>
              </a:rPr>
              <a:t>www.jfssd.org/site/PageServer?pagename=programs_refugee_immigration</a:t>
            </a:r>
            <a:endParaRPr lang="en-US" smtClean="0"/>
          </a:p>
          <a:p>
            <a:pPr marL="0" indent="0">
              <a:buNone/>
            </a:pPr>
            <a:endParaRPr lang="en-US" dirty="0" smtClean="0"/>
          </a:p>
          <a:p>
            <a:pPr marL="324000" lvl="1" indent="0">
              <a:buNone/>
            </a:pPr>
            <a:endParaRPr lang="en-US" dirty="0" smtClean="0"/>
          </a:p>
          <a:p>
            <a:pPr marL="342900" indent="-342900">
              <a:buFont typeface="+mj-lt"/>
              <a:buAutoNum type="arabicPeriod"/>
            </a:pPr>
            <a:endParaRPr lang="en-US" dirty="0" smtClean="0"/>
          </a:p>
          <a:p>
            <a:endParaRPr lang="en-US" dirty="0"/>
          </a:p>
          <a:p>
            <a:endParaRPr lang="en-US" dirty="0"/>
          </a:p>
        </p:txBody>
      </p:sp>
    </p:spTree>
    <p:extLst>
      <p:ext uri="{BB962C8B-B14F-4D97-AF65-F5344CB8AC3E}">
        <p14:creationId xmlns:p14="http://schemas.microsoft.com/office/powerpoint/2010/main" val="2317170734"/>
      </p:ext>
    </p:extLst>
  </p:cSld>
  <p:clrMapOvr>
    <a:masterClrMapping/>
  </p:clrMapOvr>
  <p:timing>
    <p:tnLst>
      <p:par>
        <p:cTn id="1" dur="indefinite" restart="never" nodeType="tmRoot"/>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521</TotalTime>
  <Words>679</Words>
  <Application>Microsoft Office PowerPoint</Application>
  <PresentationFormat>Widescreen</PresentationFormat>
  <Paragraphs>118</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Gill Sans MT</vt:lpstr>
      <vt:lpstr>Wingdings 2</vt:lpstr>
      <vt:lpstr>Dividend</vt:lpstr>
      <vt:lpstr>Career, Major and Internship Options for Undocumented, daca, dreamers and ab540</vt:lpstr>
      <vt:lpstr>“The future belongs to those who believe in the beauty of their dreams.” Eleanor Roosevelet</vt:lpstr>
      <vt:lpstr>Presentation topics</vt:lpstr>
      <vt:lpstr>1. Basic breakdown: Undocumented, DACA, Dreamers and AB540 </vt:lpstr>
      <vt:lpstr>2. Career counseling and development</vt:lpstr>
      <vt:lpstr>3. Major Choices</vt:lpstr>
      <vt:lpstr>4. Internship,  work experience and volunteering</vt:lpstr>
      <vt:lpstr>5. Graduate/Professional School</vt:lpstr>
      <vt:lpstr>6. Jobs after graduation</vt:lpstr>
      <vt:lpstr>7. Empower students with options</vt:lpstr>
      <vt:lpstr>8. Questions</vt:lpstr>
      <vt:lpstr>9. Resources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belongs to those who believe in the beauty of their dreams.” Eleanor Roosevelet</dc:title>
  <dc:creator>Kellie Corbisiero</dc:creator>
  <cp:lastModifiedBy>Sally Cox</cp:lastModifiedBy>
  <cp:revision>18</cp:revision>
  <dcterms:created xsi:type="dcterms:W3CDTF">2018-11-19T16:34:23Z</dcterms:created>
  <dcterms:modified xsi:type="dcterms:W3CDTF">2018-12-05T19:19:34Z</dcterms:modified>
</cp:coreProperties>
</file>