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9"/>
  </p:notesMasterIdLst>
  <p:sldIdLst>
    <p:sldId id="374" r:id="rId2"/>
    <p:sldId id="340" r:id="rId3"/>
    <p:sldId id="341" r:id="rId4"/>
    <p:sldId id="342" r:id="rId5"/>
    <p:sldId id="343" r:id="rId6"/>
    <p:sldId id="344" r:id="rId7"/>
    <p:sldId id="345" r:id="rId8"/>
    <p:sldId id="346" r:id="rId9"/>
    <p:sldId id="372" r:id="rId10"/>
    <p:sldId id="286" r:id="rId11"/>
    <p:sldId id="301" r:id="rId12"/>
    <p:sldId id="302" r:id="rId13"/>
    <p:sldId id="303" r:id="rId14"/>
    <p:sldId id="304" r:id="rId15"/>
    <p:sldId id="305" r:id="rId16"/>
    <p:sldId id="306" r:id="rId17"/>
    <p:sldId id="311" r:id="rId18"/>
    <p:sldId id="307" r:id="rId19"/>
    <p:sldId id="308" r:id="rId20"/>
    <p:sldId id="309" r:id="rId21"/>
    <p:sldId id="310" r:id="rId22"/>
    <p:sldId id="292" r:id="rId23"/>
    <p:sldId id="373" r:id="rId24"/>
    <p:sldId id="312" r:id="rId25"/>
    <p:sldId id="313" r:id="rId26"/>
    <p:sldId id="314" r:id="rId27"/>
    <p:sldId id="315" r:id="rId28"/>
    <p:sldId id="316" r:id="rId29"/>
    <p:sldId id="317" r:id="rId30"/>
    <p:sldId id="318" r:id="rId31"/>
    <p:sldId id="319" r:id="rId32"/>
    <p:sldId id="320" r:id="rId33"/>
    <p:sldId id="321" r:id="rId34"/>
    <p:sldId id="322" r:id="rId35"/>
    <p:sldId id="323" r:id="rId36"/>
    <p:sldId id="324" r:id="rId37"/>
    <p:sldId id="325" r:id="rId38"/>
    <p:sldId id="326" r:id="rId39"/>
    <p:sldId id="327" r:id="rId40"/>
    <p:sldId id="328" r:id="rId41"/>
    <p:sldId id="329" r:id="rId42"/>
    <p:sldId id="330" r:id="rId43"/>
    <p:sldId id="339" r:id="rId44"/>
    <p:sldId id="331" r:id="rId45"/>
    <p:sldId id="332" r:id="rId46"/>
    <p:sldId id="333" r:id="rId47"/>
    <p:sldId id="334" r:id="rId48"/>
    <p:sldId id="335" r:id="rId49"/>
    <p:sldId id="336" r:id="rId50"/>
    <p:sldId id="337" r:id="rId51"/>
    <p:sldId id="338" r:id="rId52"/>
    <p:sldId id="347" r:id="rId53"/>
    <p:sldId id="348" r:id="rId54"/>
    <p:sldId id="349" r:id="rId55"/>
    <p:sldId id="350" r:id="rId56"/>
    <p:sldId id="351" r:id="rId57"/>
    <p:sldId id="352" r:id="rId58"/>
    <p:sldId id="353" r:id="rId59"/>
    <p:sldId id="354" r:id="rId60"/>
    <p:sldId id="355" r:id="rId61"/>
    <p:sldId id="356" r:id="rId62"/>
    <p:sldId id="357" r:id="rId63"/>
    <p:sldId id="358" r:id="rId64"/>
    <p:sldId id="359" r:id="rId65"/>
    <p:sldId id="360" r:id="rId66"/>
    <p:sldId id="361" r:id="rId67"/>
    <p:sldId id="362" r:id="rId68"/>
    <p:sldId id="363" r:id="rId69"/>
    <p:sldId id="364" r:id="rId70"/>
    <p:sldId id="365" r:id="rId71"/>
    <p:sldId id="366" r:id="rId72"/>
    <p:sldId id="367" r:id="rId73"/>
    <p:sldId id="368" r:id="rId74"/>
    <p:sldId id="371" r:id="rId75"/>
    <p:sldId id="369" r:id="rId76"/>
    <p:sldId id="370" r:id="rId77"/>
    <p:sldId id="298" r:id="rId78"/>
  </p:sldIdLst>
  <p:sldSz cx="12192000" cy="6858000"/>
  <p:notesSz cx="6950075" cy="9236075"/>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A28"/>
    <a:srgbClr val="000000"/>
    <a:srgbClr val="F6B336"/>
    <a:srgbClr val="2233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p:restoredTop sz="96259" autoAdjust="0"/>
  </p:normalViewPr>
  <p:slideViewPr>
    <p:cSldViewPr snapToGrid="0" snapToObjects="1" showGuides="1">
      <p:cViewPr varScale="1">
        <p:scale>
          <a:sx n="65" d="100"/>
          <a:sy n="65" d="100"/>
        </p:scale>
        <p:origin x="716"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eaLnBrk="1" fontAlgn="auto" hangingPunct="1">
              <a:spcBef>
                <a:spcPts val="0"/>
              </a:spcBef>
              <a:spcAft>
                <a:spcPts val="0"/>
              </a:spcAft>
              <a:defRPr sz="1200" smtClean="0">
                <a:latin typeface="+mn-lt"/>
              </a:defRPr>
            </a:lvl1pPr>
          </a:lstStyle>
          <a:p>
            <a:pPr>
              <a:defRPr/>
            </a:pPr>
            <a:fld id="{D4104B9C-4873-8246-99A6-238990729650}" type="datetimeFigureOut">
              <a:rPr lang="en-US"/>
              <a:pPr>
                <a:defRPr/>
              </a:pPr>
              <a:t>11/13/2019</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pPr lvl="0"/>
            <a:endParaRPr lang="en-US" noProof="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eaLnBrk="1" fontAlgn="auto" hangingPunct="1">
              <a:spcBef>
                <a:spcPts val="0"/>
              </a:spcBef>
              <a:spcAft>
                <a:spcPts val="0"/>
              </a:spcAft>
              <a:defRPr sz="1200" smtClean="0">
                <a:latin typeface="+mn-lt"/>
              </a:defRPr>
            </a:lvl1pPr>
          </a:lstStyle>
          <a:p>
            <a:pPr>
              <a:defRPr/>
            </a:pPr>
            <a:fld id="{0B892A95-155E-B648-AE3E-A7ADE69FDF59}" type="slidenum">
              <a:rPr lang="en-US"/>
              <a:pPr>
                <a:defRPr/>
              </a:pPr>
              <a:t>‹#›</a:t>
            </a:fld>
            <a:endParaRPr lang="en-US"/>
          </a:p>
        </p:txBody>
      </p:sp>
    </p:spTree>
    <p:extLst>
      <p:ext uri="{BB962C8B-B14F-4D97-AF65-F5344CB8AC3E}">
        <p14:creationId xmlns:p14="http://schemas.microsoft.com/office/powerpoint/2010/main" val="48524796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a:t>
            </a:r>
            <a:r>
              <a:rPr lang="en-US" baseline="0" dirty="0"/>
              <a:t> white box with partner logo</a:t>
            </a:r>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1</a:t>
            </a:fld>
            <a:endParaRPr lang="en-US"/>
          </a:p>
        </p:txBody>
      </p:sp>
    </p:spTree>
    <p:extLst>
      <p:ext uri="{BB962C8B-B14F-4D97-AF65-F5344CB8AC3E}">
        <p14:creationId xmlns:p14="http://schemas.microsoft.com/office/powerpoint/2010/main" val="3671066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Replace</a:t>
            </a:r>
            <a:r>
              <a:rPr lang="en-US" baseline="0" dirty="0"/>
              <a:t> white box with partner logo (all-white, knocked out version preferred)</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2</a:t>
            </a:fld>
            <a:endParaRPr lang="en-US"/>
          </a:p>
        </p:txBody>
      </p:sp>
    </p:spTree>
    <p:extLst>
      <p:ext uri="{BB962C8B-B14F-4D97-AF65-F5344CB8AC3E}">
        <p14:creationId xmlns:p14="http://schemas.microsoft.com/office/powerpoint/2010/main" val="1012122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5: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5:notes"/>
          <p:cNvSpPr txBox="1">
            <a:spLocks noGrp="1"/>
          </p:cNvSpPr>
          <p:nvPr>
            <p:ph type="body" idx="1"/>
          </p:nvPr>
        </p:nvSpPr>
        <p:spPr>
          <a:xfrm>
            <a:off x="695008" y="4444861"/>
            <a:ext cx="5560060" cy="3636705"/>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44" name="Google Shape;144;p5:notes"/>
          <p:cNvSpPr txBox="1">
            <a:spLocks noGrp="1"/>
          </p:cNvSpPr>
          <p:nvPr>
            <p:ph type="sldNum" idx="12"/>
          </p:nvPr>
        </p:nvSpPr>
        <p:spPr>
          <a:xfrm>
            <a:off x="3936768" y="8772669"/>
            <a:ext cx="3011699" cy="463407"/>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3</a:t>
            </a:fld>
            <a:endParaRPr/>
          </a:p>
        </p:txBody>
      </p:sp>
    </p:spTree>
    <p:extLst>
      <p:ext uri="{BB962C8B-B14F-4D97-AF65-F5344CB8AC3E}">
        <p14:creationId xmlns:p14="http://schemas.microsoft.com/office/powerpoint/2010/main" val="3555034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5df449d0b6_0_6: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g5df449d0b6_0_6: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56" name="Google Shape;156;g5df449d0b6_0_6: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4</a:t>
            </a:fld>
            <a:endParaRPr/>
          </a:p>
        </p:txBody>
      </p:sp>
    </p:spTree>
    <p:extLst>
      <p:ext uri="{BB962C8B-B14F-4D97-AF65-F5344CB8AC3E}">
        <p14:creationId xmlns:p14="http://schemas.microsoft.com/office/powerpoint/2010/main" val="1916588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5df449d0b6_0_24: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g5df449d0b6_0_24: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68" name="Google Shape;168;g5df449d0b6_0_24: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1250142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5df449d0b6_0_51: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g5df449d0b6_0_51: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04" name="Google Shape;204;g5df449d0b6_0_51: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1358433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5df449d0b6_0_42: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5df449d0b6_0_42: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28" name="Google Shape;228;g5df449d0b6_0_42: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511623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Replace</a:t>
            </a:r>
            <a:r>
              <a:rPr lang="en-US" baseline="0" dirty="0"/>
              <a:t> white box with partner logo (all-white, knocked out version preferred)</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8</a:t>
            </a:fld>
            <a:endParaRPr lang="en-US"/>
          </a:p>
        </p:txBody>
      </p:sp>
    </p:spTree>
    <p:extLst>
      <p:ext uri="{BB962C8B-B14F-4D97-AF65-F5344CB8AC3E}">
        <p14:creationId xmlns:p14="http://schemas.microsoft.com/office/powerpoint/2010/main" val="1762394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a:t>
            </a:r>
            <a:r>
              <a:rPr lang="en-US" baseline="0" dirty="0"/>
              <a:t> white box with partner logo</a:t>
            </a:r>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9</a:t>
            </a:fld>
            <a:endParaRPr lang="en-US"/>
          </a:p>
        </p:txBody>
      </p:sp>
    </p:spTree>
    <p:extLst>
      <p:ext uri="{BB962C8B-B14F-4D97-AF65-F5344CB8AC3E}">
        <p14:creationId xmlns:p14="http://schemas.microsoft.com/office/powerpoint/2010/main" val="602377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Replace</a:t>
            </a:r>
            <a:r>
              <a:rPr lang="en-US" baseline="0" dirty="0"/>
              <a:t> white box with partner logo (all-white, knocked out version preferred)</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10</a:t>
            </a:fld>
            <a:endParaRPr lang="en-US"/>
          </a:p>
        </p:txBody>
      </p:sp>
    </p:spTree>
    <p:extLst>
      <p:ext uri="{BB962C8B-B14F-4D97-AF65-F5344CB8AC3E}">
        <p14:creationId xmlns:p14="http://schemas.microsoft.com/office/powerpoint/2010/main" val="1896347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5: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5:notes"/>
          <p:cNvSpPr txBox="1">
            <a:spLocks noGrp="1"/>
          </p:cNvSpPr>
          <p:nvPr>
            <p:ph type="body" idx="1"/>
          </p:nvPr>
        </p:nvSpPr>
        <p:spPr>
          <a:xfrm>
            <a:off x="695008" y="4444861"/>
            <a:ext cx="5560060" cy="3636705"/>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44" name="Google Shape;144;p5:notes"/>
          <p:cNvSpPr txBox="1">
            <a:spLocks noGrp="1"/>
          </p:cNvSpPr>
          <p:nvPr>
            <p:ph type="sldNum" idx="12"/>
          </p:nvPr>
        </p:nvSpPr>
        <p:spPr>
          <a:xfrm>
            <a:off x="3936768" y="8772669"/>
            <a:ext cx="3011699" cy="463407"/>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1744488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5df449d0b6_0_6: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g5df449d0b6_0_6: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56" name="Google Shape;156;g5df449d0b6_0_6: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133533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5df449d0b6_0_24: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g5df449d0b6_0_24: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68" name="Google Shape;168;g5df449d0b6_0_24: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1773974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5df449d0b6_0_33: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g5df449d0b6_0_33: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80" name="Google Shape;180;g5df449d0b6_0_33: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3131959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5df449d0b6_0_82: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5df449d0b6_0_82: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92" name="Google Shape;192;g5df449d0b6_0_82: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2790466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5df449d0b6_0_51: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g5df449d0b6_0_51: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04" name="Google Shape;204;g5df449d0b6_0_51: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3441821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5df449d0b6_0_6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g5df449d0b6_0_6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16" name="Google Shape;216;g5df449d0b6_0_6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598722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5df449d0b6_0_42: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5df449d0b6_0_42: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28" name="Google Shape;228;g5df449d0b6_0_42: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3549993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5df449d0b6_0_69: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g5df449d0b6_0_69: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dirty="0"/>
              <a:t>Replace white box with partner logo (all-white, knocked out version preferred)</a:t>
            </a:r>
            <a:endParaRPr dirty="0"/>
          </a:p>
          <a:p>
            <a:pPr marL="0" lvl="0" indent="0" algn="l" rtl="0">
              <a:spcBef>
                <a:spcPts val="360"/>
              </a:spcBef>
              <a:spcAft>
                <a:spcPts val="0"/>
              </a:spcAft>
              <a:buNone/>
            </a:pPr>
            <a:endParaRPr dirty="0"/>
          </a:p>
        </p:txBody>
      </p:sp>
      <p:sp>
        <p:nvSpPr>
          <p:cNvPr id="240" name="Google Shape;240;g5df449d0b6_0_69: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8689048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5df449d0b6_3_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g5df449d0b6_3_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52" name="Google Shape;252;g5df449d0b6_3_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33339646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Replace</a:t>
            </a:r>
            <a:r>
              <a:rPr lang="en-US" baseline="0" dirty="0"/>
              <a:t> white box with partner logo (all-white, knocked out version preferred)</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22</a:t>
            </a:fld>
            <a:endParaRPr lang="en-US"/>
          </a:p>
        </p:txBody>
      </p:sp>
    </p:spTree>
    <p:extLst>
      <p:ext uri="{BB962C8B-B14F-4D97-AF65-F5344CB8AC3E}">
        <p14:creationId xmlns:p14="http://schemas.microsoft.com/office/powerpoint/2010/main" val="419445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1:notes"/>
          <p:cNvSpPr txBox="1">
            <a:spLocks noGrp="1"/>
          </p:cNvSpPr>
          <p:nvPr>
            <p:ph type="body" idx="1"/>
          </p:nvPr>
        </p:nvSpPr>
        <p:spPr>
          <a:xfrm>
            <a:off x="695008" y="4444861"/>
            <a:ext cx="5560060" cy="3636705"/>
          </a:xfrm>
          <a:prstGeom prst="rect">
            <a:avLst/>
          </a:prstGeom>
          <a:noFill/>
          <a:ln>
            <a:noFill/>
          </a:ln>
        </p:spPr>
        <p:txBody>
          <a:bodyPr spcFirstLastPara="1" wrap="square" lIns="92475" tIns="46225" rIns="92475" bIns="46225" anchor="t" anchorCtr="0">
            <a:noAutofit/>
          </a:bodyPr>
          <a:lstStyle/>
          <a:p>
            <a:pPr marL="0" lvl="0" indent="0" algn="l" rtl="0">
              <a:spcBef>
                <a:spcPts val="0"/>
              </a:spcBef>
              <a:spcAft>
                <a:spcPts val="0"/>
              </a:spcAft>
              <a:buNone/>
            </a:pPr>
            <a:r>
              <a:rPr lang="en-US"/>
              <a:t>Replace white box with partner logo</a:t>
            </a:r>
            <a:endParaRPr/>
          </a:p>
        </p:txBody>
      </p:sp>
      <p:sp>
        <p:nvSpPr>
          <p:cNvPr id="131" name="Google Shape;131;p1:notes"/>
          <p:cNvSpPr txBox="1">
            <a:spLocks noGrp="1"/>
          </p:cNvSpPr>
          <p:nvPr>
            <p:ph type="sldNum" idx="12"/>
          </p:nvPr>
        </p:nvSpPr>
        <p:spPr>
          <a:xfrm>
            <a:off x="3936768" y="8772669"/>
            <a:ext cx="3011699" cy="463407"/>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3900598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2: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2:notes"/>
          <p:cNvSpPr txBox="1">
            <a:spLocks noGrp="1"/>
          </p:cNvSpPr>
          <p:nvPr>
            <p:ph type="body" idx="1"/>
          </p:nvPr>
        </p:nvSpPr>
        <p:spPr>
          <a:xfrm>
            <a:off x="695008" y="4444861"/>
            <a:ext cx="5560060" cy="3636705"/>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39" name="Google Shape;139;p2:notes"/>
          <p:cNvSpPr txBox="1">
            <a:spLocks noGrp="1"/>
          </p:cNvSpPr>
          <p:nvPr>
            <p:ph type="sldNum" idx="12"/>
          </p:nvPr>
        </p:nvSpPr>
        <p:spPr>
          <a:xfrm>
            <a:off x="3936768" y="8772669"/>
            <a:ext cx="3011699" cy="463407"/>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1141135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3: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3:notes"/>
          <p:cNvSpPr txBox="1">
            <a:spLocks noGrp="1"/>
          </p:cNvSpPr>
          <p:nvPr>
            <p:ph type="body" idx="1"/>
          </p:nvPr>
        </p:nvSpPr>
        <p:spPr>
          <a:xfrm>
            <a:off x="695008" y="4444861"/>
            <a:ext cx="5560060" cy="3636705"/>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149" name="Google Shape;149;p3:notes"/>
          <p:cNvSpPr txBox="1">
            <a:spLocks noGrp="1"/>
          </p:cNvSpPr>
          <p:nvPr>
            <p:ph type="sldNum" idx="12"/>
          </p:nvPr>
        </p:nvSpPr>
        <p:spPr>
          <a:xfrm>
            <a:off x="3936768" y="8772669"/>
            <a:ext cx="3011699" cy="463407"/>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25</a:t>
            </a:fld>
            <a:endParaRPr/>
          </a:p>
        </p:txBody>
      </p:sp>
    </p:spTree>
    <p:extLst>
      <p:ext uri="{BB962C8B-B14F-4D97-AF65-F5344CB8AC3E}">
        <p14:creationId xmlns:p14="http://schemas.microsoft.com/office/powerpoint/2010/main" val="34662910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4: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4: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160" name="Google Shape;160;p4: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26</a:t>
            </a:fld>
            <a:endParaRPr/>
          </a:p>
        </p:txBody>
      </p:sp>
    </p:spTree>
    <p:extLst>
      <p:ext uri="{BB962C8B-B14F-4D97-AF65-F5344CB8AC3E}">
        <p14:creationId xmlns:p14="http://schemas.microsoft.com/office/powerpoint/2010/main" val="28155563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5: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5: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171" name="Google Shape;171;p5: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27</a:t>
            </a:fld>
            <a:endParaRPr/>
          </a:p>
        </p:txBody>
      </p:sp>
    </p:spTree>
    <p:extLst>
      <p:ext uri="{BB962C8B-B14F-4D97-AF65-F5344CB8AC3E}">
        <p14:creationId xmlns:p14="http://schemas.microsoft.com/office/powerpoint/2010/main" val="3249754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641030bf5f_2_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g641030bf5f_2_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182" name="Google Shape;182;g641030bf5f_2_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28</a:t>
            </a:fld>
            <a:endParaRPr/>
          </a:p>
        </p:txBody>
      </p:sp>
    </p:spTree>
    <p:extLst>
      <p:ext uri="{BB962C8B-B14F-4D97-AF65-F5344CB8AC3E}">
        <p14:creationId xmlns:p14="http://schemas.microsoft.com/office/powerpoint/2010/main" val="17981730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6: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6: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193" name="Google Shape;193;p6: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29</a:t>
            </a:fld>
            <a:endParaRPr/>
          </a:p>
        </p:txBody>
      </p:sp>
    </p:spTree>
    <p:extLst>
      <p:ext uri="{BB962C8B-B14F-4D97-AF65-F5344CB8AC3E}">
        <p14:creationId xmlns:p14="http://schemas.microsoft.com/office/powerpoint/2010/main" val="529211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7: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p7: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dirty="0"/>
              <a:t>Replace white box with partner logo (all-white, knocked out version preferred)</a:t>
            </a:r>
            <a:endParaRPr dirty="0"/>
          </a:p>
          <a:p>
            <a:pPr marL="0" lvl="0" indent="0" algn="l" rtl="0">
              <a:spcBef>
                <a:spcPts val="360"/>
              </a:spcBef>
              <a:spcAft>
                <a:spcPts val="0"/>
              </a:spcAft>
              <a:buClr>
                <a:schemeClr val="dk1"/>
              </a:buClr>
              <a:buSzPts val="1200"/>
              <a:buFont typeface="Calibri"/>
              <a:buNone/>
            </a:pPr>
            <a:endParaRPr dirty="0"/>
          </a:p>
        </p:txBody>
      </p:sp>
      <p:sp>
        <p:nvSpPr>
          <p:cNvPr id="204" name="Google Shape;204;p7: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30</a:t>
            </a:fld>
            <a:endParaRPr/>
          </a:p>
        </p:txBody>
      </p:sp>
    </p:spTree>
    <p:extLst>
      <p:ext uri="{BB962C8B-B14F-4D97-AF65-F5344CB8AC3E}">
        <p14:creationId xmlns:p14="http://schemas.microsoft.com/office/powerpoint/2010/main" val="12551357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641030bf5f_2_1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g641030bf5f_2_1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215" name="Google Shape;215;g641030bf5f_2_1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31</a:t>
            </a:fld>
            <a:endParaRPr/>
          </a:p>
        </p:txBody>
      </p:sp>
    </p:spTree>
    <p:extLst>
      <p:ext uri="{BB962C8B-B14F-4D97-AF65-F5344CB8AC3E}">
        <p14:creationId xmlns:p14="http://schemas.microsoft.com/office/powerpoint/2010/main" val="40132470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641030bf5f_2_2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641030bf5f_2_2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226" name="Google Shape;226;g641030bf5f_2_2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32</a:t>
            </a:fld>
            <a:endParaRPr/>
          </a:p>
        </p:txBody>
      </p:sp>
    </p:spTree>
    <p:extLst>
      <p:ext uri="{BB962C8B-B14F-4D97-AF65-F5344CB8AC3E}">
        <p14:creationId xmlns:p14="http://schemas.microsoft.com/office/powerpoint/2010/main" val="7967614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641030bf5f_2_4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g641030bf5f_2_4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237" name="Google Shape;237;g641030bf5f_2_4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33</a:t>
            </a:fld>
            <a:endParaRPr/>
          </a:p>
        </p:txBody>
      </p:sp>
    </p:spTree>
    <p:extLst>
      <p:ext uri="{BB962C8B-B14F-4D97-AF65-F5344CB8AC3E}">
        <p14:creationId xmlns:p14="http://schemas.microsoft.com/office/powerpoint/2010/main" val="12559854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641030bf5f_2_5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g641030bf5f_2_5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248" name="Google Shape;248;g641030bf5f_2_5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34</a:t>
            </a:fld>
            <a:endParaRPr/>
          </a:p>
        </p:txBody>
      </p:sp>
    </p:spTree>
    <p:extLst>
      <p:ext uri="{BB962C8B-B14F-4D97-AF65-F5344CB8AC3E}">
        <p14:creationId xmlns:p14="http://schemas.microsoft.com/office/powerpoint/2010/main" val="4776754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6f53d33015_0_2: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g6f53d33015_0_2: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259" name="Google Shape;259;g6f53d33015_0_2: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35</a:t>
            </a:fld>
            <a:endParaRPr/>
          </a:p>
        </p:txBody>
      </p:sp>
    </p:spTree>
    <p:extLst>
      <p:ext uri="{BB962C8B-B14F-4D97-AF65-F5344CB8AC3E}">
        <p14:creationId xmlns:p14="http://schemas.microsoft.com/office/powerpoint/2010/main" val="37442858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641030bf5f_2_6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g641030bf5f_2_6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271" name="Google Shape;271;g641030bf5f_2_6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36</a:t>
            </a:fld>
            <a:endParaRPr/>
          </a:p>
        </p:txBody>
      </p:sp>
    </p:spTree>
    <p:extLst>
      <p:ext uri="{BB962C8B-B14F-4D97-AF65-F5344CB8AC3E}">
        <p14:creationId xmlns:p14="http://schemas.microsoft.com/office/powerpoint/2010/main" val="40475352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641030bf5f_2_12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g641030bf5f_2_12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282" name="Google Shape;282;g641030bf5f_2_12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37</a:t>
            </a:fld>
            <a:endParaRPr/>
          </a:p>
        </p:txBody>
      </p:sp>
    </p:spTree>
    <p:extLst>
      <p:ext uri="{BB962C8B-B14F-4D97-AF65-F5344CB8AC3E}">
        <p14:creationId xmlns:p14="http://schemas.microsoft.com/office/powerpoint/2010/main" val="18234331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641030bf5f_2_13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641030bf5f_2_13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293" name="Google Shape;293;g641030bf5f_2_13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38</a:t>
            </a:fld>
            <a:endParaRPr/>
          </a:p>
        </p:txBody>
      </p:sp>
    </p:spTree>
    <p:extLst>
      <p:ext uri="{BB962C8B-B14F-4D97-AF65-F5344CB8AC3E}">
        <p14:creationId xmlns:p14="http://schemas.microsoft.com/office/powerpoint/2010/main" val="34679656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6f53d33015_0_13: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g6f53d33015_0_13: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304" name="Google Shape;304;g6f53d33015_0_13: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39</a:t>
            </a:fld>
            <a:endParaRPr/>
          </a:p>
        </p:txBody>
      </p:sp>
    </p:spTree>
    <p:extLst>
      <p:ext uri="{BB962C8B-B14F-4D97-AF65-F5344CB8AC3E}">
        <p14:creationId xmlns:p14="http://schemas.microsoft.com/office/powerpoint/2010/main" val="8954861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9: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9: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315" name="Google Shape;315;p9: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40</a:t>
            </a:fld>
            <a:endParaRPr/>
          </a:p>
        </p:txBody>
      </p:sp>
    </p:spTree>
    <p:extLst>
      <p:ext uri="{BB962C8B-B14F-4D97-AF65-F5344CB8AC3E}">
        <p14:creationId xmlns:p14="http://schemas.microsoft.com/office/powerpoint/2010/main" val="7515760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1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326" name="Google Shape;326;p1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41</a:t>
            </a:fld>
            <a:endParaRPr/>
          </a:p>
        </p:txBody>
      </p:sp>
    </p:spTree>
    <p:extLst>
      <p:ext uri="{BB962C8B-B14F-4D97-AF65-F5344CB8AC3E}">
        <p14:creationId xmlns:p14="http://schemas.microsoft.com/office/powerpoint/2010/main" val="21015613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641030bf5f_2_7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g641030bf5f_2_7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337" name="Google Shape;337;g641030bf5f_2_7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42</a:t>
            </a:fld>
            <a:endParaRPr/>
          </a:p>
        </p:txBody>
      </p:sp>
    </p:spTree>
    <p:extLst>
      <p:ext uri="{BB962C8B-B14F-4D97-AF65-F5344CB8AC3E}">
        <p14:creationId xmlns:p14="http://schemas.microsoft.com/office/powerpoint/2010/main" val="9677132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641030bf5f_2_10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g641030bf5f_2_10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348" name="Google Shape;348;g641030bf5f_2_10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43</a:t>
            </a:fld>
            <a:endParaRPr/>
          </a:p>
        </p:txBody>
      </p:sp>
    </p:spTree>
    <p:extLst>
      <p:ext uri="{BB962C8B-B14F-4D97-AF65-F5344CB8AC3E}">
        <p14:creationId xmlns:p14="http://schemas.microsoft.com/office/powerpoint/2010/main" val="29802861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641030bf5f_2_11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g641030bf5f_2_11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359" name="Google Shape;359;g641030bf5f_2_11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44</a:t>
            </a:fld>
            <a:endParaRPr/>
          </a:p>
        </p:txBody>
      </p:sp>
    </p:spTree>
    <p:extLst>
      <p:ext uri="{BB962C8B-B14F-4D97-AF65-F5344CB8AC3E}">
        <p14:creationId xmlns:p14="http://schemas.microsoft.com/office/powerpoint/2010/main" val="29436389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1: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11: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370" name="Google Shape;370;p11: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45</a:t>
            </a:fld>
            <a:endParaRPr/>
          </a:p>
        </p:txBody>
      </p:sp>
    </p:spTree>
    <p:extLst>
      <p:ext uri="{BB962C8B-B14F-4D97-AF65-F5344CB8AC3E}">
        <p14:creationId xmlns:p14="http://schemas.microsoft.com/office/powerpoint/2010/main" val="565586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12: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p12: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381" name="Google Shape;381;p12: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46</a:t>
            </a:fld>
            <a:endParaRPr/>
          </a:p>
        </p:txBody>
      </p:sp>
    </p:spTree>
    <p:extLst>
      <p:ext uri="{BB962C8B-B14F-4D97-AF65-F5344CB8AC3E}">
        <p14:creationId xmlns:p14="http://schemas.microsoft.com/office/powerpoint/2010/main" val="29387199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6f5c3efc82_0_1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g6f5c3efc82_0_1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392" name="Google Shape;392;g6f5c3efc82_0_1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47</a:t>
            </a:fld>
            <a:endParaRPr/>
          </a:p>
        </p:txBody>
      </p:sp>
    </p:spTree>
    <p:extLst>
      <p:ext uri="{BB962C8B-B14F-4D97-AF65-F5344CB8AC3E}">
        <p14:creationId xmlns:p14="http://schemas.microsoft.com/office/powerpoint/2010/main" val="11034345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6f5c3efc82_0_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2" name="Google Shape;402;g6f5c3efc82_0_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403" name="Google Shape;403;g6f5c3efc82_0_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48</a:t>
            </a:fld>
            <a:endParaRPr/>
          </a:p>
        </p:txBody>
      </p:sp>
    </p:spTree>
    <p:extLst>
      <p:ext uri="{BB962C8B-B14F-4D97-AF65-F5344CB8AC3E}">
        <p14:creationId xmlns:p14="http://schemas.microsoft.com/office/powerpoint/2010/main" val="37737489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6549e2406e_1_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 name="Google Shape;413;g6549e2406e_1_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414" name="Google Shape;414;g6549e2406e_1_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49</a:t>
            </a:fld>
            <a:endParaRPr/>
          </a:p>
        </p:txBody>
      </p:sp>
    </p:spTree>
    <p:extLst>
      <p:ext uri="{BB962C8B-B14F-4D97-AF65-F5344CB8AC3E}">
        <p14:creationId xmlns:p14="http://schemas.microsoft.com/office/powerpoint/2010/main" val="8217908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6f53d33015_0_23: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4" name="Google Shape;424;g6f53d33015_0_23: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Clr>
                <a:schemeClr val="dk1"/>
              </a:buClr>
              <a:buSzPts val="1200"/>
              <a:buFont typeface="Calibri"/>
              <a:buNone/>
            </a:pPr>
            <a:endParaRPr/>
          </a:p>
        </p:txBody>
      </p:sp>
      <p:sp>
        <p:nvSpPr>
          <p:cNvPr id="425" name="Google Shape;425;g6f53d33015_0_23: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50</a:t>
            </a:fld>
            <a:endParaRPr/>
          </a:p>
        </p:txBody>
      </p:sp>
    </p:spTree>
    <p:extLst>
      <p:ext uri="{BB962C8B-B14F-4D97-AF65-F5344CB8AC3E}">
        <p14:creationId xmlns:p14="http://schemas.microsoft.com/office/powerpoint/2010/main" val="5192644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13: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5" name="Google Shape;435;p13:notes"/>
          <p:cNvSpPr txBox="1">
            <a:spLocks noGrp="1"/>
          </p:cNvSpPr>
          <p:nvPr>
            <p:ph type="body" idx="1"/>
          </p:nvPr>
        </p:nvSpPr>
        <p:spPr>
          <a:xfrm>
            <a:off x="695008" y="4444861"/>
            <a:ext cx="5560060" cy="3636705"/>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436" name="Google Shape;436;p13:notes"/>
          <p:cNvSpPr txBox="1">
            <a:spLocks noGrp="1"/>
          </p:cNvSpPr>
          <p:nvPr>
            <p:ph type="sldNum" idx="12"/>
          </p:nvPr>
        </p:nvSpPr>
        <p:spPr>
          <a:xfrm>
            <a:off x="3936768" y="8772669"/>
            <a:ext cx="3011699" cy="463407"/>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51</a:t>
            </a:fld>
            <a:endParaRPr/>
          </a:p>
        </p:txBody>
      </p:sp>
    </p:spTree>
    <p:extLst>
      <p:ext uri="{BB962C8B-B14F-4D97-AF65-F5344CB8AC3E}">
        <p14:creationId xmlns:p14="http://schemas.microsoft.com/office/powerpoint/2010/main" val="37983238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a:t>
            </a:r>
            <a:r>
              <a:rPr lang="en-US" baseline="0" dirty="0"/>
              <a:t> white box with partner logo</a:t>
            </a:r>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52</a:t>
            </a:fld>
            <a:endParaRPr lang="en-US"/>
          </a:p>
        </p:txBody>
      </p:sp>
    </p:spTree>
    <p:extLst>
      <p:ext uri="{BB962C8B-B14F-4D97-AF65-F5344CB8AC3E}">
        <p14:creationId xmlns:p14="http://schemas.microsoft.com/office/powerpoint/2010/main" val="10302572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Replace</a:t>
            </a:r>
            <a:r>
              <a:rPr lang="en-US" baseline="0" dirty="0"/>
              <a:t> white box with partner logo (all-white, knocked out version preferred)</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53</a:t>
            </a:fld>
            <a:endParaRPr lang="en-US"/>
          </a:p>
        </p:txBody>
      </p:sp>
    </p:spTree>
    <p:extLst>
      <p:ext uri="{BB962C8B-B14F-4D97-AF65-F5344CB8AC3E}">
        <p14:creationId xmlns:p14="http://schemas.microsoft.com/office/powerpoint/2010/main" val="33457403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5: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5:notes"/>
          <p:cNvSpPr txBox="1">
            <a:spLocks noGrp="1"/>
          </p:cNvSpPr>
          <p:nvPr>
            <p:ph type="body" idx="1"/>
          </p:nvPr>
        </p:nvSpPr>
        <p:spPr>
          <a:xfrm>
            <a:off x="695008" y="4444861"/>
            <a:ext cx="5560060" cy="3636705"/>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44" name="Google Shape;144;p5:notes"/>
          <p:cNvSpPr txBox="1">
            <a:spLocks noGrp="1"/>
          </p:cNvSpPr>
          <p:nvPr>
            <p:ph type="sldNum" idx="12"/>
          </p:nvPr>
        </p:nvSpPr>
        <p:spPr>
          <a:xfrm>
            <a:off x="3936768" y="8772669"/>
            <a:ext cx="3011699" cy="463407"/>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54</a:t>
            </a:fld>
            <a:endParaRPr/>
          </a:p>
        </p:txBody>
      </p:sp>
    </p:spTree>
    <p:extLst>
      <p:ext uri="{BB962C8B-B14F-4D97-AF65-F5344CB8AC3E}">
        <p14:creationId xmlns:p14="http://schemas.microsoft.com/office/powerpoint/2010/main" val="24575821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5df449d0b6_0_6: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g5df449d0b6_0_6: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56" name="Google Shape;156;g5df449d0b6_0_6: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55</a:t>
            </a:fld>
            <a:endParaRPr/>
          </a:p>
        </p:txBody>
      </p:sp>
    </p:spTree>
    <p:extLst>
      <p:ext uri="{BB962C8B-B14F-4D97-AF65-F5344CB8AC3E}">
        <p14:creationId xmlns:p14="http://schemas.microsoft.com/office/powerpoint/2010/main" val="1071062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5df449d0b6_0_24: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g5df449d0b6_0_24: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68" name="Google Shape;168;g5df449d0b6_0_24: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56</a:t>
            </a:fld>
            <a:endParaRPr/>
          </a:p>
        </p:txBody>
      </p:sp>
    </p:spTree>
    <p:extLst>
      <p:ext uri="{BB962C8B-B14F-4D97-AF65-F5344CB8AC3E}">
        <p14:creationId xmlns:p14="http://schemas.microsoft.com/office/powerpoint/2010/main" val="3963842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5df449d0b6_0_33: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g5df449d0b6_0_33: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80" name="Google Shape;180;g5df449d0b6_0_33: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57</a:t>
            </a:fld>
            <a:endParaRPr/>
          </a:p>
        </p:txBody>
      </p:sp>
    </p:spTree>
    <p:extLst>
      <p:ext uri="{BB962C8B-B14F-4D97-AF65-F5344CB8AC3E}">
        <p14:creationId xmlns:p14="http://schemas.microsoft.com/office/powerpoint/2010/main" val="92301494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5df449d0b6_0_69: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g5df449d0b6_0_69: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40" name="Google Shape;240;g5df449d0b6_0_69: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58</a:t>
            </a:fld>
            <a:endParaRPr/>
          </a:p>
        </p:txBody>
      </p:sp>
    </p:spTree>
    <p:extLst>
      <p:ext uri="{BB962C8B-B14F-4D97-AF65-F5344CB8AC3E}">
        <p14:creationId xmlns:p14="http://schemas.microsoft.com/office/powerpoint/2010/main" val="12057920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5df449d0b6_0_69: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g5df449d0b6_0_69: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40" name="Google Shape;240;g5df449d0b6_0_69: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59</a:t>
            </a:fld>
            <a:endParaRPr/>
          </a:p>
        </p:txBody>
      </p:sp>
    </p:spTree>
    <p:extLst>
      <p:ext uri="{BB962C8B-B14F-4D97-AF65-F5344CB8AC3E}">
        <p14:creationId xmlns:p14="http://schemas.microsoft.com/office/powerpoint/2010/main" val="35618736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5df449d0b6_0_82: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5df449d0b6_0_82: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92" name="Google Shape;192;g5df449d0b6_0_82: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60</a:t>
            </a:fld>
            <a:endParaRPr/>
          </a:p>
        </p:txBody>
      </p:sp>
    </p:spTree>
    <p:extLst>
      <p:ext uri="{BB962C8B-B14F-4D97-AF65-F5344CB8AC3E}">
        <p14:creationId xmlns:p14="http://schemas.microsoft.com/office/powerpoint/2010/main" val="4081438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5df449d0b6_0_51: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g5df449d0b6_0_51: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04" name="Google Shape;204;g5df449d0b6_0_51: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61</a:t>
            </a:fld>
            <a:endParaRPr/>
          </a:p>
        </p:txBody>
      </p:sp>
    </p:spTree>
    <p:extLst>
      <p:ext uri="{BB962C8B-B14F-4D97-AF65-F5344CB8AC3E}">
        <p14:creationId xmlns:p14="http://schemas.microsoft.com/office/powerpoint/2010/main" val="370735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5df449d0b6_0_6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g5df449d0b6_0_6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16" name="Google Shape;216;g5df449d0b6_0_6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62</a:t>
            </a:fld>
            <a:endParaRPr/>
          </a:p>
        </p:txBody>
      </p:sp>
    </p:spTree>
    <p:extLst>
      <p:ext uri="{BB962C8B-B14F-4D97-AF65-F5344CB8AC3E}">
        <p14:creationId xmlns:p14="http://schemas.microsoft.com/office/powerpoint/2010/main" val="23312584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5df449d0b6_0_42: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5df449d0b6_0_42: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28" name="Google Shape;228;g5df449d0b6_0_42: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63</a:t>
            </a:fld>
            <a:endParaRPr/>
          </a:p>
        </p:txBody>
      </p:sp>
    </p:spTree>
    <p:extLst>
      <p:ext uri="{BB962C8B-B14F-4D97-AF65-F5344CB8AC3E}">
        <p14:creationId xmlns:p14="http://schemas.microsoft.com/office/powerpoint/2010/main" val="31602322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5df449d0b6_3_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g5df449d0b6_3_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52" name="Google Shape;252;g5df449d0b6_3_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64</a:t>
            </a:fld>
            <a:endParaRPr/>
          </a:p>
        </p:txBody>
      </p:sp>
    </p:spTree>
    <p:extLst>
      <p:ext uri="{BB962C8B-B14F-4D97-AF65-F5344CB8AC3E}">
        <p14:creationId xmlns:p14="http://schemas.microsoft.com/office/powerpoint/2010/main" val="42221047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Replace</a:t>
            </a:r>
            <a:r>
              <a:rPr lang="en-US" baseline="0" dirty="0"/>
              <a:t> white box with partner logo (all-white, knocked out version preferred)</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65</a:t>
            </a:fld>
            <a:endParaRPr lang="en-US"/>
          </a:p>
        </p:txBody>
      </p:sp>
    </p:spTree>
    <p:extLst>
      <p:ext uri="{BB962C8B-B14F-4D97-AF65-F5344CB8AC3E}">
        <p14:creationId xmlns:p14="http://schemas.microsoft.com/office/powerpoint/2010/main" val="1325519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a:t>
            </a:r>
            <a:r>
              <a:rPr lang="en-US" baseline="0" dirty="0"/>
              <a:t> white box with partner logo</a:t>
            </a:r>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66</a:t>
            </a:fld>
            <a:endParaRPr lang="en-US"/>
          </a:p>
        </p:txBody>
      </p:sp>
    </p:spTree>
    <p:extLst>
      <p:ext uri="{BB962C8B-B14F-4D97-AF65-F5344CB8AC3E}">
        <p14:creationId xmlns:p14="http://schemas.microsoft.com/office/powerpoint/2010/main" val="7627508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Replace</a:t>
            </a:r>
            <a:r>
              <a:rPr lang="en-US" baseline="0" dirty="0"/>
              <a:t> white box with partner logo (all-white, knocked out version preferred)</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67</a:t>
            </a:fld>
            <a:endParaRPr lang="en-US"/>
          </a:p>
        </p:txBody>
      </p:sp>
    </p:spTree>
    <p:extLst>
      <p:ext uri="{BB962C8B-B14F-4D97-AF65-F5344CB8AC3E}">
        <p14:creationId xmlns:p14="http://schemas.microsoft.com/office/powerpoint/2010/main" val="17619970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5: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5:notes"/>
          <p:cNvSpPr txBox="1">
            <a:spLocks noGrp="1"/>
          </p:cNvSpPr>
          <p:nvPr>
            <p:ph type="body" idx="1"/>
          </p:nvPr>
        </p:nvSpPr>
        <p:spPr>
          <a:xfrm>
            <a:off x="695008" y="4444861"/>
            <a:ext cx="5560060" cy="3636705"/>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44" name="Google Shape;144;p5:notes"/>
          <p:cNvSpPr txBox="1">
            <a:spLocks noGrp="1"/>
          </p:cNvSpPr>
          <p:nvPr>
            <p:ph type="sldNum" idx="12"/>
          </p:nvPr>
        </p:nvSpPr>
        <p:spPr>
          <a:xfrm>
            <a:off x="3936768" y="8772669"/>
            <a:ext cx="3011699" cy="463407"/>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68</a:t>
            </a:fld>
            <a:endParaRPr/>
          </a:p>
        </p:txBody>
      </p:sp>
    </p:spTree>
    <p:extLst>
      <p:ext uri="{BB962C8B-B14F-4D97-AF65-F5344CB8AC3E}">
        <p14:creationId xmlns:p14="http://schemas.microsoft.com/office/powerpoint/2010/main" val="23139522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5df449d0b6_0_6: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g5df449d0b6_0_6: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56" name="Google Shape;156;g5df449d0b6_0_6: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69</a:t>
            </a:fld>
            <a:endParaRPr/>
          </a:p>
        </p:txBody>
      </p:sp>
    </p:spTree>
    <p:extLst>
      <p:ext uri="{BB962C8B-B14F-4D97-AF65-F5344CB8AC3E}">
        <p14:creationId xmlns:p14="http://schemas.microsoft.com/office/powerpoint/2010/main" val="15636958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5df449d0b6_0_33: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g5df449d0b6_0_33: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80" name="Google Shape;180;g5df449d0b6_0_33: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70</a:t>
            </a:fld>
            <a:endParaRPr/>
          </a:p>
        </p:txBody>
      </p:sp>
    </p:spTree>
    <p:extLst>
      <p:ext uri="{BB962C8B-B14F-4D97-AF65-F5344CB8AC3E}">
        <p14:creationId xmlns:p14="http://schemas.microsoft.com/office/powerpoint/2010/main" val="35416951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5df449d0b6_0_82: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5df449d0b6_0_82: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192" name="Google Shape;192;g5df449d0b6_0_82: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71</a:t>
            </a:fld>
            <a:endParaRPr/>
          </a:p>
        </p:txBody>
      </p:sp>
    </p:spTree>
    <p:extLst>
      <p:ext uri="{BB962C8B-B14F-4D97-AF65-F5344CB8AC3E}">
        <p14:creationId xmlns:p14="http://schemas.microsoft.com/office/powerpoint/2010/main" val="37853557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5df449d0b6_0_51: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g5df449d0b6_0_51: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04" name="Google Shape;204;g5df449d0b6_0_51: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72</a:t>
            </a:fld>
            <a:endParaRPr/>
          </a:p>
        </p:txBody>
      </p:sp>
    </p:spTree>
    <p:extLst>
      <p:ext uri="{BB962C8B-B14F-4D97-AF65-F5344CB8AC3E}">
        <p14:creationId xmlns:p14="http://schemas.microsoft.com/office/powerpoint/2010/main" val="362657169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5df449d0b6_0_42: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5df449d0b6_0_42: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28" name="Google Shape;228;g5df449d0b6_0_42: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73</a:t>
            </a:fld>
            <a:endParaRPr/>
          </a:p>
        </p:txBody>
      </p:sp>
    </p:spTree>
    <p:extLst>
      <p:ext uri="{BB962C8B-B14F-4D97-AF65-F5344CB8AC3E}">
        <p14:creationId xmlns:p14="http://schemas.microsoft.com/office/powerpoint/2010/main" val="12056071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5df449d0b6_3_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g5df449d0b6_3_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dirty="0"/>
          </a:p>
        </p:txBody>
      </p:sp>
      <p:sp>
        <p:nvSpPr>
          <p:cNvPr id="252" name="Google Shape;252;g5df449d0b6_3_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74</a:t>
            </a:fld>
            <a:endParaRPr/>
          </a:p>
        </p:txBody>
      </p:sp>
    </p:spTree>
    <p:extLst>
      <p:ext uri="{BB962C8B-B14F-4D97-AF65-F5344CB8AC3E}">
        <p14:creationId xmlns:p14="http://schemas.microsoft.com/office/powerpoint/2010/main" val="37818019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5df449d0b6_3_0: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g5df449d0b6_3_0:notes"/>
          <p:cNvSpPr txBox="1">
            <a:spLocks noGrp="1"/>
          </p:cNvSpPr>
          <p:nvPr>
            <p:ph type="body" idx="1"/>
          </p:nvPr>
        </p:nvSpPr>
        <p:spPr>
          <a:xfrm>
            <a:off x="695008" y="4444861"/>
            <a:ext cx="5560200" cy="3636600"/>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Replace white box with partner logo (all-white, knocked out version preferred)</a:t>
            </a:r>
            <a:endParaRPr/>
          </a:p>
          <a:p>
            <a:pPr marL="0" lvl="0" indent="0" algn="l" rtl="0">
              <a:spcBef>
                <a:spcPts val="360"/>
              </a:spcBef>
              <a:spcAft>
                <a:spcPts val="0"/>
              </a:spcAft>
              <a:buNone/>
            </a:pPr>
            <a:endParaRPr/>
          </a:p>
        </p:txBody>
      </p:sp>
      <p:sp>
        <p:nvSpPr>
          <p:cNvPr id="252" name="Google Shape;252;g5df449d0b6_3_0:notes"/>
          <p:cNvSpPr txBox="1">
            <a:spLocks noGrp="1"/>
          </p:cNvSpPr>
          <p:nvPr>
            <p:ph type="sldNum" idx="12"/>
          </p:nvPr>
        </p:nvSpPr>
        <p:spPr>
          <a:xfrm>
            <a:off x="3936768" y="8772669"/>
            <a:ext cx="3011700" cy="463500"/>
          </a:xfrm>
          <a:prstGeom prst="rect">
            <a:avLst/>
          </a:prstGeom>
          <a:noFill/>
          <a:ln>
            <a:noFill/>
          </a:ln>
        </p:spPr>
        <p:txBody>
          <a:bodyPr spcFirstLastPara="1" wrap="square" lIns="92475" tIns="46225" rIns="92475" bIns="46225" anchor="b" anchorCtr="0">
            <a:noAutofit/>
          </a:bodyPr>
          <a:lstStyle/>
          <a:p>
            <a:pPr marL="0" lvl="0" indent="0" algn="r" rtl="0">
              <a:spcBef>
                <a:spcPts val="0"/>
              </a:spcBef>
              <a:spcAft>
                <a:spcPts val="0"/>
              </a:spcAft>
              <a:buNone/>
            </a:pPr>
            <a:fld id="{00000000-1234-1234-1234-123412341234}" type="slidenum">
              <a:rPr lang="en-US"/>
              <a:t>75</a:t>
            </a:fld>
            <a:endParaRPr/>
          </a:p>
        </p:txBody>
      </p:sp>
    </p:spTree>
    <p:extLst>
      <p:ext uri="{BB962C8B-B14F-4D97-AF65-F5344CB8AC3E}">
        <p14:creationId xmlns:p14="http://schemas.microsoft.com/office/powerpoint/2010/main" val="42805148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Replace</a:t>
            </a:r>
            <a:r>
              <a:rPr lang="en-US" baseline="0" dirty="0"/>
              <a:t> white box with partner logo (all-white, knocked out version preferred)</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76</a:t>
            </a:fld>
            <a:endParaRPr lang="en-US"/>
          </a:p>
        </p:txBody>
      </p:sp>
    </p:spTree>
    <p:extLst>
      <p:ext uri="{BB962C8B-B14F-4D97-AF65-F5344CB8AC3E}">
        <p14:creationId xmlns:p14="http://schemas.microsoft.com/office/powerpoint/2010/main" val="204555992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Replace</a:t>
            </a:r>
            <a:r>
              <a:rPr lang="en-US" baseline="0" dirty="0"/>
              <a:t> white box with partner logo (all-white, knocked out version preferred)</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77</a:t>
            </a:fld>
            <a:endParaRPr lang="en-US"/>
          </a:p>
        </p:txBody>
      </p:sp>
    </p:spTree>
    <p:extLst>
      <p:ext uri="{BB962C8B-B14F-4D97-AF65-F5344CB8AC3E}">
        <p14:creationId xmlns:p14="http://schemas.microsoft.com/office/powerpoint/2010/main" val="20632702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branded Title Slide">
    <p:spTree>
      <p:nvGrpSpPr>
        <p:cNvPr id="1" name=""/>
        <p:cNvGrpSpPr/>
        <p:nvPr/>
      </p:nvGrpSpPr>
      <p:grpSpPr>
        <a:xfrm>
          <a:off x="0" y="0"/>
          <a:ext cx="0" cy="0"/>
          <a:chOff x="0" y="0"/>
          <a:chExt cx="0" cy="0"/>
        </a:xfrm>
      </p:grpSpPr>
      <p:pic>
        <p:nvPicPr>
          <p:cNvPr id="12" name="Picture 11" descr="A person standing in front of a computer&#10;&#10;Description automatically generated">
            <a:extLst>
              <a:ext uri="{FF2B5EF4-FFF2-40B4-BE49-F238E27FC236}">
                <a16:creationId xmlns:a16="http://schemas.microsoft.com/office/drawing/2014/main" id="{3F34686F-A709-4D47-9758-E503E92783E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29169" y="0"/>
            <a:ext cx="8962831" cy="6858000"/>
          </a:xfrm>
          <a:prstGeom prst="rect">
            <a:avLst/>
          </a:prstGeom>
        </p:spPr>
      </p:pic>
      <p:sp>
        <p:nvSpPr>
          <p:cNvPr id="13" name="Rectangle 12">
            <a:extLst>
              <a:ext uri="{FF2B5EF4-FFF2-40B4-BE49-F238E27FC236}">
                <a16:creationId xmlns:a16="http://schemas.microsoft.com/office/drawing/2014/main" id="{467440F0-B7C7-2B4E-9653-79EBC6A5F2E4}"/>
              </a:ext>
            </a:extLst>
          </p:cNvPr>
          <p:cNvSpPr/>
          <p:nvPr userDrawn="1"/>
        </p:nvSpPr>
        <p:spPr>
          <a:xfrm>
            <a:off x="5544312" y="-9144"/>
            <a:ext cx="6647688" cy="6867144"/>
          </a:xfrm>
          <a:prstGeom prst="rect">
            <a:avLst/>
          </a:prstGeom>
          <a:gradFill>
            <a:gsLst>
              <a:gs pos="58000">
                <a:srgbClr val="000000">
                  <a:alpha val="0"/>
                </a:srgbClr>
              </a:gs>
              <a:gs pos="100000">
                <a:schemeClr val="tx1">
                  <a:alpha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10" name="Picture 5"/>
          <p:cNvPicPr>
            <a:picLocks noChangeAspect="1"/>
          </p:cNvPicPr>
          <p:nvPr/>
        </p:nvPicPr>
        <p:blipFill>
          <a:blip r:embed="rId3" cstate="screen">
            <a:extLst>
              <a:ext uri="{28A0092B-C50C-407E-A947-70E740481C1C}">
                <a14:useLocalDpi xmlns:a14="http://schemas.microsoft.com/office/drawing/2010/main"/>
              </a:ext>
            </a:extLst>
          </a:blip>
          <a:srcRect l="34508" t="262" b="922"/>
          <a:stretch>
            <a:fillRect/>
          </a:stretch>
        </p:blipFill>
        <p:spPr bwMode="auto">
          <a:xfrm>
            <a:off x="-11113" y="-9525"/>
            <a:ext cx="713581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Placeholder 1"/>
          <p:cNvSpPr>
            <a:spLocks noGrp="1"/>
          </p:cNvSpPr>
          <p:nvPr>
            <p:ph type="title"/>
          </p:nvPr>
        </p:nvSpPr>
        <p:spPr>
          <a:xfrm>
            <a:off x="695178" y="1684023"/>
            <a:ext cx="5028965" cy="2078204"/>
          </a:xfrm>
          <a:prstGeom prst="rect">
            <a:avLst/>
          </a:prstGeom>
        </p:spPr>
        <p:txBody>
          <a:bodyPr rtlCol="0" anchor="b">
            <a:noAutofit/>
          </a:bodyPr>
          <a:lstStyle>
            <a:lvl1pPr>
              <a:lnSpc>
                <a:spcPct val="80000"/>
              </a:lnSpc>
              <a:defRPr lang="en-US" b="1" i="0" smtClean="0">
                <a:effectLst/>
              </a:defRPr>
            </a:lvl1pPr>
          </a:lstStyle>
          <a:p>
            <a:r>
              <a:rPr lang="en-US"/>
              <a:t>Click to edit Master title style</a:t>
            </a:r>
            <a:endParaRPr lang="en-US" dirty="0"/>
          </a:p>
        </p:txBody>
      </p:sp>
      <p:sp>
        <p:nvSpPr>
          <p:cNvPr id="8" name="Text Placeholder 2"/>
          <p:cNvSpPr>
            <a:spLocks noGrp="1"/>
          </p:cNvSpPr>
          <p:nvPr>
            <p:ph type="body" idx="1"/>
          </p:nvPr>
        </p:nvSpPr>
        <p:spPr>
          <a:xfrm>
            <a:off x="695179" y="3762228"/>
            <a:ext cx="4693920" cy="1362455"/>
          </a:xfrm>
        </p:spPr>
        <p:txBody>
          <a:bodyPr>
            <a:noAutofit/>
          </a:bodyPr>
          <a:lstStyle>
            <a:lvl1pPr marL="0" indent="0">
              <a:buNone/>
              <a:defRPr lang="en-US" b="0" i="0" baseline="0" smtClean="0">
                <a:solidFill>
                  <a:srgbClr val="223365"/>
                </a:solidFill>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Text Placeholder 2"/>
          <p:cNvSpPr>
            <a:spLocks noGrp="1"/>
          </p:cNvSpPr>
          <p:nvPr>
            <p:ph type="body" idx="10"/>
          </p:nvPr>
        </p:nvSpPr>
        <p:spPr>
          <a:xfrm>
            <a:off x="695179" y="1199128"/>
            <a:ext cx="4693920" cy="309371"/>
          </a:xfrm>
        </p:spPr>
        <p:txBody>
          <a:bodyPr anchor="ctr">
            <a:noAutofit/>
          </a:bodyPr>
          <a:lstStyle>
            <a:lvl1pPr marL="0" indent="0">
              <a:buNone/>
              <a:defRPr lang="en-US" sz="1400" b="0" i="0" baseline="0" smtClean="0">
                <a:solidFill>
                  <a:srgbClr val="223365"/>
                </a:solidFill>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4" name="Picture 1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048842" y="5733207"/>
            <a:ext cx="1936932" cy="723488"/>
          </a:xfrm>
          <a:prstGeom prst="rect">
            <a:avLst/>
          </a:prstGeom>
        </p:spPr>
      </p:pic>
      <p:cxnSp>
        <p:nvCxnSpPr>
          <p:cNvPr id="15" name="Straight Connector 14"/>
          <p:cNvCxnSpPr/>
          <p:nvPr userDrawn="1"/>
        </p:nvCxnSpPr>
        <p:spPr>
          <a:xfrm flipH="1">
            <a:off x="9275149" y="5660761"/>
            <a:ext cx="1" cy="868381"/>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9196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branded TOC / Section Divider Co-branded TOC / Section Divider Slide">
    <p:spTree>
      <p:nvGrpSpPr>
        <p:cNvPr id="1" name=""/>
        <p:cNvGrpSpPr/>
        <p:nvPr/>
      </p:nvGrpSpPr>
      <p:grpSpPr>
        <a:xfrm>
          <a:off x="0" y="0"/>
          <a:ext cx="0" cy="0"/>
          <a:chOff x="0" y="0"/>
          <a:chExt cx="0" cy="0"/>
        </a:xfrm>
      </p:grpSpPr>
      <p:pic>
        <p:nvPicPr>
          <p:cNvPr id="15" name="Picture 14" descr="A picture containing person, indoor, ground, building&#10;&#10;Description automatically generated">
            <a:extLst>
              <a:ext uri="{FF2B5EF4-FFF2-40B4-BE49-F238E27FC236}">
                <a16:creationId xmlns:a16="http://schemas.microsoft.com/office/drawing/2014/main" id="{CFC77B63-34F8-EE4B-B90C-A01E0251BC2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753678" y="1"/>
            <a:ext cx="10438322" cy="6858000"/>
          </a:xfrm>
          <a:prstGeom prst="rect">
            <a:avLst/>
          </a:prstGeom>
        </p:spPr>
      </p:pic>
      <p:sp>
        <p:nvSpPr>
          <p:cNvPr id="17" name="Rectangle 16">
            <a:extLst>
              <a:ext uri="{FF2B5EF4-FFF2-40B4-BE49-F238E27FC236}">
                <a16:creationId xmlns:a16="http://schemas.microsoft.com/office/drawing/2014/main" id="{31887922-62E3-5F43-8DB3-09F244380518}"/>
              </a:ext>
            </a:extLst>
          </p:cNvPr>
          <p:cNvSpPr/>
          <p:nvPr userDrawn="1"/>
        </p:nvSpPr>
        <p:spPr>
          <a:xfrm>
            <a:off x="-9525" y="2603241"/>
            <a:ext cx="12211050" cy="4264284"/>
          </a:xfrm>
          <a:prstGeom prst="rect">
            <a:avLst/>
          </a:prstGeom>
          <a:gradFill>
            <a:gsLst>
              <a:gs pos="62000">
                <a:srgbClr val="000000">
                  <a:alpha val="0"/>
                </a:srgbClr>
              </a:gs>
              <a:gs pos="100000">
                <a:schemeClr val="tx1">
                  <a:alpha val="77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4"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2" name="Straight Connector 11"/>
          <p:cNvCxnSpPr/>
          <p:nvPr userDrawn="1"/>
        </p:nvCxnSpPr>
        <p:spPr>
          <a:xfrm>
            <a:off x="1791406" y="6192421"/>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25" y="6194283"/>
            <a:ext cx="1547788" cy="578134"/>
          </a:xfrm>
          <a:prstGeom prst="rect">
            <a:avLst/>
          </a:prstGeom>
        </p:spPr>
      </p:pic>
    </p:spTree>
    <p:extLst>
      <p:ext uri="{BB962C8B-B14F-4D97-AF65-F5344CB8AC3E}">
        <p14:creationId xmlns:p14="http://schemas.microsoft.com/office/powerpoint/2010/main" val="747929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branded TOC / Section Divider Slide 2">
    <p:spTree>
      <p:nvGrpSpPr>
        <p:cNvPr id="1" name=""/>
        <p:cNvGrpSpPr/>
        <p:nvPr/>
      </p:nvGrpSpPr>
      <p:grpSpPr>
        <a:xfrm>
          <a:off x="0" y="0"/>
          <a:ext cx="0" cy="0"/>
          <a:chOff x="0" y="0"/>
          <a:chExt cx="0" cy="0"/>
        </a:xfrm>
      </p:grpSpPr>
      <p:pic>
        <p:nvPicPr>
          <p:cNvPr id="13" name="Picture 12" descr="A person sitting at a desk in front of a computer&#10;&#10;Description automatically generated">
            <a:extLst>
              <a:ext uri="{FF2B5EF4-FFF2-40B4-BE49-F238E27FC236}">
                <a16:creationId xmlns:a16="http://schemas.microsoft.com/office/drawing/2014/main" id="{033C362A-AD23-4E4C-AE4F-2E5F37595E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0400" y="0"/>
            <a:ext cx="10287000" cy="6858000"/>
          </a:xfrm>
          <a:prstGeom prst="rect">
            <a:avLst/>
          </a:prstGeom>
        </p:spPr>
      </p:pic>
      <p:sp>
        <p:nvSpPr>
          <p:cNvPr id="14" name="Rectangle 13">
            <a:extLst>
              <a:ext uri="{FF2B5EF4-FFF2-40B4-BE49-F238E27FC236}">
                <a16:creationId xmlns:a16="http://schemas.microsoft.com/office/drawing/2014/main" id="{22399754-F66F-AF4B-9DA8-B03879D027E4}"/>
              </a:ext>
            </a:extLst>
          </p:cNvPr>
          <p:cNvSpPr/>
          <p:nvPr userDrawn="1"/>
        </p:nvSpPr>
        <p:spPr>
          <a:xfrm>
            <a:off x="-9525" y="2603241"/>
            <a:ext cx="12211050" cy="4264284"/>
          </a:xfrm>
          <a:prstGeom prst="rect">
            <a:avLst/>
          </a:prstGeom>
          <a:gradFill>
            <a:gsLst>
              <a:gs pos="62000">
                <a:srgbClr val="000000">
                  <a:alpha val="0"/>
                </a:srgbClr>
              </a:gs>
              <a:gs pos="100000">
                <a:schemeClr val="tx1">
                  <a:alpha val="77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Rectangle 15"/>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16"/>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8"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1" name="Straight Connector 10"/>
          <p:cNvCxnSpPr/>
          <p:nvPr userDrawn="1"/>
        </p:nvCxnSpPr>
        <p:spPr>
          <a:xfrm>
            <a:off x="1791406" y="6192421"/>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25" y="6194283"/>
            <a:ext cx="1547788" cy="578134"/>
          </a:xfrm>
          <a:prstGeom prst="rect">
            <a:avLst/>
          </a:prstGeom>
        </p:spPr>
      </p:pic>
    </p:spTree>
    <p:extLst>
      <p:ext uri="{BB962C8B-B14F-4D97-AF65-F5344CB8AC3E}">
        <p14:creationId xmlns:p14="http://schemas.microsoft.com/office/powerpoint/2010/main" val="1230429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branded TOC / Section Divider Slide 3">
    <p:spTree>
      <p:nvGrpSpPr>
        <p:cNvPr id="1" name=""/>
        <p:cNvGrpSpPr/>
        <p:nvPr/>
      </p:nvGrpSpPr>
      <p:grpSpPr>
        <a:xfrm>
          <a:off x="0" y="0"/>
          <a:ext cx="0" cy="0"/>
          <a:chOff x="0" y="0"/>
          <a:chExt cx="0" cy="0"/>
        </a:xfrm>
      </p:grpSpPr>
      <p:pic>
        <p:nvPicPr>
          <p:cNvPr id="18" name="Picture 17" descr="A group of people around each other&#10;&#10;Description automatically generated">
            <a:extLst>
              <a:ext uri="{FF2B5EF4-FFF2-40B4-BE49-F238E27FC236}">
                <a16:creationId xmlns:a16="http://schemas.microsoft.com/office/drawing/2014/main" id="{D8F2EC2F-F0E3-B74E-8960-7185A11A55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614739" y="9366"/>
            <a:ext cx="8577262" cy="6184917"/>
          </a:xfrm>
          <a:prstGeom prst="rect">
            <a:avLst/>
          </a:prstGeom>
        </p:spPr>
      </p:pic>
      <p:sp>
        <p:nvSpPr>
          <p:cNvPr id="19" name="Rectangle 18">
            <a:extLst>
              <a:ext uri="{FF2B5EF4-FFF2-40B4-BE49-F238E27FC236}">
                <a16:creationId xmlns:a16="http://schemas.microsoft.com/office/drawing/2014/main" id="{DD7F0C27-23F7-6C40-80D8-F5C4CC18D6C4}"/>
              </a:ext>
            </a:extLst>
          </p:cNvPr>
          <p:cNvSpPr/>
          <p:nvPr userDrawn="1"/>
        </p:nvSpPr>
        <p:spPr>
          <a:xfrm>
            <a:off x="-9525" y="2603241"/>
            <a:ext cx="12211050" cy="4264284"/>
          </a:xfrm>
          <a:prstGeom prst="rect">
            <a:avLst/>
          </a:prstGeom>
          <a:gradFill>
            <a:gsLst>
              <a:gs pos="62000">
                <a:srgbClr val="000000">
                  <a:alpha val="0"/>
                </a:srgbClr>
              </a:gs>
              <a:gs pos="100000">
                <a:schemeClr val="tx1">
                  <a:alpha val="77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3"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6" name="Straight Connector 15"/>
          <p:cNvCxnSpPr/>
          <p:nvPr userDrawn="1"/>
        </p:nvCxnSpPr>
        <p:spPr>
          <a:xfrm>
            <a:off x="1791406" y="6192421"/>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25" y="6194283"/>
            <a:ext cx="1547788" cy="578134"/>
          </a:xfrm>
          <a:prstGeom prst="rect">
            <a:avLst/>
          </a:prstGeom>
        </p:spPr>
      </p:pic>
    </p:spTree>
    <p:extLst>
      <p:ext uri="{BB962C8B-B14F-4D97-AF65-F5344CB8AC3E}">
        <p14:creationId xmlns:p14="http://schemas.microsoft.com/office/powerpoint/2010/main" val="169581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branded TOC / Section Divider Slide 4">
    <p:spTree>
      <p:nvGrpSpPr>
        <p:cNvPr id="1" name=""/>
        <p:cNvGrpSpPr/>
        <p:nvPr/>
      </p:nvGrpSpPr>
      <p:grpSpPr>
        <a:xfrm>
          <a:off x="0" y="0"/>
          <a:ext cx="0" cy="0"/>
          <a:chOff x="0" y="0"/>
          <a:chExt cx="0" cy="0"/>
        </a:xfrm>
      </p:grpSpPr>
      <p:pic>
        <p:nvPicPr>
          <p:cNvPr id="14" name="Picture 13" descr="A group of people sitting on a bed&#10;&#10;Description automatically generated">
            <a:extLst>
              <a:ext uri="{FF2B5EF4-FFF2-40B4-BE49-F238E27FC236}">
                <a16:creationId xmlns:a16="http://schemas.microsoft.com/office/drawing/2014/main" id="{4A67EB3B-3A40-CB4B-BBAD-E074057CE04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37171" y="0"/>
            <a:ext cx="8954829" cy="6161010"/>
          </a:xfrm>
          <a:prstGeom prst="rect">
            <a:avLst/>
          </a:prstGeom>
        </p:spPr>
      </p:pic>
      <p:sp>
        <p:nvSpPr>
          <p:cNvPr id="15" name="Rectangle 14">
            <a:extLst>
              <a:ext uri="{FF2B5EF4-FFF2-40B4-BE49-F238E27FC236}">
                <a16:creationId xmlns:a16="http://schemas.microsoft.com/office/drawing/2014/main" id="{68447010-D954-BE45-B814-C2D9BBE4FC8C}"/>
              </a:ext>
            </a:extLst>
          </p:cNvPr>
          <p:cNvSpPr/>
          <p:nvPr userDrawn="1"/>
        </p:nvSpPr>
        <p:spPr>
          <a:xfrm>
            <a:off x="-9525" y="2603241"/>
            <a:ext cx="12211050" cy="4264284"/>
          </a:xfrm>
          <a:prstGeom prst="rect">
            <a:avLst/>
          </a:prstGeom>
          <a:gradFill>
            <a:gsLst>
              <a:gs pos="62000">
                <a:srgbClr val="000000">
                  <a:alpha val="0"/>
                </a:srgbClr>
              </a:gs>
              <a:gs pos="100000">
                <a:schemeClr val="tx1">
                  <a:alpha val="77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3"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6" name="Straight Connector 15"/>
          <p:cNvCxnSpPr/>
          <p:nvPr userDrawn="1"/>
        </p:nvCxnSpPr>
        <p:spPr>
          <a:xfrm>
            <a:off x="1791406" y="6192421"/>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25" y="6194283"/>
            <a:ext cx="1547788" cy="578134"/>
          </a:xfrm>
          <a:prstGeom prst="rect">
            <a:avLst/>
          </a:prstGeom>
        </p:spPr>
      </p:pic>
    </p:spTree>
    <p:extLst>
      <p:ext uri="{BB962C8B-B14F-4D97-AF65-F5344CB8AC3E}">
        <p14:creationId xmlns:p14="http://schemas.microsoft.com/office/powerpoint/2010/main" val="811770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branded TOC / Section Divider Slide 5">
    <p:spTree>
      <p:nvGrpSpPr>
        <p:cNvPr id="1" name=""/>
        <p:cNvGrpSpPr/>
        <p:nvPr/>
      </p:nvGrpSpPr>
      <p:grpSpPr>
        <a:xfrm>
          <a:off x="0" y="0"/>
          <a:ext cx="0" cy="0"/>
          <a:chOff x="0" y="0"/>
          <a:chExt cx="0" cy="0"/>
        </a:xfrm>
      </p:grpSpPr>
      <p:pic>
        <p:nvPicPr>
          <p:cNvPr id="18" name="Picture 17" descr="A group of people sitting at a table&#10;&#10;Description automatically generated">
            <a:extLst>
              <a:ext uri="{FF2B5EF4-FFF2-40B4-BE49-F238E27FC236}">
                <a16:creationId xmlns:a16="http://schemas.microsoft.com/office/drawing/2014/main" id="{B272D04A-529A-104D-AFC1-6E452C26B29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800350" y="-1"/>
            <a:ext cx="9391650" cy="6108473"/>
          </a:xfrm>
          <a:prstGeom prst="rect">
            <a:avLst/>
          </a:prstGeom>
        </p:spPr>
      </p:pic>
      <p:sp>
        <p:nvSpPr>
          <p:cNvPr id="19" name="Rectangle 18">
            <a:extLst>
              <a:ext uri="{FF2B5EF4-FFF2-40B4-BE49-F238E27FC236}">
                <a16:creationId xmlns:a16="http://schemas.microsoft.com/office/drawing/2014/main" id="{607369AB-9DF6-614A-A9E5-DBE531AB506A}"/>
              </a:ext>
            </a:extLst>
          </p:cNvPr>
          <p:cNvSpPr/>
          <p:nvPr userDrawn="1"/>
        </p:nvSpPr>
        <p:spPr>
          <a:xfrm>
            <a:off x="-9525" y="2603241"/>
            <a:ext cx="12211050" cy="4264284"/>
          </a:xfrm>
          <a:prstGeom prst="rect">
            <a:avLst/>
          </a:prstGeom>
          <a:gradFill>
            <a:gsLst>
              <a:gs pos="62000">
                <a:srgbClr val="000000">
                  <a:alpha val="0"/>
                </a:srgbClr>
              </a:gs>
              <a:gs pos="100000">
                <a:schemeClr val="tx1">
                  <a:alpha val="77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3"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6" name="Straight Connector 15"/>
          <p:cNvCxnSpPr/>
          <p:nvPr userDrawn="1"/>
        </p:nvCxnSpPr>
        <p:spPr>
          <a:xfrm>
            <a:off x="1791406" y="6192421"/>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25" y="6194283"/>
            <a:ext cx="1547788" cy="578134"/>
          </a:xfrm>
          <a:prstGeom prst="rect">
            <a:avLst/>
          </a:prstGeom>
        </p:spPr>
      </p:pic>
    </p:spTree>
    <p:extLst>
      <p:ext uri="{BB962C8B-B14F-4D97-AF65-F5344CB8AC3E}">
        <p14:creationId xmlns:p14="http://schemas.microsoft.com/office/powerpoint/2010/main" val="1320973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branded Full-Page Content 1">
    <p:spTree>
      <p:nvGrpSpPr>
        <p:cNvPr id="1" name=""/>
        <p:cNvGrpSpPr/>
        <p:nvPr/>
      </p:nvGrpSpPr>
      <p:grpSpPr>
        <a:xfrm>
          <a:off x="0" y="0"/>
          <a:ext cx="0" cy="0"/>
          <a:chOff x="0" y="0"/>
          <a:chExt cx="0" cy="0"/>
        </a:xfrm>
      </p:grpSpPr>
      <p:sp>
        <p:nvSpPr>
          <p:cNvPr id="3" name="Rectangle 2"/>
          <p:cNvSpPr/>
          <p:nvPr userDrawn="1"/>
        </p:nvSpPr>
        <p:spPr>
          <a:xfrm>
            <a:off x="-9525" y="0"/>
            <a:ext cx="12201525" cy="1257300"/>
          </a:xfrm>
          <a:prstGeom prst="rect">
            <a:avLst/>
          </a:prstGeom>
          <a:solidFill>
            <a:srgbClr val="F6B3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itle 1"/>
          <p:cNvSpPr>
            <a:spLocks noGrp="1"/>
          </p:cNvSpPr>
          <p:nvPr>
            <p:ph type="title"/>
          </p:nvPr>
        </p:nvSpPr>
        <p:spPr>
          <a:xfrm>
            <a:off x="457200" y="0"/>
            <a:ext cx="11239500" cy="1325563"/>
          </a:xfrm>
        </p:spPr>
        <p:txBody>
          <a:bodyPr/>
          <a:lstStyle/>
          <a:p>
            <a:r>
              <a:rPr lang="en-US"/>
              <a:t>Click to edit Master title style</a:t>
            </a:r>
            <a:endParaRPr lang="en-US" dirty="0"/>
          </a:p>
        </p:txBody>
      </p:sp>
      <p:sp>
        <p:nvSpPr>
          <p:cNvPr id="8" name="Content Placeholder 2"/>
          <p:cNvSpPr>
            <a:spLocks noGrp="1"/>
          </p:cNvSpPr>
          <p:nvPr>
            <p:ph idx="1"/>
          </p:nvPr>
        </p:nvSpPr>
        <p:spPr>
          <a:xfrm>
            <a:off x="466344" y="1615873"/>
            <a:ext cx="11230356" cy="39848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5"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0" name="Straight Connector 9"/>
          <p:cNvCxnSpPr/>
          <p:nvPr userDrawn="1"/>
        </p:nvCxnSpPr>
        <p:spPr>
          <a:xfrm>
            <a:off x="1791406" y="6192421"/>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25" y="6194283"/>
            <a:ext cx="1547788" cy="578134"/>
          </a:xfrm>
          <a:prstGeom prst="rect">
            <a:avLst/>
          </a:prstGeom>
        </p:spPr>
      </p:pic>
    </p:spTree>
    <p:extLst>
      <p:ext uri="{BB962C8B-B14F-4D97-AF65-F5344CB8AC3E}">
        <p14:creationId xmlns:p14="http://schemas.microsoft.com/office/powerpoint/2010/main" val="1656639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branded Full-Page Content 2">
    <p:spTree>
      <p:nvGrpSpPr>
        <p:cNvPr id="1" name=""/>
        <p:cNvGrpSpPr/>
        <p:nvPr/>
      </p:nvGrpSpPr>
      <p:grpSpPr>
        <a:xfrm>
          <a:off x="0" y="0"/>
          <a:ext cx="0" cy="0"/>
          <a:chOff x="0" y="0"/>
          <a:chExt cx="0" cy="0"/>
        </a:xfrm>
      </p:grpSpPr>
      <p:cxnSp>
        <p:nvCxnSpPr>
          <p:cNvPr id="3" name="Straight Connector 2"/>
          <p:cNvCxnSpPr/>
          <p:nvPr userDrawn="1"/>
        </p:nvCxnSpPr>
        <p:spPr>
          <a:xfrm>
            <a:off x="550863" y="1077913"/>
            <a:ext cx="11145837" cy="22225"/>
          </a:xfrm>
          <a:prstGeom prst="line">
            <a:avLst/>
          </a:prstGeom>
          <a:ln w="12700">
            <a:solidFill>
              <a:srgbClr val="F6B336"/>
            </a:solidFill>
          </a:ln>
        </p:spPr>
        <p:style>
          <a:lnRef idx="1">
            <a:schemeClr val="accent1"/>
          </a:lnRef>
          <a:fillRef idx="0">
            <a:schemeClr val="accent1"/>
          </a:fillRef>
          <a:effectRef idx="0">
            <a:schemeClr val="accent1"/>
          </a:effectRef>
          <a:fontRef idx="minor">
            <a:schemeClr val="tx1"/>
          </a:fontRef>
        </p:style>
      </p:cxnSp>
      <p:sp>
        <p:nvSpPr>
          <p:cNvPr id="4" name="Title 1"/>
          <p:cNvSpPr>
            <a:spLocks noGrp="1"/>
          </p:cNvSpPr>
          <p:nvPr>
            <p:ph type="title"/>
          </p:nvPr>
        </p:nvSpPr>
        <p:spPr>
          <a:xfrm>
            <a:off x="457200" y="0"/>
            <a:ext cx="10515600" cy="1325563"/>
          </a:xfrm>
        </p:spPr>
        <p:txBody>
          <a:bodyPr/>
          <a:lstStyle/>
          <a:p>
            <a:r>
              <a:rPr lang="en-US"/>
              <a:t>Click to edit Master title style</a:t>
            </a:r>
            <a:endParaRPr lang="en-US" dirty="0"/>
          </a:p>
        </p:txBody>
      </p:sp>
      <p:sp>
        <p:nvSpPr>
          <p:cNvPr id="5" name="Content Placeholder 2"/>
          <p:cNvSpPr>
            <a:spLocks noGrp="1"/>
          </p:cNvSpPr>
          <p:nvPr>
            <p:ph idx="1"/>
          </p:nvPr>
        </p:nvSpPr>
        <p:spPr>
          <a:xfrm>
            <a:off x="457200" y="1527049"/>
            <a:ext cx="11239500" cy="40736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3"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0" name="Straight Connector 9"/>
          <p:cNvCxnSpPr/>
          <p:nvPr userDrawn="1"/>
        </p:nvCxnSpPr>
        <p:spPr>
          <a:xfrm>
            <a:off x="1791406" y="6192421"/>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25" y="6194283"/>
            <a:ext cx="1547788" cy="578134"/>
          </a:xfrm>
          <a:prstGeom prst="rect">
            <a:avLst/>
          </a:prstGeom>
        </p:spPr>
      </p:pic>
    </p:spTree>
    <p:extLst>
      <p:ext uri="{BB962C8B-B14F-4D97-AF65-F5344CB8AC3E}">
        <p14:creationId xmlns:p14="http://schemas.microsoft.com/office/powerpoint/2010/main" val="306288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branded Half-Page Content 1">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cstate="screen">
            <a:extLst>
              <a:ext uri="{28A0092B-C50C-407E-A947-70E740481C1C}">
                <a14:useLocalDpi xmlns:a14="http://schemas.microsoft.com/office/drawing/2010/main"/>
              </a:ext>
            </a:extLst>
          </a:blip>
          <a:srcRect l="47971" t="262" r="2" b="922"/>
          <a:stretch>
            <a:fillRect/>
          </a:stretch>
        </p:blipFill>
        <p:spPr bwMode="auto">
          <a:xfrm>
            <a:off x="-4763" y="-9525"/>
            <a:ext cx="566896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3"/>
          <p:cNvSpPr>
            <a:spLocks noGrp="1"/>
          </p:cNvSpPr>
          <p:nvPr>
            <p:ph sz="half" idx="2"/>
          </p:nvPr>
        </p:nvSpPr>
        <p:spPr>
          <a:xfrm>
            <a:off x="457201" y="419100"/>
            <a:ext cx="3860799"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
          </p:nvPr>
        </p:nvSpPr>
        <p:spPr>
          <a:xfrm>
            <a:off x="6096000" y="419101"/>
            <a:ext cx="5600700" cy="518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15" name="Rectangle 14"/>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7"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0" name="Straight Connector 9"/>
          <p:cNvCxnSpPr/>
          <p:nvPr userDrawn="1"/>
        </p:nvCxnSpPr>
        <p:spPr>
          <a:xfrm>
            <a:off x="1791406" y="6192421"/>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25" y="6194283"/>
            <a:ext cx="1547788" cy="578134"/>
          </a:xfrm>
          <a:prstGeom prst="rect">
            <a:avLst/>
          </a:prstGeom>
        </p:spPr>
      </p:pic>
    </p:spTree>
    <p:extLst>
      <p:ext uri="{BB962C8B-B14F-4D97-AF65-F5344CB8AC3E}">
        <p14:creationId xmlns:p14="http://schemas.microsoft.com/office/powerpoint/2010/main" val="642665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Branded Half-Page Content 2">
    <p:spTree>
      <p:nvGrpSpPr>
        <p:cNvPr id="1" name=""/>
        <p:cNvGrpSpPr/>
        <p:nvPr/>
      </p:nvGrpSpPr>
      <p:grpSpPr>
        <a:xfrm>
          <a:off x="0" y="0"/>
          <a:ext cx="0" cy="0"/>
          <a:chOff x="0" y="0"/>
          <a:chExt cx="0" cy="0"/>
        </a:xfrm>
      </p:grpSpPr>
      <p:cxnSp>
        <p:nvCxnSpPr>
          <p:cNvPr id="4" name="Straight Connector 3"/>
          <p:cNvCxnSpPr/>
          <p:nvPr userDrawn="1"/>
        </p:nvCxnSpPr>
        <p:spPr>
          <a:xfrm>
            <a:off x="5580063" y="419100"/>
            <a:ext cx="0" cy="5181600"/>
          </a:xfrm>
          <a:prstGeom prst="line">
            <a:avLst/>
          </a:prstGeom>
          <a:ln w="12700">
            <a:solidFill>
              <a:srgbClr val="F6B336"/>
            </a:solidFill>
          </a:ln>
        </p:spPr>
        <p:style>
          <a:lnRef idx="1">
            <a:schemeClr val="accent1"/>
          </a:lnRef>
          <a:fillRef idx="0">
            <a:schemeClr val="accent1"/>
          </a:fillRef>
          <a:effectRef idx="0">
            <a:schemeClr val="accent1"/>
          </a:effectRef>
          <a:fontRef idx="minor">
            <a:schemeClr val="tx1"/>
          </a:fontRef>
        </p:style>
      </p:cxnSp>
      <p:sp>
        <p:nvSpPr>
          <p:cNvPr id="5" name="Content Placeholder 2"/>
          <p:cNvSpPr>
            <a:spLocks noGrp="1"/>
          </p:cNvSpPr>
          <p:nvPr>
            <p:ph idx="1"/>
          </p:nvPr>
        </p:nvSpPr>
        <p:spPr>
          <a:xfrm>
            <a:off x="457200" y="419100"/>
            <a:ext cx="4665133" cy="518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0"/>
          </p:nvPr>
        </p:nvSpPr>
        <p:spPr>
          <a:xfrm>
            <a:off x="6096000" y="419101"/>
            <a:ext cx="5600700" cy="518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12" name="Rectangle 11"/>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4" name="Slide Number Placeholder 5"/>
          <p:cNvSpPr>
            <a:spLocks noGrp="1"/>
          </p:cNvSpPr>
          <p:nvPr>
            <p:ph type="sldNum" sz="quarter" idx="11"/>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0" name="Straight Connector 9"/>
          <p:cNvCxnSpPr/>
          <p:nvPr userDrawn="1"/>
        </p:nvCxnSpPr>
        <p:spPr>
          <a:xfrm>
            <a:off x="1791406" y="6192421"/>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25" y="6194283"/>
            <a:ext cx="1547788" cy="578134"/>
          </a:xfrm>
          <a:prstGeom prst="rect">
            <a:avLst/>
          </a:prstGeom>
        </p:spPr>
      </p:pic>
    </p:spTree>
    <p:extLst>
      <p:ext uri="{BB962C8B-B14F-4D97-AF65-F5344CB8AC3E}">
        <p14:creationId xmlns:p14="http://schemas.microsoft.com/office/powerpoint/2010/main" val="1329273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branded Blank Layout With Footer">
    <p:spTree>
      <p:nvGrpSpPr>
        <p:cNvPr id="1" name=""/>
        <p:cNvGrpSpPr/>
        <p:nvPr/>
      </p:nvGrpSpPr>
      <p:grpSpPr>
        <a:xfrm>
          <a:off x="0" y="0"/>
          <a:ext cx="0" cy="0"/>
          <a:chOff x="0" y="0"/>
          <a:chExt cx="0" cy="0"/>
        </a:xfrm>
      </p:grpSpPr>
      <p:sp>
        <p:nvSpPr>
          <p:cNvPr id="9" name="Rectangle 8"/>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1"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2" name="Straight Connector 11"/>
          <p:cNvCxnSpPr/>
          <p:nvPr userDrawn="1"/>
        </p:nvCxnSpPr>
        <p:spPr>
          <a:xfrm>
            <a:off x="1791406" y="6192421"/>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25" y="6194283"/>
            <a:ext cx="1547788" cy="578134"/>
          </a:xfrm>
          <a:prstGeom prst="rect">
            <a:avLst/>
          </a:prstGeom>
        </p:spPr>
      </p:pic>
    </p:spTree>
    <p:extLst>
      <p:ext uri="{BB962C8B-B14F-4D97-AF65-F5344CB8AC3E}">
        <p14:creationId xmlns:p14="http://schemas.microsoft.com/office/powerpoint/2010/main" val="751248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pic>
        <p:nvPicPr>
          <p:cNvPr id="14" name="Picture 13" descr="A person sitting at a table using a computer&#10;&#10;Description automatically generated">
            <a:extLst>
              <a:ext uri="{FF2B5EF4-FFF2-40B4-BE49-F238E27FC236}">
                <a16:creationId xmlns:a16="http://schemas.microsoft.com/office/drawing/2014/main" id="{5EABB8AB-975F-3249-93CF-3CDEC0A428A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15726" y="-9525"/>
            <a:ext cx="10776274" cy="6881001"/>
          </a:xfrm>
          <a:prstGeom prst="rect">
            <a:avLst/>
          </a:prstGeom>
        </p:spPr>
      </p:pic>
      <p:sp>
        <p:nvSpPr>
          <p:cNvPr id="15" name="Rectangle 14">
            <a:extLst>
              <a:ext uri="{FF2B5EF4-FFF2-40B4-BE49-F238E27FC236}">
                <a16:creationId xmlns:a16="http://schemas.microsoft.com/office/drawing/2014/main" id="{F3CEC6FE-E00C-4740-8ACA-D44EF40546FC}"/>
              </a:ext>
            </a:extLst>
          </p:cNvPr>
          <p:cNvSpPr/>
          <p:nvPr userDrawn="1"/>
        </p:nvSpPr>
        <p:spPr>
          <a:xfrm>
            <a:off x="5544312" y="11070"/>
            <a:ext cx="6647688" cy="6867144"/>
          </a:xfrm>
          <a:prstGeom prst="rect">
            <a:avLst/>
          </a:prstGeom>
          <a:gradFill>
            <a:gsLst>
              <a:gs pos="39000">
                <a:srgbClr val="000000">
                  <a:alpha val="0"/>
                </a:srgbClr>
              </a:gs>
              <a:gs pos="100000">
                <a:schemeClr val="tx1">
                  <a:alpha val="61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4" name="Picture 4"/>
          <p:cNvPicPr>
            <a:picLocks noChangeAspect="1"/>
          </p:cNvPicPr>
          <p:nvPr/>
        </p:nvPicPr>
        <p:blipFill>
          <a:blip r:embed="rId3" cstate="screen">
            <a:extLst>
              <a:ext uri="{28A0092B-C50C-407E-A947-70E740481C1C}">
                <a14:useLocalDpi xmlns:a14="http://schemas.microsoft.com/office/drawing/2010/main"/>
              </a:ext>
            </a:extLst>
          </a:blip>
          <a:srcRect l="34508" t="262" b="922"/>
          <a:stretch>
            <a:fillRect/>
          </a:stretch>
        </p:blipFill>
        <p:spPr bwMode="auto">
          <a:xfrm>
            <a:off x="-249238" y="-9525"/>
            <a:ext cx="713581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11"/>
          <p:cNvGrpSpPr/>
          <p:nvPr userDrawn="1"/>
        </p:nvGrpSpPr>
        <p:grpSpPr>
          <a:xfrm>
            <a:off x="1056295" y="2926392"/>
            <a:ext cx="3273145" cy="769441"/>
            <a:chOff x="441016" y="2973528"/>
            <a:chExt cx="3273145" cy="769441"/>
          </a:xfrm>
        </p:grpSpPr>
        <p:cxnSp>
          <p:nvCxnSpPr>
            <p:cNvPr id="6" name="Straight Connector 5"/>
            <p:cNvCxnSpPr/>
            <p:nvPr/>
          </p:nvCxnSpPr>
          <p:spPr>
            <a:xfrm>
              <a:off x="547688" y="3723510"/>
              <a:ext cx="3065462" cy="0"/>
            </a:xfrm>
            <a:prstGeom prst="line">
              <a:avLst/>
            </a:prstGeom>
            <a:ln w="19050">
              <a:solidFill>
                <a:srgbClr val="223365"/>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userDrawn="1"/>
          </p:nvSpPr>
          <p:spPr>
            <a:xfrm>
              <a:off x="441016" y="2973528"/>
              <a:ext cx="3273145" cy="769441"/>
            </a:xfrm>
            <a:prstGeom prst="rect">
              <a:avLst/>
            </a:prstGeom>
            <a:noFill/>
          </p:spPr>
          <p:txBody>
            <a:bodyPr wrap="square" rtlCol="0">
              <a:spAutoFit/>
            </a:bodyPr>
            <a:lstStyle/>
            <a:p>
              <a:r>
                <a:rPr lang="en-US" sz="4400" b="1" i="0" dirty="0">
                  <a:solidFill>
                    <a:srgbClr val="223365"/>
                  </a:solidFill>
                  <a:latin typeface="Trebuchet MS" charset="0"/>
                  <a:ea typeface="Trebuchet MS" charset="0"/>
                  <a:cs typeface="Trebuchet MS" charset="0"/>
                </a:rPr>
                <a:t>THANK YOU</a:t>
              </a:r>
            </a:p>
          </p:txBody>
        </p:sp>
      </p:grpSp>
      <p:pic>
        <p:nvPicPr>
          <p:cNvPr id="9" name="Pictur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747899" y="5733207"/>
            <a:ext cx="1936932" cy="723488"/>
          </a:xfrm>
          <a:prstGeom prst="rect">
            <a:avLst/>
          </a:prstGeom>
        </p:spPr>
      </p:pic>
      <p:sp>
        <p:nvSpPr>
          <p:cNvPr id="5" name="TextBox 4"/>
          <p:cNvSpPr txBox="1"/>
          <p:nvPr userDrawn="1"/>
        </p:nvSpPr>
        <p:spPr>
          <a:xfrm>
            <a:off x="10661715" y="7720553"/>
            <a:ext cx="184731" cy="369332"/>
          </a:xfrm>
          <a:prstGeom prst="rect">
            <a:avLst/>
          </a:prstGeom>
          <a:noFill/>
        </p:spPr>
        <p:txBody>
          <a:bodyPr wrap="none" rtlCol="0">
            <a:spAutoFit/>
          </a:bodyPr>
          <a:lstStyle/>
          <a:p>
            <a:endParaRPr lang="en-US" dirty="0"/>
          </a:p>
        </p:txBody>
      </p:sp>
      <p:cxnSp>
        <p:nvCxnSpPr>
          <p:cNvPr id="10" name="Straight Connector 9"/>
          <p:cNvCxnSpPr/>
          <p:nvPr userDrawn="1"/>
        </p:nvCxnSpPr>
        <p:spPr>
          <a:xfrm flipH="1">
            <a:off x="8974206" y="5660761"/>
            <a:ext cx="1" cy="868381"/>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416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branded TOC / Section Divider Co-branded TOC / Section Divider Slide">
  <p:cSld name="1_Co-branded TOC / Section Divider Co-branded TOC / Section Divider Slide">
    <p:spTree>
      <p:nvGrpSpPr>
        <p:cNvPr id="1" name="Shape 21"/>
        <p:cNvGrpSpPr/>
        <p:nvPr/>
      </p:nvGrpSpPr>
      <p:grpSpPr>
        <a:xfrm>
          <a:off x="0" y="0"/>
          <a:ext cx="0" cy="0"/>
          <a:chOff x="0" y="0"/>
          <a:chExt cx="0" cy="0"/>
        </a:xfrm>
      </p:grpSpPr>
      <p:pic>
        <p:nvPicPr>
          <p:cNvPr id="22" name="Google Shape;22;p18" descr="A picture containing person, indoor, ground, building&#10;&#10;Description automatically generated"/>
          <p:cNvPicPr preferRelativeResize="0"/>
          <p:nvPr/>
        </p:nvPicPr>
        <p:blipFill rotWithShape="1">
          <a:blip r:embed="rId2">
            <a:alphaModFix/>
          </a:blip>
          <a:srcRect/>
          <a:stretch/>
        </p:blipFill>
        <p:spPr>
          <a:xfrm>
            <a:off x="1753678" y="1"/>
            <a:ext cx="10438322" cy="6858000"/>
          </a:xfrm>
          <a:prstGeom prst="rect">
            <a:avLst/>
          </a:prstGeom>
          <a:noFill/>
          <a:ln>
            <a:noFill/>
          </a:ln>
        </p:spPr>
      </p:pic>
      <p:sp>
        <p:nvSpPr>
          <p:cNvPr id="23" name="Google Shape;23;p18"/>
          <p:cNvSpPr/>
          <p:nvPr/>
        </p:nvSpPr>
        <p:spPr>
          <a:xfrm>
            <a:off x="-9525" y="2603241"/>
            <a:ext cx="12211051" cy="4264284"/>
          </a:xfrm>
          <a:prstGeom prst="rect">
            <a:avLst/>
          </a:prstGeom>
          <a:gradFill>
            <a:gsLst>
              <a:gs pos="0">
                <a:srgbClr val="000000">
                  <a:alpha val="0"/>
                </a:srgbClr>
              </a:gs>
              <a:gs pos="62000">
                <a:srgbClr val="000000">
                  <a:alpha val="0"/>
                </a:srgbClr>
              </a:gs>
              <a:gs pos="100000">
                <a:srgbClr val="000000">
                  <a:alpha val="76862"/>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 name="Google Shape;24;p18"/>
          <p:cNvSpPr/>
          <p:nvPr/>
        </p:nvSpPr>
        <p:spPr>
          <a:xfrm>
            <a:off x="804863" y="0"/>
            <a:ext cx="4876800" cy="6099175"/>
          </a:xfrm>
          <a:prstGeom prst="parallelogram">
            <a:avLst>
              <a:gd name="adj" fmla="val 25000"/>
            </a:avLst>
          </a:prstGeom>
          <a:solidFill>
            <a:srgbClr val="2233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5" name="Google Shape;25;p18"/>
          <p:cNvSpPr/>
          <p:nvPr/>
        </p:nvSpPr>
        <p:spPr>
          <a:xfrm>
            <a:off x="-9525" y="0"/>
            <a:ext cx="2809875" cy="6099175"/>
          </a:xfrm>
          <a:prstGeom prst="rect">
            <a:avLst/>
          </a:prstGeom>
          <a:solidFill>
            <a:srgbClr val="2233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 name="Google Shape;26;p18"/>
          <p:cNvSpPr txBox="1">
            <a:spLocks noGrp="1"/>
          </p:cNvSpPr>
          <p:nvPr>
            <p:ph type="body" idx="1"/>
          </p:nvPr>
        </p:nvSpPr>
        <p:spPr>
          <a:xfrm>
            <a:off x="457201" y="419100"/>
            <a:ext cx="3860799" cy="51816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400"/>
              <a:buNone/>
              <a:defRPr>
                <a:solidFill>
                  <a:schemeClr val="lt1"/>
                </a:solidFill>
              </a:defRPr>
            </a:lvl1pPr>
            <a:lvl2pPr marL="914400" lvl="1" indent="-228600" algn="l">
              <a:lnSpc>
                <a:spcPct val="90000"/>
              </a:lnSpc>
              <a:spcBef>
                <a:spcPts val="600"/>
              </a:spcBef>
              <a:spcAft>
                <a:spcPts val="0"/>
              </a:spcAft>
              <a:buSzPts val="1400"/>
              <a:buNone/>
              <a:defRPr>
                <a:solidFill>
                  <a:schemeClr val="lt1"/>
                </a:solidFill>
              </a:defRPr>
            </a:lvl2pPr>
            <a:lvl3pPr marL="1371600" lvl="2" indent="-228600" algn="l">
              <a:lnSpc>
                <a:spcPct val="90000"/>
              </a:lnSpc>
              <a:spcBef>
                <a:spcPts val="500"/>
              </a:spcBef>
              <a:spcAft>
                <a:spcPts val="0"/>
              </a:spcAft>
              <a:buSzPts val="1400"/>
              <a:buNone/>
              <a:defRPr>
                <a:solidFill>
                  <a:schemeClr val="lt1"/>
                </a:solidFill>
              </a:defRPr>
            </a:lvl3pPr>
            <a:lvl4pPr marL="1828800" lvl="3" indent="-228600" algn="l">
              <a:lnSpc>
                <a:spcPct val="90000"/>
              </a:lnSpc>
              <a:spcBef>
                <a:spcPts val="500"/>
              </a:spcBef>
              <a:spcAft>
                <a:spcPts val="0"/>
              </a:spcAft>
              <a:buSzPts val="1400"/>
              <a:buNone/>
              <a:defRPr>
                <a:solidFill>
                  <a:schemeClr val="lt1"/>
                </a:solidFill>
              </a:defRPr>
            </a:lvl4pPr>
            <a:lvl5pPr marL="2286000" lvl="4" indent="-228600" algn="l">
              <a:lnSpc>
                <a:spcPct val="90000"/>
              </a:lnSpc>
              <a:spcBef>
                <a:spcPts val="500"/>
              </a:spcBef>
              <a:spcAft>
                <a:spcPts val="0"/>
              </a:spcAft>
              <a:buSzPts val="14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18"/>
          <p:cNvSpPr/>
          <p:nvPr/>
        </p:nvSpPr>
        <p:spPr>
          <a:xfrm>
            <a:off x="-9525" y="6099175"/>
            <a:ext cx="12201525" cy="768350"/>
          </a:xfrm>
          <a:prstGeom prst="rect">
            <a:avLst/>
          </a:prstGeom>
          <a:solidFill>
            <a:srgbClr val="050A2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8" name="Google Shape;28;p18"/>
          <p:cNvSpPr/>
          <p:nvPr/>
        </p:nvSpPr>
        <p:spPr>
          <a:xfrm>
            <a:off x="11531600" y="6300788"/>
            <a:ext cx="679450" cy="365125"/>
          </a:xfrm>
          <a:prstGeom prst="rect">
            <a:avLst/>
          </a:prstGeom>
          <a:solidFill>
            <a:srgbClr val="2233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6B336"/>
              </a:solidFill>
              <a:latin typeface="Calibri"/>
              <a:ea typeface="Calibri"/>
              <a:cs typeface="Calibri"/>
              <a:sym typeface="Calibri"/>
            </a:endParaRPr>
          </a:p>
        </p:txBody>
      </p:sp>
      <p:sp>
        <p:nvSpPr>
          <p:cNvPr id="29" name="Google Shape;29;p18"/>
          <p:cNvSpPr txBox="1">
            <a:spLocks noGrp="1"/>
          </p:cNvSpPr>
          <p:nvPr>
            <p:ph type="sldNum" idx="12"/>
          </p:nvPr>
        </p:nvSpPr>
        <p:spPr>
          <a:xfrm>
            <a:off x="11531600" y="6300788"/>
            <a:ext cx="66040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1pPr>
            <a:lvl2pPr marL="0" marR="0" lvl="1"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2pPr>
            <a:lvl3pPr marL="0" marR="0" lvl="2"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3pPr>
            <a:lvl4pPr marL="0" marR="0" lvl="3"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4pPr>
            <a:lvl5pPr marL="0" marR="0" lvl="4"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5pPr>
            <a:lvl6pPr marL="0" marR="0" lvl="5"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6pPr>
            <a:lvl7pPr marL="0" marR="0" lvl="6"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7pPr>
            <a:lvl8pPr marL="0" marR="0" lvl="7"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8pPr>
            <a:lvl9pPr marL="0" marR="0" lvl="8"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9pPr>
          </a:lstStyle>
          <a:p>
            <a:pPr marL="0" lvl="0" indent="0" algn="ctr" rtl="0">
              <a:spcBef>
                <a:spcPts val="0"/>
              </a:spcBef>
              <a:spcAft>
                <a:spcPts val="0"/>
              </a:spcAft>
              <a:buNone/>
            </a:pPr>
            <a:fld id="{00000000-1234-1234-1234-123412341234}" type="slidenum">
              <a:rPr lang="en-US"/>
              <a:t>‹#›</a:t>
            </a:fld>
            <a:endParaRPr/>
          </a:p>
        </p:txBody>
      </p:sp>
      <p:cxnSp>
        <p:nvCxnSpPr>
          <p:cNvPr id="30" name="Google Shape;30;p18"/>
          <p:cNvCxnSpPr/>
          <p:nvPr/>
        </p:nvCxnSpPr>
        <p:spPr>
          <a:xfrm>
            <a:off x="1791406" y="6192421"/>
            <a:ext cx="0" cy="581859"/>
          </a:xfrm>
          <a:prstGeom prst="straightConnector1">
            <a:avLst/>
          </a:prstGeom>
          <a:noFill/>
          <a:ln w="12700" cap="flat" cmpd="sng">
            <a:solidFill>
              <a:schemeClr val="lt1">
                <a:alpha val="34901"/>
              </a:schemeClr>
            </a:solidFill>
            <a:prstDash val="solid"/>
            <a:miter lim="800000"/>
            <a:headEnd type="none" w="sm" len="sm"/>
            <a:tailEnd type="none" w="sm" len="sm"/>
          </a:ln>
        </p:spPr>
      </p:cxnSp>
      <p:pic>
        <p:nvPicPr>
          <p:cNvPr id="31" name="Google Shape;31;p18"/>
          <p:cNvPicPr preferRelativeResize="0"/>
          <p:nvPr/>
        </p:nvPicPr>
        <p:blipFill rotWithShape="1">
          <a:blip r:embed="rId3">
            <a:alphaModFix/>
          </a:blip>
          <a:srcRect/>
          <a:stretch/>
        </p:blipFill>
        <p:spPr>
          <a:xfrm>
            <a:off x="-9525" y="6194283"/>
            <a:ext cx="1547788" cy="578134"/>
          </a:xfrm>
          <a:prstGeom prst="rect">
            <a:avLst/>
          </a:prstGeom>
          <a:noFill/>
          <a:ln>
            <a:noFill/>
          </a:ln>
        </p:spPr>
      </p:pic>
    </p:spTree>
    <p:extLst>
      <p:ext uri="{BB962C8B-B14F-4D97-AF65-F5344CB8AC3E}">
        <p14:creationId xmlns:p14="http://schemas.microsoft.com/office/powerpoint/2010/main" val="2301018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branded TOC / Section Divider Slide 4">
  <p:cSld name="1_Co-branded TOC / Section Divider Slide 4">
    <p:spTree>
      <p:nvGrpSpPr>
        <p:cNvPr id="1" name="Shape 41"/>
        <p:cNvGrpSpPr/>
        <p:nvPr/>
      </p:nvGrpSpPr>
      <p:grpSpPr>
        <a:xfrm>
          <a:off x="0" y="0"/>
          <a:ext cx="0" cy="0"/>
          <a:chOff x="0" y="0"/>
          <a:chExt cx="0" cy="0"/>
        </a:xfrm>
      </p:grpSpPr>
      <p:pic>
        <p:nvPicPr>
          <p:cNvPr id="42" name="Google Shape;42;p20" descr="A group of people sitting on a bed&#10;&#10;Description automatically generated"/>
          <p:cNvPicPr preferRelativeResize="0"/>
          <p:nvPr/>
        </p:nvPicPr>
        <p:blipFill rotWithShape="1">
          <a:blip r:embed="rId2">
            <a:alphaModFix/>
          </a:blip>
          <a:srcRect/>
          <a:stretch/>
        </p:blipFill>
        <p:spPr>
          <a:xfrm>
            <a:off x="3237171" y="0"/>
            <a:ext cx="8954829" cy="6161010"/>
          </a:xfrm>
          <a:prstGeom prst="rect">
            <a:avLst/>
          </a:prstGeom>
          <a:noFill/>
          <a:ln>
            <a:noFill/>
          </a:ln>
        </p:spPr>
      </p:pic>
      <p:sp>
        <p:nvSpPr>
          <p:cNvPr id="43" name="Google Shape;43;p20"/>
          <p:cNvSpPr/>
          <p:nvPr/>
        </p:nvSpPr>
        <p:spPr>
          <a:xfrm>
            <a:off x="-9525" y="2603241"/>
            <a:ext cx="12211051" cy="4264284"/>
          </a:xfrm>
          <a:prstGeom prst="rect">
            <a:avLst/>
          </a:prstGeom>
          <a:gradFill>
            <a:gsLst>
              <a:gs pos="0">
                <a:srgbClr val="000000">
                  <a:alpha val="0"/>
                </a:srgbClr>
              </a:gs>
              <a:gs pos="62000">
                <a:srgbClr val="000000">
                  <a:alpha val="0"/>
                </a:srgbClr>
              </a:gs>
              <a:gs pos="100000">
                <a:srgbClr val="000000">
                  <a:alpha val="76862"/>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4" name="Google Shape;44;p20"/>
          <p:cNvSpPr/>
          <p:nvPr/>
        </p:nvSpPr>
        <p:spPr>
          <a:xfrm>
            <a:off x="804863" y="0"/>
            <a:ext cx="4876800" cy="6099175"/>
          </a:xfrm>
          <a:prstGeom prst="parallelogram">
            <a:avLst>
              <a:gd name="adj" fmla="val 25000"/>
            </a:avLst>
          </a:prstGeom>
          <a:solidFill>
            <a:srgbClr val="2233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5" name="Google Shape;45;p20"/>
          <p:cNvSpPr/>
          <p:nvPr/>
        </p:nvSpPr>
        <p:spPr>
          <a:xfrm>
            <a:off x="-9525" y="0"/>
            <a:ext cx="2809875" cy="6099175"/>
          </a:xfrm>
          <a:prstGeom prst="rect">
            <a:avLst/>
          </a:prstGeom>
          <a:solidFill>
            <a:srgbClr val="2233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6" name="Google Shape;46;p20"/>
          <p:cNvSpPr txBox="1">
            <a:spLocks noGrp="1"/>
          </p:cNvSpPr>
          <p:nvPr>
            <p:ph type="body" idx="1"/>
          </p:nvPr>
        </p:nvSpPr>
        <p:spPr>
          <a:xfrm>
            <a:off x="457201" y="419100"/>
            <a:ext cx="3860799" cy="51816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400"/>
              <a:buNone/>
              <a:defRPr>
                <a:solidFill>
                  <a:schemeClr val="lt1"/>
                </a:solidFill>
              </a:defRPr>
            </a:lvl1pPr>
            <a:lvl2pPr marL="914400" lvl="1" indent="-228600" algn="l">
              <a:lnSpc>
                <a:spcPct val="90000"/>
              </a:lnSpc>
              <a:spcBef>
                <a:spcPts val="600"/>
              </a:spcBef>
              <a:spcAft>
                <a:spcPts val="0"/>
              </a:spcAft>
              <a:buSzPts val="1400"/>
              <a:buNone/>
              <a:defRPr>
                <a:solidFill>
                  <a:schemeClr val="lt1"/>
                </a:solidFill>
              </a:defRPr>
            </a:lvl2pPr>
            <a:lvl3pPr marL="1371600" lvl="2" indent="-228600" algn="l">
              <a:lnSpc>
                <a:spcPct val="90000"/>
              </a:lnSpc>
              <a:spcBef>
                <a:spcPts val="500"/>
              </a:spcBef>
              <a:spcAft>
                <a:spcPts val="0"/>
              </a:spcAft>
              <a:buSzPts val="1400"/>
              <a:buNone/>
              <a:defRPr>
                <a:solidFill>
                  <a:schemeClr val="lt1"/>
                </a:solidFill>
              </a:defRPr>
            </a:lvl3pPr>
            <a:lvl4pPr marL="1828800" lvl="3" indent="-228600" algn="l">
              <a:lnSpc>
                <a:spcPct val="90000"/>
              </a:lnSpc>
              <a:spcBef>
                <a:spcPts val="500"/>
              </a:spcBef>
              <a:spcAft>
                <a:spcPts val="0"/>
              </a:spcAft>
              <a:buSzPts val="1400"/>
              <a:buNone/>
              <a:defRPr>
                <a:solidFill>
                  <a:schemeClr val="lt1"/>
                </a:solidFill>
              </a:defRPr>
            </a:lvl4pPr>
            <a:lvl5pPr marL="2286000" lvl="4" indent="-228600" algn="l">
              <a:lnSpc>
                <a:spcPct val="90000"/>
              </a:lnSpc>
              <a:spcBef>
                <a:spcPts val="500"/>
              </a:spcBef>
              <a:spcAft>
                <a:spcPts val="0"/>
              </a:spcAft>
              <a:buSzPts val="14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20"/>
          <p:cNvSpPr/>
          <p:nvPr/>
        </p:nvSpPr>
        <p:spPr>
          <a:xfrm>
            <a:off x="-9525" y="6099175"/>
            <a:ext cx="12201525" cy="768350"/>
          </a:xfrm>
          <a:prstGeom prst="rect">
            <a:avLst/>
          </a:prstGeom>
          <a:solidFill>
            <a:srgbClr val="050A2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8" name="Google Shape;48;p20"/>
          <p:cNvSpPr/>
          <p:nvPr/>
        </p:nvSpPr>
        <p:spPr>
          <a:xfrm>
            <a:off x="11531600" y="6300788"/>
            <a:ext cx="679450" cy="365125"/>
          </a:xfrm>
          <a:prstGeom prst="rect">
            <a:avLst/>
          </a:prstGeom>
          <a:solidFill>
            <a:srgbClr val="2233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6B336"/>
              </a:solidFill>
              <a:latin typeface="Calibri"/>
              <a:ea typeface="Calibri"/>
              <a:cs typeface="Calibri"/>
              <a:sym typeface="Calibri"/>
            </a:endParaRPr>
          </a:p>
        </p:txBody>
      </p:sp>
      <p:sp>
        <p:nvSpPr>
          <p:cNvPr id="49" name="Google Shape;49;p20"/>
          <p:cNvSpPr txBox="1">
            <a:spLocks noGrp="1"/>
          </p:cNvSpPr>
          <p:nvPr>
            <p:ph type="sldNum" idx="12"/>
          </p:nvPr>
        </p:nvSpPr>
        <p:spPr>
          <a:xfrm>
            <a:off x="11531600" y="6300788"/>
            <a:ext cx="66040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1pPr>
            <a:lvl2pPr marL="0" marR="0" lvl="1"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2pPr>
            <a:lvl3pPr marL="0" marR="0" lvl="2"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3pPr>
            <a:lvl4pPr marL="0" marR="0" lvl="3"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4pPr>
            <a:lvl5pPr marL="0" marR="0" lvl="4"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5pPr>
            <a:lvl6pPr marL="0" marR="0" lvl="5"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6pPr>
            <a:lvl7pPr marL="0" marR="0" lvl="6"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7pPr>
            <a:lvl8pPr marL="0" marR="0" lvl="7"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8pPr>
            <a:lvl9pPr marL="0" marR="0" lvl="8" indent="0" algn="ctr" rtl="0">
              <a:spcBef>
                <a:spcPts val="0"/>
              </a:spcBef>
              <a:spcAft>
                <a:spcPts val="0"/>
              </a:spcAft>
              <a:buNone/>
              <a:defRPr sz="1200" b="1" i="0" u="none" strike="noStrike" cap="none">
                <a:solidFill>
                  <a:schemeClr val="lt1"/>
                </a:solidFill>
                <a:latin typeface="Trebuchet MS"/>
                <a:ea typeface="Trebuchet MS"/>
                <a:cs typeface="Trebuchet MS"/>
                <a:sym typeface="Trebuchet MS"/>
              </a:defRPr>
            </a:lvl9pPr>
          </a:lstStyle>
          <a:p>
            <a:pPr marL="0" lvl="0" indent="0" algn="ctr" rtl="0">
              <a:spcBef>
                <a:spcPts val="0"/>
              </a:spcBef>
              <a:spcAft>
                <a:spcPts val="0"/>
              </a:spcAft>
              <a:buNone/>
            </a:pPr>
            <a:fld id="{00000000-1234-1234-1234-123412341234}" type="slidenum">
              <a:rPr lang="en-US"/>
              <a:t>‹#›</a:t>
            </a:fld>
            <a:endParaRPr/>
          </a:p>
        </p:txBody>
      </p:sp>
      <p:cxnSp>
        <p:nvCxnSpPr>
          <p:cNvPr id="50" name="Google Shape;50;p20"/>
          <p:cNvCxnSpPr/>
          <p:nvPr/>
        </p:nvCxnSpPr>
        <p:spPr>
          <a:xfrm>
            <a:off x="1791406" y="6192421"/>
            <a:ext cx="0" cy="581859"/>
          </a:xfrm>
          <a:prstGeom prst="straightConnector1">
            <a:avLst/>
          </a:prstGeom>
          <a:noFill/>
          <a:ln w="12700" cap="flat" cmpd="sng">
            <a:solidFill>
              <a:schemeClr val="lt1">
                <a:alpha val="34901"/>
              </a:schemeClr>
            </a:solidFill>
            <a:prstDash val="solid"/>
            <a:miter lim="800000"/>
            <a:headEnd type="none" w="sm" len="sm"/>
            <a:tailEnd type="none" w="sm" len="sm"/>
          </a:ln>
        </p:spPr>
      </p:cxnSp>
      <p:pic>
        <p:nvPicPr>
          <p:cNvPr id="51" name="Google Shape;51;p20"/>
          <p:cNvPicPr preferRelativeResize="0"/>
          <p:nvPr/>
        </p:nvPicPr>
        <p:blipFill rotWithShape="1">
          <a:blip r:embed="rId3">
            <a:alphaModFix/>
          </a:blip>
          <a:srcRect/>
          <a:stretch/>
        </p:blipFill>
        <p:spPr>
          <a:xfrm>
            <a:off x="-9525" y="6194283"/>
            <a:ext cx="1547788" cy="578134"/>
          </a:xfrm>
          <a:prstGeom prst="rect">
            <a:avLst/>
          </a:prstGeom>
          <a:noFill/>
          <a:ln>
            <a:noFill/>
          </a:ln>
        </p:spPr>
      </p:pic>
    </p:spTree>
    <p:extLst>
      <p:ext uri="{BB962C8B-B14F-4D97-AF65-F5344CB8AC3E}">
        <p14:creationId xmlns:p14="http://schemas.microsoft.com/office/powerpoint/2010/main" val="920949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branded Title Slide">
  <p:cSld name="1_Co-branded Title Slide">
    <p:spTree>
      <p:nvGrpSpPr>
        <p:cNvPr id="1" name="Shape 12"/>
        <p:cNvGrpSpPr/>
        <p:nvPr/>
      </p:nvGrpSpPr>
      <p:grpSpPr>
        <a:xfrm>
          <a:off x="0" y="0"/>
          <a:ext cx="0" cy="0"/>
          <a:chOff x="0" y="0"/>
          <a:chExt cx="0" cy="0"/>
        </a:xfrm>
      </p:grpSpPr>
      <p:pic>
        <p:nvPicPr>
          <p:cNvPr id="13" name="Google Shape;13;p17" descr="A person standing in front of a computer&#10;&#10;Description automatically generated"/>
          <p:cNvPicPr preferRelativeResize="0"/>
          <p:nvPr/>
        </p:nvPicPr>
        <p:blipFill rotWithShape="1">
          <a:blip r:embed="rId2">
            <a:alphaModFix/>
          </a:blip>
          <a:srcRect/>
          <a:stretch/>
        </p:blipFill>
        <p:spPr>
          <a:xfrm>
            <a:off x="3229169" y="0"/>
            <a:ext cx="8962831" cy="6858000"/>
          </a:xfrm>
          <a:prstGeom prst="rect">
            <a:avLst/>
          </a:prstGeom>
          <a:noFill/>
          <a:ln>
            <a:noFill/>
          </a:ln>
        </p:spPr>
      </p:pic>
      <p:sp>
        <p:nvSpPr>
          <p:cNvPr id="14" name="Google Shape;14;p17"/>
          <p:cNvSpPr/>
          <p:nvPr/>
        </p:nvSpPr>
        <p:spPr>
          <a:xfrm>
            <a:off x="5544312" y="-9144"/>
            <a:ext cx="6647688" cy="6867144"/>
          </a:xfrm>
          <a:prstGeom prst="rect">
            <a:avLst/>
          </a:prstGeom>
          <a:gradFill>
            <a:gsLst>
              <a:gs pos="0">
                <a:srgbClr val="000000">
                  <a:alpha val="0"/>
                </a:srgbClr>
              </a:gs>
              <a:gs pos="58000">
                <a:srgbClr val="000000">
                  <a:alpha val="0"/>
                </a:srgbClr>
              </a:gs>
              <a:gs pos="100000">
                <a:srgbClr val="000000">
                  <a:alpha val="74901"/>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5" name="Google Shape;15;p17"/>
          <p:cNvPicPr preferRelativeResize="0"/>
          <p:nvPr/>
        </p:nvPicPr>
        <p:blipFill rotWithShape="1">
          <a:blip r:embed="rId3">
            <a:alphaModFix/>
          </a:blip>
          <a:srcRect l="34508" t="262" b="922"/>
          <a:stretch/>
        </p:blipFill>
        <p:spPr>
          <a:xfrm>
            <a:off x="-11113" y="-9525"/>
            <a:ext cx="7135813" cy="6867525"/>
          </a:xfrm>
          <a:prstGeom prst="rect">
            <a:avLst/>
          </a:prstGeom>
          <a:noFill/>
          <a:ln>
            <a:noFill/>
          </a:ln>
        </p:spPr>
      </p:pic>
      <p:sp>
        <p:nvSpPr>
          <p:cNvPr id="16" name="Google Shape;16;p17"/>
          <p:cNvSpPr txBox="1">
            <a:spLocks noGrp="1"/>
          </p:cNvSpPr>
          <p:nvPr>
            <p:ph type="title"/>
          </p:nvPr>
        </p:nvSpPr>
        <p:spPr>
          <a:xfrm>
            <a:off x="695178" y="1684023"/>
            <a:ext cx="5028965" cy="2078204"/>
          </a:xfrm>
          <a:prstGeom prst="rect">
            <a:avLst/>
          </a:prstGeom>
          <a:noFill/>
          <a:ln>
            <a:noFill/>
          </a:ln>
        </p:spPr>
        <p:txBody>
          <a:bodyPr spcFirstLastPara="1" wrap="square" lIns="91425" tIns="45700" rIns="91425" bIns="45700" anchor="b" anchorCtr="0">
            <a:noAutofit/>
          </a:bodyPr>
          <a:lstStyle>
            <a:lvl1pPr lvl="0" algn="l">
              <a:lnSpc>
                <a:spcPct val="80000"/>
              </a:lnSpc>
              <a:spcBef>
                <a:spcPts val="0"/>
              </a:spcBef>
              <a:spcAft>
                <a:spcPts val="0"/>
              </a:spcAft>
              <a:buSzPts val="1400"/>
              <a:buNone/>
              <a:defRPr b="1" i="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7" name="Google Shape;17;p17"/>
          <p:cNvSpPr txBox="1">
            <a:spLocks noGrp="1"/>
          </p:cNvSpPr>
          <p:nvPr>
            <p:ph type="body" idx="1"/>
          </p:nvPr>
        </p:nvSpPr>
        <p:spPr>
          <a:xfrm>
            <a:off x="695179" y="3762228"/>
            <a:ext cx="4693920" cy="136245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223365"/>
              </a:buClr>
              <a:buSzPts val="2800"/>
              <a:buNone/>
              <a:defRPr b="0" i="0">
                <a:solidFill>
                  <a:srgbClr val="223365"/>
                </a:solidFill>
              </a:defRPr>
            </a:lvl1pPr>
            <a:lvl2pPr marL="914400" lvl="1" indent="-228600" algn="l">
              <a:lnSpc>
                <a:spcPct val="90000"/>
              </a:lnSpc>
              <a:spcBef>
                <a:spcPts val="6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8" name="Google Shape;18;p17"/>
          <p:cNvSpPr txBox="1">
            <a:spLocks noGrp="1"/>
          </p:cNvSpPr>
          <p:nvPr>
            <p:ph type="body" idx="2"/>
          </p:nvPr>
        </p:nvSpPr>
        <p:spPr>
          <a:xfrm>
            <a:off x="695179" y="1199128"/>
            <a:ext cx="4693920" cy="309371"/>
          </a:xfrm>
          <a:prstGeom prst="rect">
            <a:avLst/>
          </a:prstGeom>
          <a:noFill/>
          <a:ln>
            <a:noFill/>
          </a:ln>
        </p:spPr>
        <p:txBody>
          <a:bodyPr spcFirstLastPara="1" wrap="square" lIns="91425" tIns="45700" rIns="91425" bIns="45700" anchor="ctr" anchorCtr="0">
            <a:noAutofit/>
          </a:bodyPr>
          <a:lstStyle>
            <a:lvl1pPr marL="457200" lvl="0" indent="-228600" algn="l">
              <a:lnSpc>
                <a:spcPct val="90000"/>
              </a:lnSpc>
              <a:spcBef>
                <a:spcPts val="1000"/>
              </a:spcBef>
              <a:spcAft>
                <a:spcPts val="0"/>
              </a:spcAft>
              <a:buClr>
                <a:srgbClr val="223365"/>
              </a:buClr>
              <a:buSzPts val="1400"/>
              <a:buNone/>
              <a:defRPr sz="1400" b="0" i="0">
                <a:solidFill>
                  <a:srgbClr val="223365"/>
                </a:solidFill>
              </a:defRPr>
            </a:lvl1pPr>
            <a:lvl2pPr marL="914400" lvl="1" indent="-228600" algn="l">
              <a:lnSpc>
                <a:spcPct val="90000"/>
              </a:lnSpc>
              <a:spcBef>
                <a:spcPts val="6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pic>
        <p:nvPicPr>
          <p:cNvPr id="19" name="Google Shape;19;p17"/>
          <p:cNvPicPr preferRelativeResize="0"/>
          <p:nvPr/>
        </p:nvPicPr>
        <p:blipFill rotWithShape="1">
          <a:blip r:embed="rId4">
            <a:alphaModFix/>
          </a:blip>
          <a:srcRect/>
          <a:stretch/>
        </p:blipFill>
        <p:spPr>
          <a:xfrm>
            <a:off x="7048842" y="5733207"/>
            <a:ext cx="1936932" cy="723488"/>
          </a:xfrm>
          <a:prstGeom prst="rect">
            <a:avLst/>
          </a:prstGeom>
          <a:noFill/>
          <a:ln>
            <a:noFill/>
          </a:ln>
        </p:spPr>
      </p:pic>
      <p:cxnSp>
        <p:nvCxnSpPr>
          <p:cNvPr id="20" name="Google Shape;20;p17"/>
          <p:cNvCxnSpPr/>
          <p:nvPr/>
        </p:nvCxnSpPr>
        <p:spPr>
          <a:xfrm flipH="1">
            <a:off x="9275149" y="5660761"/>
            <a:ext cx="1" cy="868381"/>
          </a:xfrm>
          <a:prstGeom prst="straightConnector1">
            <a:avLst/>
          </a:prstGeom>
          <a:noFill/>
          <a:ln w="12700" cap="flat" cmpd="sng">
            <a:solidFill>
              <a:schemeClr val="lt1">
                <a:alpha val="34901"/>
              </a:schemeClr>
            </a:solidFill>
            <a:prstDash val="solid"/>
            <a:miter lim="800000"/>
            <a:headEnd type="none" w="sm" len="sm"/>
            <a:tailEnd type="none" w="sm" len="sm"/>
          </a:ln>
        </p:spPr>
      </p:cxnSp>
    </p:spTree>
    <p:extLst>
      <p:ext uri="{BB962C8B-B14F-4D97-AF65-F5344CB8AC3E}">
        <p14:creationId xmlns:p14="http://schemas.microsoft.com/office/powerpoint/2010/main" val="4015528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73" r:id="rId1"/>
    <p:sldLayoutId id="2147483684" r:id="rId2"/>
    <p:sldLayoutId id="2147483685" r:id="rId3"/>
    <p:sldLayoutId id="2147483691" r:id="rId4"/>
    <p:sldLayoutId id="2147483693" r:id="rId5"/>
    <p:sldLayoutId id="2147483695" r:id="rId6"/>
    <p:sldLayoutId id="2147483682" r:id="rId7"/>
    <p:sldLayoutId id="2147483686" r:id="rId8"/>
    <p:sldLayoutId id="2147483683" r:id="rId9"/>
    <p:sldLayoutId id="2147483687" r:id="rId10"/>
    <p:sldLayoutId id="2147483688" r:id="rId11"/>
    <p:sldLayoutId id="2147483696" r:id="rId12"/>
    <p:sldLayoutId id="2147483697" r:id="rId13"/>
    <p:sldLayoutId id="2147483698" r:id="rId14"/>
    <p:sldLayoutId id="2147483699" r:id="rId15"/>
  </p:sldLayoutIdLst>
  <p:hf hdr="0" ftr="0" dt="0"/>
  <p:txStyles>
    <p:titleStyle>
      <a:lvl1pPr algn="l" rtl="0" eaLnBrk="1" fontAlgn="base" hangingPunct="1">
        <a:lnSpc>
          <a:spcPct val="90000"/>
        </a:lnSpc>
        <a:spcBef>
          <a:spcPct val="0"/>
        </a:spcBef>
        <a:spcAft>
          <a:spcPct val="0"/>
        </a:spcAft>
        <a:defRPr sz="4400" b="1" kern="1200">
          <a:solidFill>
            <a:srgbClr val="223365"/>
          </a:solidFill>
          <a:latin typeface="Trebuchet MS" charset="0"/>
          <a:ea typeface="Trebuchet MS" charset="0"/>
          <a:cs typeface="Trebuchet MS" charset="0"/>
        </a:defRPr>
      </a:lvl1pPr>
      <a:lvl2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2pPr>
      <a:lvl3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3pPr>
      <a:lvl4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4pPr>
      <a:lvl5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5pPr>
      <a:lvl6pPr marL="4572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6pPr>
      <a:lvl7pPr marL="9144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7pPr>
      <a:lvl8pPr marL="13716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8pPr>
      <a:lvl9pPr marL="18288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9pPr>
    </p:titleStyle>
    <p:bodyStyle>
      <a:lvl1pPr algn="l" rtl="0" eaLnBrk="1" fontAlgn="base" hangingPunct="1">
        <a:lnSpc>
          <a:spcPct val="90000"/>
        </a:lnSpc>
        <a:spcBef>
          <a:spcPts val="1000"/>
        </a:spcBef>
        <a:spcAft>
          <a:spcPts val="600"/>
        </a:spcAft>
        <a:buFont typeface="Arial" charset="0"/>
        <a:defRPr sz="2800" b="1" kern="1200">
          <a:solidFill>
            <a:srgbClr val="223365"/>
          </a:solidFill>
          <a:latin typeface="Trebuchet MS" charset="0"/>
          <a:ea typeface="Trebuchet MS" charset="0"/>
          <a:cs typeface="Trebuchet MS" charset="0"/>
        </a:defRPr>
      </a:lvl1pPr>
      <a:lvl2pPr marL="273050" algn="l" rtl="0" eaLnBrk="1" fontAlgn="base" hangingPunct="1">
        <a:lnSpc>
          <a:spcPct val="90000"/>
        </a:lnSpc>
        <a:spcBef>
          <a:spcPts val="500"/>
        </a:spcBef>
        <a:spcAft>
          <a:spcPct val="0"/>
        </a:spcAft>
        <a:buFont typeface="Arial" charset="0"/>
        <a:defRPr sz="2400" kern="1200">
          <a:solidFill>
            <a:srgbClr val="223365"/>
          </a:solidFill>
          <a:latin typeface="Trebuchet MS" charset="0"/>
          <a:ea typeface="Trebuchet MS" charset="0"/>
          <a:cs typeface="Trebuchet MS" charset="0"/>
        </a:defRPr>
      </a:lvl2pPr>
      <a:lvl3pPr marL="547688" algn="l" rtl="0" eaLnBrk="1" fontAlgn="base" hangingPunct="1">
        <a:lnSpc>
          <a:spcPct val="90000"/>
        </a:lnSpc>
        <a:spcBef>
          <a:spcPts val="500"/>
        </a:spcBef>
        <a:spcAft>
          <a:spcPct val="0"/>
        </a:spcAft>
        <a:buFont typeface="Arial" charset="0"/>
        <a:defRPr kern="1200">
          <a:solidFill>
            <a:srgbClr val="223365"/>
          </a:solidFill>
          <a:latin typeface="Trebuchet MS" charset="0"/>
          <a:ea typeface="Trebuchet MS" charset="0"/>
          <a:cs typeface="Trebuchet MS" charset="0"/>
        </a:defRPr>
      </a:lvl3pPr>
      <a:lvl4pPr marL="547688" algn="l" rtl="0" eaLnBrk="1" fontAlgn="base" hangingPunct="1">
        <a:lnSpc>
          <a:spcPct val="90000"/>
        </a:lnSpc>
        <a:spcBef>
          <a:spcPts val="500"/>
        </a:spcBef>
        <a:spcAft>
          <a:spcPct val="0"/>
        </a:spcAft>
        <a:buFont typeface="Arial" charset="0"/>
        <a:defRPr kern="1200">
          <a:solidFill>
            <a:srgbClr val="223365"/>
          </a:solidFill>
          <a:latin typeface="Trebuchet MS" charset="0"/>
          <a:ea typeface="Trebuchet MS" charset="0"/>
          <a:cs typeface="Trebuchet MS" charset="0"/>
        </a:defRPr>
      </a:lvl4pPr>
      <a:lvl5pPr marL="547688" algn="l" rtl="0" eaLnBrk="1" fontAlgn="base" hangingPunct="1">
        <a:lnSpc>
          <a:spcPct val="90000"/>
        </a:lnSpc>
        <a:spcBef>
          <a:spcPts val="500"/>
        </a:spcBef>
        <a:spcAft>
          <a:spcPct val="0"/>
        </a:spcAft>
        <a:buFont typeface="Arial" charset="0"/>
        <a:defRPr kern="1200">
          <a:solidFill>
            <a:srgbClr val="223365"/>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3.xml"/><Relationship Id="rId7" Type="http://schemas.openxmlformats.org/officeDocument/2006/relationships/image" Target="../media/image14.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3.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5.xml"/><Relationship Id="rId7" Type="http://schemas.openxmlformats.org/officeDocument/2006/relationships/image" Target="../media/image17.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16.wmf"/><Relationship Id="rId10" Type="http://schemas.openxmlformats.org/officeDocument/2006/relationships/image" Target="../media/image12.png"/><Relationship Id="rId4" Type="http://schemas.openxmlformats.org/officeDocument/2006/relationships/oleObject" Target="../embeddings/oleObject3.bin"/><Relationship Id="rId9" Type="http://schemas.openxmlformats.org/officeDocument/2006/relationships/image" Target="../media/image18.wmf"/></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6.xml"/><Relationship Id="rId7" Type="http://schemas.openxmlformats.org/officeDocument/2006/relationships/image" Target="../media/image20.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image" Target="../media/image19.wmf"/><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7.xml"/><Relationship Id="rId7" Type="http://schemas.openxmlformats.org/officeDocument/2006/relationships/image" Target="../media/image22.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21.wmf"/><Relationship Id="rId4" Type="http://schemas.openxmlformats.org/officeDocument/2006/relationships/oleObject" Target="../embeddings/oleObject8.bin"/></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mailto:Javier.Ayala@gcccd.edu" TargetMode="External"/><Relationship Id="rId7"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hyperlink" Target="mailto:Karl.Cameron@gcccd.edu" TargetMode="External"/><Relationship Id="rId5" Type="http://schemas.openxmlformats.org/officeDocument/2006/relationships/hyperlink" Target="mailto:Erika.Arangure@gcccd.edu" TargetMode="External"/><Relationship Id="rId4" Type="http://schemas.openxmlformats.org/officeDocument/2006/relationships/hyperlink" Target="mailto:Renee.Nasori@gcccd.edu"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catalog.swccd.edu/associate-degree-certificate-programs/automotive-technology/certificate-achievement-emission/" TargetMode="External"/><Relationship Id="rId7" Type="http://schemas.openxmlformats.org/officeDocument/2006/relationships/image" Target="../media/image38.gif"/><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hyperlink" Target="http://catalog.swccd.edu/associate-degree-certificate-programs/automotive-technology/certificate-proficiency-automotive-brake-suspension/" TargetMode="External"/><Relationship Id="rId5" Type="http://schemas.openxmlformats.org/officeDocument/2006/relationships/hyperlink" Target="http://catalog.swccd.edu/associate-degree-certificate-programs/automotive-technology/certificate-achievement-automotive/" TargetMode="External"/><Relationship Id="rId4" Type="http://schemas.openxmlformats.org/officeDocument/2006/relationships/hyperlink" Target="http://catalog.swccd.edu/associate-degree-certificate-programs/automotive-technology/certificate-achievement-automotive-performance/"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hyperlink" Target="http://catalog.swccd.edu/associate-degree-certificate-programs/hospitality-tourism-management/hospitality-travel-tourism-management-advanced-certificate/" TargetMode="External"/><Relationship Id="rId3" Type="http://schemas.openxmlformats.org/officeDocument/2006/relationships/hyperlink" Target="http://catalog.swccd.edu/associate-degree-certificate-programs/hospitality-tourism-management/hospitality-hotel-operations-management-as/" TargetMode="External"/><Relationship Id="rId7" Type="http://schemas.openxmlformats.org/officeDocument/2006/relationships/hyperlink" Target="http://catalog.swccd.edu/associate-degree-certificate-programs/hospitality-tourism-management/hospitality-travel-tourism-management-basic-certificate/"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hyperlink" Target="http://catalog.swccd.edu/associate-degree-certificate-programs/hospitality-tourism-management/hospitality-hotel-operations-management-basic-certificate/" TargetMode="External"/><Relationship Id="rId5" Type="http://schemas.openxmlformats.org/officeDocument/2006/relationships/hyperlink" Target="http://catalog.swccd.edu/associate-degree-certificate-programs/hospitality-tourism-management/hospitality-event-and-convention-management-basic-certificate/" TargetMode="External"/><Relationship Id="rId4" Type="http://schemas.openxmlformats.org/officeDocument/2006/relationships/hyperlink" Target="http://catalog.swccd.edu/associate-degree-certificate-programs/hospitality-tourism-management/hospitality-travel-and-tourism-management-as/" TargetMode="External"/><Relationship Id="rId9" Type="http://schemas.openxmlformats.org/officeDocument/2006/relationships/image" Target="../media/image38.gif"/></Relationships>
</file>

<file path=ppt/slides/_rels/slide4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7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695178" y="2204461"/>
            <a:ext cx="5028965" cy="1450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b" anchorCtr="0" compatLnSpc="1">
            <a:prstTxWarp prst="textNoShape">
              <a:avLst/>
            </a:prstTxWarp>
            <a:noAutofit/>
          </a:bodyPr>
          <a:lstStyle>
            <a:lvl1pPr algn="l" rtl="0" eaLnBrk="1" fontAlgn="base" hangingPunct="1">
              <a:lnSpc>
                <a:spcPct val="80000"/>
              </a:lnSpc>
              <a:spcBef>
                <a:spcPct val="0"/>
              </a:spcBef>
              <a:spcAft>
                <a:spcPct val="0"/>
              </a:spcAft>
              <a:defRPr lang="en-US" sz="4400" b="1" i="0" kern="1200" smtClean="0">
                <a:solidFill>
                  <a:srgbClr val="223365"/>
                </a:solidFill>
                <a:effectLst/>
                <a:latin typeface="Trebuchet MS" charset="0"/>
                <a:ea typeface="Trebuchet MS" charset="0"/>
                <a:cs typeface="Trebuchet MS" charset="0"/>
              </a:defRPr>
            </a:lvl1pPr>
            <a:lvl2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2pPr>
            <a:lvl3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3pPr>
            <a:lvl4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4pPr>
            <a:lvl5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5pPr>
            <a:lvl6pPr marL="4572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6pPr>
            <a:lvl7pPr marL="9144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7pPr>
            <a:lvl8pPr marL="13716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8pPr>
            <a:lvl9pPr marL="18288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9pPr>
          </a:lstStyle>
          <a:p>
            <a:r>
              <a:rPr lang="en-US" sz="6000" dirty="0"/>
              <a:t>CAREER EDUCATION</a:t>
            </a:r>
          </a:p>
        </p:txBody>
      </p:sp>
      <p:sp>
        <p:nvSpPr>
          <p:cNvPr id="6" name="Text Placeholder 2"/>
          <p:cNvSpPr>
            <a:spLocks noGrp="1"/>
          </p:cNvSpPr>
          <p:nvPr>
            <p:ph type="body" idx="1"/>
          </p:nvPr>
        </p:nvSpPr>
        <p:spPr>
          <a:xfrm>
            <a:off x="695179" y="3655290"/>
            <a:ext cx="4693920" cy="818239"/>
          </a:xfrm>
        </p:spPr>
        <p:txBody>
          <a:bodyPr/>
          <a:lstStyle/>
          <a:p>
            <a:pPr>
              <a:spcBef>
                <a:spcPts val="400"/>
              </a:spcBef>
              <a:spcAft>
                <a:spcPts val="0"/>
              </a:spcAft>
            </a:pPr>
            <a:r>
              <a:rPr lang="en-US" sz="3600" b="1" dirty="0"/>
              <a:t>San Diego and </a:t>
            </a:r>
          </a:p>
          <a:p>
            <a:pPr>
              <a:spcBef>
                <a:spcPts val="400"/>
              </a:spcBef>
              <a:spcAft>
                <a:spcPts val="800"/>
              </a:spcAft>
            </a:pPr>
            <a:r>
              <a:rPr lang="en-US" sz="3600" b="1" dirty="0"/>
              <a:t>Imperial Counties</a:t>
            </a:r>
            <a:endParaRPr lang="en-US" sz="36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1609" y="5748338"/>
            <a:ext cx="2679850" cy="672240"/>
          </a:xfrm>
          <a:prstGeom prst="rect">
            <a:avLst/>
          </a:prstGeom>
        </p:spPr>
      </p:pic>
    </p:spTree>
    <p:extLst>
      <p:ext uri="{BB962C8B-B14F-4D97-AF65-F5344CB8AC3E}">
        <p14:creationId xmlns:p14="http://schemas.microsoft.com/office/powerpoint/2010/main" val="3237357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5376BE-D380-6445-A9C8-3DDF91D08D8C}" type="slidenum">
              <a:rPr lang="en-US" smtClean="0"/>
              <a:pPr>
                <a:defRPr/>
              </a:pPr>
              <a:t>2</a:t>
            </a:fld>
            <a:endParaRPr lang="en-US" dirty="0"/>
          </a:p>
        </p:txBody>
      </p:sp>
      <p:sp>
        <p:nvSpPr>
          <p:cNvPr id="5" name="Content Placeholder 1"/>
          <p:cNvSpPr txBox="1">
            <a:spLocks/>
          </p:cNvSpPr>
          <p:nvPr/>
        </p:nvSpPr>
        <p:spPr bwMode="auto">
          <a:xfrm>
            <a:off x="457202" y="904716"/>
            <a:ext cx="4827720" cy="478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lnSpc>
                <a:spcPct val="90000"/>
              </a:lnSpc>
              <a:spcBef>
                <a:spcPts val="1000"/>
              </a:spcBef>
              <a:spcAft>
                <a:spcPts val="600"/>
              </a:spcAft>
              <a:buFont typeface="Arial" charset="0"/>
              <a:defRPr sz="2800" b="1" kern="1200">
                <a:solidFill>
                  <a:schemeClr val="bg1"/>
                </a:solidFill>
                <a:latin typeface="Trebuchet MS" charset="0"/>
                <a:ea typeface="Trebuchet MS" charset="0"/>
                <a:cs typeface="Trebuchet MS" charset="0"/>
              </a:defRPr>
            </a:lvl1pPr>
            <a:lvl2pPr marL="273050" algn="l" rtl="0" eaLnBrk="1" fontAlgn="base" hangingPunct="1">
              <a:lnSpc>
                <a:spcPct val="90000"/>
              </a:lnSpc>
              <a:spcBef>
                <a:spcPts val="500"/>
              </a:spcBef>
              <a:spcAft>
                <a:spcPct val="0"/>
              </a:spcAft>
              <a:buFont typeface="Arial" charset="0"/>
              <a:defRPr sz="2400" kern="1200">
                <a:solidFill>
                  <a:schemeClr val="bg1"/>
                </a:solidFill>
                <a:latin typeface="Trebuchet MS" charset="0"/>
                <a:ea typeface="Trebuchet MS" charset="0"/>
                <a:cs typeface="Trebuchet MS" charset="0"/>
              </a:defRPr>
            </a:lvl2pPr>
            <a:lvl3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3pPr>
            <a:lvl4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4pPr>
            <a:lvl5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lnSpc>
                <a:spcPct val="100000"/>
              </a:lnSpc>
              <a:spcAft>
                <a:spcPts val="0"/>
              </a:spcAft>
            </a:pPr>
            <a:r>
              <a:rPr lang="en-US" dirty="0" smtClean="0"/>
              <a:t>Cuyamaca College</a:t>
            </a:r>
          </a:p>
          <a:p>
            <a:pPr lvl="0">
              <a:lnSpc>
                <a:spcPct val="100000"/>
              </a:lnSpc>
              <a:spcAft>
                <a:spcPts val="0"/>
              </a:spcAft>
            </a:pPr>
            <a:r>
              <a:rPr lang="en-US" dirty="0" smtClean="0"/>
              <a:t>George Dowden</a:t>
            </a:r>
          </a:p>
        </p:txBody>
      </p:sp>
      <p:sp>
        <p:nvSpPr>
          <p:cNvPr id="6" name="Content Placeholder 2"/>
          <p:cNvSpPr txBox="1">
            <a:spLocks/>
          </p:cNvSpPr>
          <p:nvPr/>
        </p:nvSpPr>
        <p:spPr>
          <a:xfrm>
            <a:off x="457202" y="2414896"/>
            <a:ext cx="3860799" cy="3854024"/>
          </a:xfrm>
          <a:prstGeom prst="rect">
            <a:avLst/>
          </a:prstGeom>
        </p:spPr>
        <p:txBody>
          <a:bodyPr vert="horz" lIns="91440" tIns="45720" rIns="91440" bIns="45720" rtlCol="0" anchor="t" anchorCtr="0">
            <a:normAutofit/>
          </a:bodyPr>
          <a:lstStyle>
            <a:lvl1pPr marL="0" indent="0" algn="l" defTabSz="914400" rtl="0" eaLnBrk="1" latinLnBrk="0" hangingPunct="1">
              <a:lnSpc>
                <a:spcPct val="90000"/>
              </a:lnSpc>
              <a:spcBef>
                <a:spcPts val="1000"/>
              </a:spcBef>
              <a:spcAft>
                <a:spcPts val="600"/>
              </a:spcAft>
              <a:buFont typeface="Arial"/>
              <a:buNone/>
              <a:defRPr sz="3200" b="1" kern="1200">
                <a:solidFill>
                  <a:srgbClr val="050A28"/>
                </a:solidFill>
                <a:latin typeface="Trebuchet MS" charset="0"/>
                <a:ea typeface="Trebuchet MS" charset="0"/>
                <a:cs typeface="Trebuchet MS" charset="0"/>
              </a:defRPr>
            </a:lvl1pPr>
            <a:lvl2pPr marL="274320" indent="0" algn="l" defTabSz="914400" rtl="0" eaLnBrk="1" latinLnBrk="0" hangingPunct="1">
              <a:lnSpc>
                <a:spcPct val="90000"/>
              </a:lnSpc>
              <a:spcBef>
                <a:spcPts val="500"/>
              </a:spcBef>
              <a:buFont typeface="Arial"/>
              <a:buNone/>
              <a:defRPr sz="2800" kern="1200">
                <a:solidFill>
                  <a:srgbClr val="050A28"/>
                </a:solidFill>
                <a:latin typeface="Trebuchet MS" charset="0"/>
                <a:ea typeface="Trebuchet MS" charset="0"/>
                <a:cs typeface="Trebuchet MS" charset="0"/>
              </a:defRPr>
            </a:lvl2pPr>
            <a:lvl3pPr marL="548640" indent="0" algn="l" defTabSz="914400" rtl="0" eaLnBrk="1" latinLnBrk="0" hangingPunct="1">
              <a:lnSpc>
                <a:spcPct val="90000"/>
              </a:lnSpc>
              <a:spcBef>
                <a:spcPts val="500"/>
              </a:spcBef>
              <a:buFont typeface="Arial"/>
              <a:buNone/>
              <a:defRPr sz="2400" kern="1200">
                <a:solidFill>
                  <a:srgbClr val="050A28"/>
                </a:solidFill>
                <a:latin typeface="Trebuchet MS" charset="0"/>
                <a:ea typeface="Trebuchet MS" charset="0"/>
                <a:cs typeface="Trebuchet MS" charset="0"/>
              </a:defRPr>
            </a:lvl3pPr>
            <a:lvl4pPr marL="548640" indent="0" algn="l" defTabSz="914400" rtl="0" eaLnBrk="1" latinLnBrk="0" hangingPunct="1">
              <a:lnSpc>
                <a:spcPct val="90000"/>
              </a:lnSpc>
              <a:spcBef>
                <a:spcPts val="500"/>
              </a:spcBef>
              <a:buFont typeface="Arial"/>
              <a:buNone/>
              <a:defRPr sz="2000" kern="1200">
                <a:solidFill>
                  <a:srgbClr val="050A28"/>
                </a:solidFill>
                <a:latin typeface="Trebuchet MS" charset="0"/>
                <a:ea typeface="Trebuchet MS" charset="0"/>
                <a:cs typeface="Trebuchet MS" charset="0"/>
              </a:defRPr>
            </a:lvl4pPr>
            <a:lvl5pPr marL="548640" indent="0" algn="l" defTabSz="914400" rtl="0" eaLnBrk="1" latinLnBrk="0" hangingPunct="1">
              <a:lnSpc>
                <a:spcPct val="90000"/>
              </a:lnSpc>
              <a:spcBef>
                <a:spcPts val="500"/>
              </a:spcBef>
              <a:buFont typeface="Arial"/>
              <a:buNone/>
              <a:defRPr sz="2000" kern="1200">
                <a:solidFill>
                  <a:srgbClr val="050A28"/>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9pPr>
          </a:lstStyle>
          <a:p>
            <a:pPr marL="0" lvl="2">
              <a:spcAft>
                <a:spcPts val="1800"/>
              </a:spcAft>
            </a:pPr>
            <a:endParaRPr lang="en-US" sz="2000" dirty="0">
              <a:solidFill>
                <a:schemeClr val="bg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9269" y="6167438"/>
            <a:ext cx="2679850" cy="672240"/>
          </a:xfrm>
          <a:prstGeom prst="rect">
            <a:avLst/>
          </a:prstGeom>
        </p:spPr>
      </p:pic>
    </p:spTree>
    <p:extLst>
      <p:ext uri="{BB962C8B-B14F-4D97-AF65-F5344CB8AC3E}">
        <p14:creationId xmlns:p14="http://schemas.microsoft.com/office/powerpoint/2010/main" val="622028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5"/>
          <p:cNvSpPr txBox="1">
            <a:spLocks noGrp="1"/>
          </p:cNvSpPr>
          <p:nvPr>
            <p:ph type="sldNum" idx="4294967295"/>
          </p:nvPr>
        </p:nvSpPr>
        <p:spPr>
          <a:xfrm>
            <a:off x="11531600" y="6300788"/>
            <a:ext cx="6604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3</a:t>
            </a:fld>
            <a:endParaRPr sz="1200" dirty="0">
              <a:solidFill>
                <a:schemeClr val="bg1"/>
              </a:solidFill>
              <a:latin typeface="Trebuchet MS" panose="020B0603020202020204" pitchFamily="34" charset="0"/>
            </a:endParaRPr>
          </a:p>
        </p:txBody>
      </p:sp>
      <p:sp>
        <p:nvSpPr>
          <p:cNvPr id="147" name="Google Shape;147;p5"/>
          <p:cNvSpPr txBox="1">
            <a:spLocks noGrp="1"/>
          </p:cNvSpPr>
          <p:nvPr>
            <p:ph type="title"/>
          </p:nvPr>
        </p:nvSpPr>
        <p:spPr>
          <a:xfrm>
            <a:off x="457200" y="0"/>
            <a:ext cx="11239500" cy="1325563"/>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dirty="0">
                <a:solidFill>
                  <a:srgbClr val="FFFFFF"/>
                </a:solidFill>
              </a:rPr>
              <a:t>Advanced Manufacturing</a:t>
            </a:r>
            <a:endParaRPr dirty="0"/>
          </a:p>
        </p:txBody>
      </p:sp>
      <p:cxnSp>
        <p:nvCxnSpPr>
          <p:cNvPr id="148" name="Google Shape;148;p5"/>
          <p:cNvCxnSpPr/>
          <p:nvPr/>
        </p:nvCxnSpPr>
        <p:spPr>
          <a:xfrm>
            <a:off x="5980258" y="1957354"/>
            <a:ext cx="1" cy="3629678"/>
          </a:xfrm>
          <a:prstGeom prst="straightConnector1">
            <a:avLst/>
          </a:prstGeom>
          <a:noFill/>
          <a:ln w="19050" cap="flat" cmpd="sng">
            <a:solidFill>
              <a:srgbClr val="F6B336"/>
            </a:solidFill>
            <a:prstDash val="solid"/>
            <a:miter lim="800000"/>
            <a:headEnd type="none" w="sm" len="sm"/>
            <a:tailEnd type="none" w="sm" len="sm"/>
          </a:ln>
        </p:spPr>
      </p:cxnSp>
      <p:sp>
        <p:nvSpPr>
          <p:cNvPr id="151" name="Google Shape;151;p5"/>
          <p:cNvSpPr txBox="1"/>
          <p:nvPr/>
        </p:nvSpPr>
        <p:spPr>
          <a:xfrm>
            <a:off x="72994" y="1842132"/>
            <a:ext cx="6191573"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Programs </a:t>
            </a:r>
            <a:r>
              <a:rPr lang="en-US" dirty="0" smtClean="0">
                <a:latin typeface="Trebuchet MS"/>
                <a:ea typeface="Trebuchet MS"/>
                <a:cs typeface="Trebuchet MS"/>
                <a:sym typeface="Trebuchet MS"/>
              </a:rPr>
              <a:t>offered:</a:t>
            </a:r>
            <a:endParaRPr lang="en-US" i="1" dirty="0" smtClean="0">
              <a:solidFill>
                <a:srgbClr val="002060"/>
              </a:solidFill>
            </a:endParaRPr>
          </a:p>
          <a:p>
            <a:pPr>
              <a:lnSpc>
                <a:spcPct val="150000"/>
              </a:lnSpc>
            </a:pPr>
            <a:r>
              <a:rPr lang="en-US" i="1" dirty="0" smtClean="0">
                <a:solidFill>
                  <a:srgbClr val="002060"/>
                </a:solidFill>
              </a:rPr>
              <a:t>CADD Technology</a:t>
            </a:r>
            <a:endParaRPr lang="en-US" i="1" dirty="0">
              <a:solidFill>
                <a:srgbClr val="002060"/>
              </a:solidFill>
            </a:endParaRPr>
          </a:p>
          <a:p>
            <a:pPr>
              <a:lnSpc>
                <a:spcPct val="150000"/>
              </a:lnSpc>
            </a:pPr>
            <a:r>
              <a:rPr lang="en-US" i="1" dirty="0">
                <a:solidFill>
                  <a:srgbClr val="002060"/>
                </a:solidFill>
              </a:rPr>
              <a:t>Building Design </a:t>
            </a:r>
            <a:r>
              <a:rPr lang="en-US" i="1" dirty="0" smtClean="0">
                <a:solidFill>
                  <a:srgbClr val="002060"/>
                </a:solidFill>
              </a:rPr>
              <a:t>Industry </a:t>
            </a:r>
            <a:r>
              <a:rPr lang="en-US" i="1" dirty="0">
                <a:solidFill>
                  <a:srgbClr val="002060"/>
                </a:solidFill>
              </a:rPr>
              <a:t>(</a:t>
            </a:r>
            <a:r>
              <a:rPr lang="en-US" i="1" dirty="0" smtClean="0">
                <a:solidFill>
                  <a:srgbClr val="002060"/>
                </a:solidFill>
              </a:rPr>
              <a:t>Certs 30 </a:t>
            </a:r>
            <a:r>
              <a:rPr lang="en-US" i="1" dirty="0">
                <a:solidFill>
                  <a:srgbClr val="002060"/>
                </a:solidFill>
              </a:rPr>
              <a:t>units, </a:t>
            </a:r>
            <a:r>
              <a:rPr lang="en-US" i="1" dirty="0" smtClean="0">
                <a:solidFill>
                  <a:srgbClr val="002060"/>
                </a:solidFill>
              </a:rPr>
              <a:t>Degrees 30 </a:t>
            </a:r>
            <a:r>
              <a:rPr lang="en-US" i="1" dirty="0" err="1" smtClean="0">
                <a:solidFill>
                  <a:srgbClr val="002060"/>
                </a:solidFill>
              </a:rPr>
              <a:t>units+GE</a:t>
            </a:r>
            <a:r>
              <a:rPr lang="en-US" i="1" dirty="0" smtClean="0">
                <a:solidFill>
                  <a:srgbClr val="002060"/>
                </a:solidFill>
              </a:rPr>
              <a:t> )</a:t>
            </a:r>
            <a:endParaRPr lang="en-US" i="1" dirty="0">
              <a:solidFill>
                <a:srgbClr val="002060"/>
              </a:solidFill>
            </a:endParaRPr>
          </a:p>
          <a:p>
            <a:pPr>
              <a:lnSpc>
                <a:spcPct val="150000"/>
              </a:lnSpc>
            </a:pPr>
            <a:r>
              <a:rPr lang="en-US" i="1" dirty="0" smtClean="0">
                <a:solidFill>
                  <a:srgbClr val="002060"/>
                </a:solidFill>
              </a:rPr>
              <a:t>Manufacturing Industry (Certs 30 units, Degree 24units+GE)</a:t>
            </a:r>
          </a:p>
          <a:p>
            <a:pPr>
              <a:lnSpc>
                <a:spcPct val="150000"/>
              </a:lnSpc>
            </a:pPr>
            <a:r>
              <a:rPr lang="en-US" i="1" dirty="0" smtClean="0">
                <a:solidFill>
                  <a:srgbClr val="002060"/>
                </a:solidFill>
              </a:rPr>
              <a:t>Computer and Information Science</a:t>
            </a:r>
          </a:p>
          <a:p>
            <a:pPr>
              <a:lnSpc>
                <a:spcPct val="150000"/>
              </a:lnSpc>
            </a:pPr>
            <a:r>
              <a:rPr lang="en-US" i="1" dirty="0" smtClean="0">
                <a:solidFill>
                  <a:srgbClr val="002060"/>
                </a:solidFill>
              </a:rPr>
              <a:t>Networking</a:t>
            </a:r>
            <a:r>
              <a:rPr lang="en-US" i="1" dirty="0">
                <a:solidFill>
                  <a:srgbClr val="002060"/>
                </a:solidFill>
              </a:rPr>
              <a:t>, </a:t>
            </a:r>
            <a:r>
              <a:rPr lang="en-US" i="1" dirty="0" smtClean="0">
                <a:solidFill>
                  <a:srgbClr val="002060"/>
                </a:solidFill>
              </a:rPr>
              <a:t>Security </a:t>
            </a:r>
            <a:r>
              <a:rPr lang="en-US" i="1" dirty="0">
                <a:solidFill>
                  <a:srgbClr val="002060"/>
                </a:solidFill>
              </a:rPr>
              <a:t>&amp; Sys </a:t>
            </a:r>
            <a:r>
              <a:rPr lang="en-US" i="1" dirty="0" smtClean="0">
                <a:solidFill>
                  <a:srgbClr val="002060"/>
                </a:solidFill>
              </a:rPr>
              <a:t>Admin</a:t>
            </a:r>
          </a:p>
          <a:p>
            <a:pPr>
              <a:lnSpc>
                <a:spcPct val="150000"/>
              </a:lnSpc>
            </a:pPr>
            <a:r>
              <a:rPr lang="en-US" i="1" dirty="0">
                <a:solidFill>
                  <a:srgbClr val="002060"/>
                </a:solidFill>
              </a:rPr>
              <a:t>Surveying (Certs 27-28 </a:t>
            </a:r>
            <a:r>
              <a:rPr lang="en-US" i="1" dirty="0" smtClean="0">
                <a:solidFill>
                  <a:srgbClr val="002060"/>
                </a:solidFill>
              </a:rPr>
              <a:t>units, Degree 27-28 +GE)</a:t>
            </a:r>
            <a:endParaRPr lang="en-US" i="1" dirty="0">
              <a:solidFill>
                <a:srgbClr val="002060"/>
              </a:solidFill>
            </a:endParaRPr>
          </a:p>
          <a:p>
            <a:pPr marL="0" lvl="0" indent="0" algn="l" rtl="0">
              <a:spcBef>
                <a:spcPts val="0"/>
              </a:spcBef>
              <a:spcAft>
                <a:spcPts val="0"/>
              </a:spcAft>
              <a:buNone/>
            </a:pPr>
            <a:endParaRPr dirty="0">
              <a:solidFill>
                <a:srgbClr val="002060"/>
              </a:solidFill>
              <a:latin typeface="Trebuchet MS"/>
              <a:ea typeface="Trebuchet MS"/>
              <a:cs typeface="Trebuchet MS"/>
              <a:sym typeface="Trebuchet MS"/>
            </a:endParaRPr>
          </a:p>
        </p:txBody>
      </p:sp>
      <p:sp>
        <p:nvSpPr>
          <p:cNvPr id="152" name="Google Shape;152;p5"/>
          <p:cNvSpPr txBox="1"/>
          <p:nvPr/>
        </p:nvSpPr>
        <p:spPr>
          <a:xfrm>
            <a:off x="6076950" y="1899743"/>
            <a:ext cx="5619750" cy="3744900"/>
          </a:xfrm>
          <a:prstGeom prst="rect">
            <a:avLst/>
          </a:prstGeom>
          <a:noFill/>
          <a:ln>
            <a:noFill/>
          </a:ln>
        </p:spPr>
        <p:txBody>
          <a:bodyPr spcFirstLastPara="1" wrap="square" lIns="91425" tIns="91425" rIns="91425" bIns="91425" anchor="t" anchorCtr="0">
            <a:noAutofit/>
          </a:bodyPr>
          <a:lstStyle/>
          <a:p>
            <a:pPr lvl="0">
              <a:spcBef>
                <a:spcPts val="0"/>
              </a:spcBef>
              <a:spcAft>
                <a:spcPts val="0"/>
              </a:spcAft>
              <a:buClr>
                <a:schemeClr val="dk1"/>
              </a:buClr>
              <a:buSzPts val="1100"/>
            </a:pPr>
            <a:endParaRPr lang="en-US" i="1" dirty="0" smtClean="0">
              <a:solidFill>
                <a:schemeClr val="accent5">
                  <a:lumMod val="50000"/>
                </a:schemeClr>
              </a:solidFill>
            </a:endParaRPr>
          </a:p>
          <a:p>
            <a:pPr lvl="0">
              <a:spcBef>
                <a:spcPts val="0"/>
              </a:spcBef>
              <a:spcAft>
                <a:spcPts val="0"/>
              </a:spcAft>
              <a:buClr>
                <a:schemeClr val="dk1"/>
              </a:buClr>
              <a:buSzPts val="1100"/>
            </a:pPr>
            <a:r>
              <a:rPr lang="en-US" i="1" dirty="0" smtClean="0">
                <a:solidFill>
                  <a:schemeClr val="accent5">
                    <a:lumMod val="50000"/>
                  </a:schemeClr>
                </a:solidFill>
              </a:rPr>
              <a:t>CADD </a:t>
            </a:r>
            <a:r>
              <a:rPr lang="en-US" i="1" dirty="0">
                <a:solidFill>
                  <a:schemeClr val="accent5">
                    <a:lumMod val="50000"/>
                  </a:schemeClr>
                </a:solidFill>
              </a:rPr>
              <a:t>Technician in the field of Architecture and Civil, Electronic, Mechanical, </a:t>
            </a:r>
            <a:r>
              <a:rPr lang="en-US" i="1" dirty="0" smtClean="0">
                <a:solidFill>
                  <a:schemeClr val="accent5">
                    <a:lumMod val="50000"/>
                  </a:schemeClr>
                </a:solidFill>
              </a:rPr>
              <a:t>Structural Engineering – $28.23 </a:t>
            </a:r>
            <a:r>
              <a:rPr lang="en-US" i="1" dirty="0" err="1" smtClean="0">
                <a:solidFill>
                  <a:schemeClr val="accent5">
                    <a:lumMod val="50000"/>
                  </a:schemeClr>
                </a:solidFill>
              </a:rPr>
              <a:t>hr</a:t>
            </a:r>
            <a:endParaRPr lang="en-US" i="1" dirty="0" smtClean="0">
              <a:solidFill>
                <a:schemeClr val="accent5">
                  <a:lumMod val="50000"/>
                </a:schemeClr>
              </a:solidFill>
            </a:endParaRPr>
          </a:p>
          <a:p>
            <a:pPr lvl="0">
              <a:spcBef>
                <a:spcPts val="0"/>
              </a:spcBef>
              <a:spcAft>
                <a:spcPts val="0"/>
              </a:spcAft>
              <a:buClr>
                <a:schemeClr val="dk1"/>
              </a:buClr>
              <a:buSzPts val="1100"/>
            </a:pPr>
            <a:endParaRPr lang="en-US" i="1" dirty="0" smtClean="0">
              <a:solidFill>
                <a:schemeClr val="accent5">
                  <a:lumMod val="50000"/>
                </a:schemeClr>
              </a:solidFill>
            </a:endParaRPr>
          </a:p>
          <a:p>
            <a:pPr lvl="0">
              <a:spcBef>
                <a:spcPts val="0"/>
              </a:spcBef>
              <a:spcAft>
                <a:spcPts val="0"/>
              </a:spcAft>
              <a:buClr>
                <a:schemeClr val="dk1"/>
              </a:buClr>
              <a:buSzPts val="1100"/>
            </a:pPr>
            <a:r>
              <a:rPr lang="en-US" i="1" dirty="0" smtClean="0">
                <a:solidFill>
                  <a:schemeClr val="accent5">
                    <a:lumMod val="50000"/>
                  </a:schemeClr>
                </a:solidFill>
              </a:rPr>
              <a:t>Computer programmers, network architects, computer operators - $51.00 </a:t>
            </a:r>
            <a:r>
              <a:rPr lang="en-US" i="1" dirty="0" err="1" smtClean="0">
                <a:solidFill>
                  <a:schemeClr val="accent5">
                    <a:lumMod val="50000"/>
                  </a:schemeClr>
                </a:solidFill>
              </a:rPr>
              <a:t>hr</a:t>
            </a:r>
            <a:endParaRPr lang="en-US" i="1" dirty="0" smtClean="0">
              <a:solidFill>
                <a:schemeClr val="accent5">
                  <a:lumMod val="50000"/>
                </a:schemeClr>
              </a:solidFill>
            </a:endParaRPr>
          </a:p>
          <a:p>
            <a:pPr lvl="0">
              <a:spcBef>
                <a:spcPts val="0"/>
              </a:spcBef>
              <a:spcAft>
                <a:spcPts val="0"/>
              </a:spcAft>
              <a:buClr>
                <a:schemeClr val="dk1"/>
              </a:buClr>
              <a:buSzPts val="1100"/>
            </a:pPr>
            <a:endParaRPr lang="en-US" i="1" dirty="0" smtClean="0">
              <a:solidFill>
                <a:schemeClr val="accent5">
                  <a:lumMod val="50000"/>
                </a:schemeClr>
              </a:solidFill>
            </a:endParaRPr>
          </a:p>
          <a:p>
            <a:pPr lvl="0">
              <a:spcBef>
                <a:spcPts val="0"/>
              </a:spcBef>
              <a:spcAft>
                <a:spcPts val="0"/>
              </a:spcAft>
              <a:buClr>
                <a:schemeClr val="dk1"/>
              </a:buClr>
              <a:buSzPts val="1100"/>
            </a:pPr>
            <a:r>
              <a:rPr lang="en-US" i="1" dirty="0" smtClean="0">
                <a:solidFill>
                  <a:schemeClr val="accent5">
                    <a:lumMod val="50000"/>
                  </a:schemeClr>
                </a:solidFill>
              </a:rPr>
              <a:t>Surveying and mapping technicians, Surveyors - $33.18 </a:t>
            </a:r>
            <a:r>
              <a:rPr lang="en-US" i="1" dirty="0" err="1" smtClean="0">
                <a:solidFill>
                  <a:schemeClr val="accent5">
                    <a:lumMod val="50000"/>
                  </a:schemeClr>
                </a:solidFill>
              </a:rPr>
              <a:t>hr</a:t>
            </a:r>
            <a:endParaRPr lang="en-US" i="1" dirty="0" smtClean="0">
              <a:solidFill>
                <a:schemeClr val="accent5">
                  <a:lumMod val="50000"/>
                </a:schemeClr>
              </a:solidFill>
            </a:endParaRPr>
          </a:p>
          <a:p>
            <a:pPr lvl="0">
              <a:spcBef>
                <a:spcPts val="0"/>
              </a:spcBef>
              <a:spcAft>
                <a:spcPts val="0"/>
              </a:spcAft>
              <a:buClr>
                <a:schemeClr val="dk1"/>
              </a:buClr>
              <a:buSzPts val="1100"/>
            </a:pPr>
            <a:endParaRPr lang="en-US" i="1" dirty="0" smtClean="0">
              <a:solidFill>
                <a:schemeClr val="accent5">
                  <a:lumMod val="50000"/>
                </a:schemeClr>
              </a:solidFill>
            </a:endParaRPr>
          </a:p>
          <a:p>
            <a:pPr lvl="0">
              <a:spcBef>
                <a:spcPts val="0"/>
              </a:spcBef>
              <a:spcAft>
                <a:spcPts val="0"/>
              </a:spcAft>
              <a:buClr>
                <a:schemeClr val="dk1"/>
              </a:buClr>
              <a:buSzPts val="1100"/>
            </a:pPr>
            <a:endParaRPr lang="en-US" b="1" i="1" dirty="0" smtClean="0">
              <a:solidFill>
                <a:schemeClr val="accent5">
                  <a:lumMod val="50000"/>
                </a:schemeClr>
              </a:solidFill>
            </a:endParaRPr>
          </a:p>
          <a:p>
            <a:pPr lvl="0">
              <a:spcBef>
                <a:spcPts val="0"/>
              </a:spcBef>
              <a:spcAft>
                <a:spcPts val="0"/>
              </a:spcAft>
              <a:buClr>
                <a:schemeClr val="dk1"/>
              </a:buClr>
              <a:buSzPts val="1100"/>
            </a:pPr>
            <a:endParaRPr lang="en-US" dirty="0"/>
          </a:p>
          <a:p>
            <a:pPr lvl="0">
              <a:spcBef>
                <a:spcPts val="0"/>
              </a:spcBef>
              <a:spcAft>
                <a:spcPts val="0"/>
              </a:spcAft>
              <a:buClr>
                <a:schemeClr val="dk1"/>
              </a:buClr>
              <a:buSzPts val="1100"/>
            </a:pPr>
            <a:endParaRPr lang="en-US" dirty="0" smtClean="0"/>
          </a:p>
          <a:p>
            <a:pPr lvl="0">
              <a:spcBef>
                <a:spcPts val="0"/>
              </a:spcBef>
              <a:spcAft>
                <a:spcPts val="0"/>
              </a:spcAft>
              <a:buClr>
                <a:schemeClr val="dk1"/>
              </a:buClr>
              <a:buSzPts val="1100"/>
            </a:pPr>
            <a:endParaRPr lang="en-US" dirty="0"/>
          </a:p>
          <a:p>
            <a:pPr lvl="0">
              <a:spcBef>
                <a:spcPts val="0"/>
              </a:spcBef>
              <a:spcAft>
                <a:spcPts val="0"/>
              </a:spcAft>
              <a:buClr>
                <a:schemeClr val="dk1"/>
              </a:buClr>
              <a:buSzPts val="1100"/>
            </a:pPr>
            <a:endParaRPr lang="en-US" dirty="0" smtClean="0"/>
          </a:p>
          <a:p>
            <a:pPr lvl="0">
              <a:spcBef>
                <a:spcPts val="0"/>
              </a:spcBef>
              <a:spcAft>
                <a:spcPts val="0"/>
              </a:spcAft>
              <a:buClr>
                <a:schemeClr val="dk1"/>
              </a:buClr>
              <a:buSzPts val="1100"/>
            </a:pPr>
            <a:endParaRPr lang="en-US" dirty="0"/>
          </a:p>
          <a:p>
            <a:pPr lvl="0">
              <a:spcBef>
                <a:spcPts val="0"/>
              </a:spcBef>
              <a:spcAft>
                <a:spcPts val="0"/>
              </a:spcAft>
              <a:buClr>
                <a:schemeClr val="dk1"/>
              </a:buClr>
              <a:buSzPts val="1100"/>
            </a:pPr>
            <a:r>
              <a:rPr lang="en-US" dirty="0" smtClean="0"/>
              <a:t>Surveying </a:t>
            </a:r>
            <a:r>
              <a:rPr lang="en-US" dirty="0"/>
              <a:t>Engineering</a:t>
            </a:r>
            <a:endParaRPr dirty="0"/>
          </a:p>
        </p:txBody>
      </p:sp>
      <p:sp>
        <p:nvSpPr>
          <p:cNvPr id="2" name="Rectangle 1"/>
          <p:cNvSpPr/>
          <p:nvPr/>
        </p:nvSpPr>
        <p:spPr>
          <a:xfrm>
            <a:off x="6076950" y="1842132"/>
            <a:ext cx="6096000" cy="369332"/>
          </a:xfrm>
          <a:prstGeom prst="rect">
            <a:avLst/>
          </a:prstGeom>
        </p:spPr>
        <p:txBody>
          <a:bodyPr>
            <a:spAutoFit/>
          </a:bodyPr>
          <a:lstStyle/>
          <a:p>
            <a:pPr lvl="0">
              <a:spcBef>
                <a:spcPts val="0"/>
              </a:spcBef>
              <a:spcAft>
                <a:spcPts val="0"/>
              </a:spcAft>
            </a:pPr>
            <a:r>
              <a:rPr lang="en-US" dirty="0">
                <a:solidFill>
                  <a:schemeClr val="dk1"/>
                </a:solidFill>
                <a:latin typeface="Trebuchet MS" panose="020B0603020202020204" pitchFamily="34" charset="0"/>
              </a:rPr>
              <a:t>Career </a:t>
            </a:r>
            <a:r>
              <a:rPr lang="en-US" dirty="0" smtClean="0">
                <a:solidFill>
                  <a:schemeClr val="dk1"/>
                </a:solidFill>
                <a:latin typeface="Trebuchet MS" panose="020B0603020202020204" pitchFamily="34" charset="0"/>
              </a:rPr>
              <a:t>opportunities:</a:t>
            </a:r>
            <a:endParaRPr lang="en-US" dirty="0">
              <a:latin typeface="Trebuchet MS" panose="020B0603020202020204" pitchFamily="34" charset="0"/>
              <a:ea typeface="Trebuchet MS"/>
              <a:cs typeface="Trebuchet MS"/>
              <a:sym typeface="Trebuchet MS"/>
            </a:endParaRPr>
          </a:p>
        </p:txBody>
      </p:sp>
      <p:graphicFrame>
        <p:nvGraphicFramePr>
          <p:cNvPr id="11" name="Object 10"/>
          <p:cNvGraphicFramePr>
            <a:graphicFrameLocks noChangeAspect="1"/>
          </p:cNvGraphicFramePr>
          <p:nvPr>
            <p:extLst/>
          </p:nvPr>
        </p:nvGraphicFramePr>
        <p:xfrm>
          <a:off x="6627543" y="4280636"/>
          <a:ext cx="1701117" cy="1692080"/>
        </p:xfrm>
        <a:graphic>
          <a:graphicData uri="http://schemas.openxmlformats.org/presentationml/2006/ole">
            <mc:AlternateContent xmlns:mc="http://schemas.openxmlformats.org/markup-compatibility/2006">
              <mc:Choice xmlns:v="urn:schemas-microsoft-com:vml" Requires="v">
                <p:oleObj spid="_x0000_s1050" r:id="rId4" imgW="5079240" imgH="5053680" progId="">
                  <p:embed/>
                </p:oleObj>
              </mc:Choice>
              <mc:Fallback>
                <p:oleObj r:id="rId4" imgW="5079240" imgH="5053680" progId="">
                  <p:embed/>
                  <p:pic>
                    <p:nvPicPr>
                      <p:cNvPr id="11" name="Object 10"/>
                      <p:cNvPicPr/>
                      <p:nvPr/>
                    </p:nvPicPr>
                    <p:blipFill>
                      <a:blip r:embed="rId5"/>
                      <a:stretch>
                        <a:fillRect/>
                      </a:stretch>
                    </p:blipFill>
                    <p:spPr>
                      <a:xfrm>
                        <a:off x="6627543" y="4280636"/>
                        <a:ext cx="1701117" cy="1692080"/>
                      </a:xfrm>
                      <a:prstGeom prst="rect">
                        <a:avLst/>
                      </a:prstGeom>
                    </p:spPr>
                  </p:pic>
                </p:oleObj>
              </mc:Fallback>
            </mc:AlternateContent>
          </a:graphicData>
        </a:graphic>
      </p:graphicFrame>
      <p:graphicFrame>
        <p:nvGraphicFramePr>
          <p:cNvPr id="12" name="Object 11"/>
          <p:cNvGraphicFramePr>
            <a:graphicFrameLocks noChangeAspect="1"/>
          </p:cNvGraphicFramePr>
          <p:nvPr>
            <p:extLst/>
          </p:nvPr>
        </p:nvGraphicFramePr>
        <p:xfrm>
          <a:off x="8587741" y="4291649"/>
          <a:ext cx="2537460" cy="1681067"/>
        </p:xfrm>
        <a:graphic>
          <a:graphicData uri="http://schemas.openxmlformats.org/presentationml/2006/ole">
            <mc:AlternateContent xmlns:mc="http://schemas.openxmlformats.org/markup-compatibility/2006">
              <mc:Choice xmlns:v="urn:schemas-microsoft-com:vml" Requires="v">
                <p:oleObj spid="_x0000_s1051" r:id="rId6" imgW="5079240" imgH="3364920" progId="">
                  <p:embed/>
                </p:oleObj>
              </mc:Choice>
              <mc:Fallback>
                <p:oleObj r:id="rId6" imgW="5079240" imgH="3364920" progId="">
                  <p:embed/>
                  <p:pic>
                    <p:nvPicPr>
                      <p:cNvPr id="12" name="Object 11"/>
                      <p:cNvPicPr/>
                      <p:nvPr/>
                    </p:nvPicPr>
                    <p:blipFill>
                      <a:blip r:embed="rId7"/>
                      <a:stretch>
                        <a:fillRect/>
                      </a:stretch>
                    </p:blipFill>
                    <p:spPr>
                      <a:xfrm>
                        <a:off x="8587741" y="4291649"/>
                        <a:ext cx="2537460" cy="1681067"/>
                      </a:xfrm>
                      <a:prstGeom prst="rect">
                        <a:avLst/>
                      </a:prstGeom>
                    </p:spPr>
                  </p:pic>
                </p:oleObj>
              </mc:Fallback>
            </mc:AlternateContent>
          </a:graphicData>
        </a:graphic>
      </p:graphicFrame>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99269" y="6167438"/>
            <a:ext cx="2679850" cy="672240"/>
          </a:xfrm>
          <a:prstGeom prst="rect">
            <a:avLst/>
          </a:prstGeom>
        </p:spPr>
      </p:pic>
    </p:spTree>
    <p:extLst>
      <p:ext uri="{BB962C8B-B14F-4D97-AF65-F5344CB8AC3E}">
        <p14:creationId xmlns:p14="http://schemas.microsoft.com/office/powerpoint/2010/main" val="3703983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5df449d0b6_0_6"/>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4</a:t>
            </a:fld>
            <a:endParaRPr sz="1200" dirty="0">
              <a:solidFill>
                <a:schemeClr val="bg1"/>
              </a:solidFill>
              <a:latin typeface="Trebuchet MS" panose="020B0603020202020204" pitchFamily="34" charset="0"/>
            </a:endParaRPr>
          </a:p>
        </p:txBody>
      </p:sp>
      <p:sp>
        <p:nvSpPr>
          <p:cNvPr id="159" name="Google Shape;159;g5df449d0b6_0_6"/>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a:solidFill>
                  <a:srgbClr val="FFFFFF"/>
                </a:solidFill>
              </a:rPr>
              <a:t>Advanced Transportation and Logistics</a:t>
            </a:r>
            <a:endParaRPr sz="3600" b="0">
              <a:solidFill>
                <a:srgbClr val="FFFFFF"/>
              </a:solidFill>
            </a:endParaRPr>
          </a:p>
        </p:txBody>
      </p:sp>
      <p:cxnSp>
        <p:nvCxnSpPr>
          <p:cNvPr id="160" name="Google Shape;160;g5df449d0b6_0_6"/>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63" name="Google Shape;163;g5df449d0b6_0_6"/>
          <p:cNvSpPr txBox="1"/>
          <p:nvPr/>
        </p:nvSpPr>
        <p:spPr>
          <a:xfrm>
            <a:off x="466349" y="1911875"/>
            <a:ext cx="5484999"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Programs </a:t>
            </a:r>
            <a:r>
              <a:rPr lang="en-US" dirty="0" smtClean="0">
                <a:latin typeface="Trebuchet MS"/>
                <a:ea typeface="Trebuchet MS"/>
                <a:cs typeface="Trebuchet MS"/>
                <a:sym typeface="Trebuchet MS"/>
              </a:rPr>
              <a:t>offered:</a:t>
            </a:r>
          </a:p>
          <a:p>
            <a:pPr>
              <a:lnSpc>
                <a:spcPct val="150000"/>
              </a:lnSpc>
            </a:pPr>
            <a:r>
              <a:rPr lang="en-US" b="1" i="1" dirty="0" smtClean="0">
                <a:solidFill>
                  <a:srgbClr val="002060"/>
                </a:solidFill>
              </a:rPr>
              <a:t>Automotive Technology:</a:t>
            </a:r>
          </a:p>
          <a:p>
            <a:pPr>
              <a:lnSpc>
                <a:spcPct val="150000"/>
              </a:lnSpc>
            </a:pPr>
            <a:r>
              <a:rPr lang="en-US" b="1" i="1" dirty="0" smtClean="0">
                <a:solidFill>
                  <a:srgbClr val="002060"/>
                </a:solidFill>
              </a:rPr>
              <a:t>Degrees</a:t>
            </a:r>
          </a:p>
          <a:p>
            <a:r>
              <a:rPr lang="en-US" sz="1600" i="1" dirty="0" smtClean="0">
                <a:solidFill>
                  <a:srgbClr val="002060"/>
                </a:solidFill>
              </a:rPr>
              <a:t>Automotive Technology (38-44 units +GE)</a:t>
            </a:r>
          </a:p>
          <a:p>
            <a:r>
              <a:rPr lang="en-US" sz="1600" i="1" dirty="0" smtClean="0">
                <a:solidFill>
                  <a:srgbClr val="002060"/>
                </a:solidFill>
              </a:rPr>
              <a:t>Automotive </a:t>
            </a:r>
            <a:r>
              <a:rPr lang="en-US" sz="1600" i="1" dirty="0">
                <a:solidFill>
                  <a:srgbClr val="002060"/>
                </a:solidFill>
              </a:rPr>
              <a:t>Technology </a:t>
            </a:r>
            <a:r>
              <a:rPr lang="en-US" sz="1600" i="1" dirty="0" smtClean="0">
                <a:solidFill>
                  <a:srgbClr val="002060"/>
                </a:solidFill>
              </a:rPr>
              <a:t>ASCCA </a:t>
            </a:r>
            <a:r>
              <a:rPr lang="en-US" sz="1600" i="1" dirty="0">
                <a:solidFill>
                  <a:srgbClr val="002060"/>
                </a:solidFill>
              </a:rPr>
              <a:t>(IND.)  (</a:t>
            </a:r>
            <a:r>
              <a:rPr lang="en-US" sz="1600" i="1" dirty="0" smtClean="0">
                <a:solidFill>
                  <a:srgbClr val="002060"/>
                </a:solidFill>
              </a:rPr>
              <a:t>43-45 </a:t>
            </a:r>
            <a:r>
              <a:rPr lang="en-US" sz="1600" i="1" dirty="0">
                <a:solidFill>
                  <a:srgbClr val="002060"/>
                </a:solidFill>
              </a:rPr>
              <a:t>units +GE)</a:t>
            </a:r>
          </a:p>
          <a:p>
            <a:r>
              <a:rPr lang="en-US" sz="1600" i="1" dirty="0">
                <a:solidFill>
                  <a:srgbClr val="002060"/>
                </a:solidFill>
              </a:rPr>
              <a:t>Automotive Technology ASEP (GM) (52.5 units +GE)</a:t>
            </a:r>
          </a:p>
          <a:p>
            <a:r>
              <a:rPr lang="en-US" sz="1600" i="1" dirty="0">
                <a:solidFill>
                  <a:srgbClr val="002060"/>
                </a:solidFill>
              </a:rPr>
              <a:t>Automotive Technology ASSET (FORD) </a:t>
            </a:r>
            <a:r>
              <a:rPr lang="en-US" sz="1600" i="1" dirty="0" smtClean="0">
                <a:solidFill>
                  <a:srgbClr val="002060"/>
                </a:solidFill>
              </a:rPr>
              <a:t>(38.5-46 units </a:t>
            </a:r>
            <a:r>
              <a:rPr lang="en-US" sz="1600" i="1" dirty="0">
                <a:solidFill>
                  <a:srgbClr val="002060"/>
                </a:solidFill>
              </a:rPr>
              <a:t>+ GE) </a:t>
            </a:r>
          </a:p>
          <a:p>
            <a:pPr>
              <a:lnSpc>
                <a:spcPct val="150000"/>
              </a:lnSpc>
            </a:pPr>
            <a:r>
              <a:rPr lang="en-US" b="1" i="1" dirty="0" smtClean="0">
                <a:solidFill>
                  <a:srgbClr val="002060"/>
                </a:solidFill>
              </a:rPr>
              <a:t>Certificates</a:t>
            </a:r>
          </a:p>
          <a:p>
            <a:r>
              <a:rPr lang="en-US" sz="1600" i="1" dirty="0">
                <a:solidFill>
                  <a:srgbClr val="002060"/>
                </a:solidFill>
              </a:rPr>
              <a:t>Automotive Technology (38-44 units)</a:t>
            </a:r>
          </a:p>
          <a:p>
            <a:r>
              <a:rPr lang="en-US" sz="1600" i="1" dirty="0">
                <a:solidFill>
                  <a:srgbClr val="002060"/>
                </a:solidFill>
              </a:rPr>
              <a:t>Brakes and Front End (19 units)</a:t>
            </a:r>
          </a:p>
          <a:p>
            <a:r>
              <a:rPr lang="en-US" sz="1600" i="1" dirty="0">
                <a:solidFill>
                  <a:srgbClr val="002060"/>
                </a:solidFill>
              </a:rPr>
              <a:t>Engine Performance and Drive Train (22 units)</a:t>
            </a:r>
          </a:p>
          <a:p>
            <a:r>
              <a:rPr lang="en-US" sz="1600" i="1" dirty="0">
                <a:solidFill>
                  <a:srgbClr val="002060"/>
                </a:solidFill>
              </a:rPr>
              <a:t>Advanced Engine Performance and Emissions (25 units)</a:t>
            </a:r>
          </a:p>
          <a:p>
            <a:pPr marL="0" lvl="0" indent="0" algn="l" rtl="0">
              <a:spcBef>
                <a:spcPts val="0"/>
              </a:spcBef>
              <a:spcAft>
                <a:spcPts val="0"/>
              </a:spcAft>
              <a:buNone/>
            </a:pPr>
            <a:endParaRPr dirty="0">
              <a:latin typeface="Trebuchet MS"/>
              <a:ea typeface="Trebuchet MS"/>
              <a:cs typeface="Trebuchet MS"/>
              <a:sym typeface="Trebuchet MS"/>
            </a:endParaRPr>
          </a:p>
        </p:txBody>
      </p:sp>
      <p:sp>
        <p:nvSpPr>
          <p:cNvPr id="164" name="Google Shape;164;g5df449d0b6_0_6"/>
          <p:cNvSpPr txBox="1"/>
          <p:nvPr/>
        </p:nvSpPr>
        <p:spPr>
          <a:xfrm>
            <a:off x="6193349" y="1911625"/>
            <a:ext cx="5631857"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rPr>
              <a:t>Career </a:t>
            </a:r>
            <a:r>
              <a:rPr lang="en-US" dirty="0" smtClean="0">
                <a:solidFill>
                  <a:schemeClr val="dk1"/>
                </a:solidFill>
              </a:rPr>
              <a:t>opportunities:</a:t>
            </a:r>
          </a:p>
          <a:p>
            <a:pPr marL="0" lvl="0" indent="0" algn="l" rtl="0">
              <a:spcBef>
                <a:spcPts val="0"/>
              </a:spcBef>
              <a:spcAft>
                <a:spcPts val="0"/>
              </a:spcAft>
              <a:buClr>
                <a:schemeClr val="dk1"/>
              </a:buClr>
              <a:buSzPts val="1100"/>
              <a:buFont typeface="Arial"/>
              <a:buNone/>
            </a:pPr>
            <a:endParaRPr lang="en-US" dirty="0">
              <a:solidFill>
                <a:schemeClr val="dk1"/>
              </a:solidFill>
            </a:endParaRPr>
          </a:p>
          <a:p>
            <a:pPr lvl="0">
              <a:spcBef>
                <a:spcPts val="0"/>
              </a:spcBef>
              <a:spcAft>
                <a:spcPts val="0"/>
              </a:spcAft>
              <a:buClr>
                <a:schemeClr val="dk1"/>
              </a:buClr>
              <a:buSzPts val="1100"/>
            </a:pPr>
            <a:r>
              <a:rPr lang="en-US" i="1" dirty="0">
                <a:solidFill>
                  <a:srgbClr val="002060"/>
                </a:solidFill>
              </a:rPr>
              <a:t>Automotive </a:t>
            </a:r>
            <a:r>
              <a:rPr lang="en-US" i="1" dirty="0" smtClean="0">
                <a:solidFill>
                  <a:srgbClr val="002060"/>
                </a:solidFill>
              </a:rPr>
              <a:t>Service Technicians and Mechanics  $22.58 </a:t>
            </a:r>
            <a:r>
              <a:rPr lang="en-US" i="1" dirty="0" err="1" smtClean="0">
                <a:solidFill>
                  <a:srgbClr val="002060"/>
                </a:solidFill>
              </a:rPr>
              <a:t>hr</a:t>
            </a:r>
            <a:endParaRPr dirty="0"/>
          </a:p>
        </p:txBody>
      </p:sp>
      <p:pic>
        <p:nvPicPr>
          <p:cNvPr id="1026" name="Picture 2" descr="https://1.bp.blogspot.com/-IyQwphOJTdg/W2yiQY_JENI/AAAAAAAA-lo/STK5IWpG9iYO8PN72ZSK92z2R7AwusyAwCLcBGAs/s1600/2018-09-07-new-auto-degree-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0391" y="3048000"/>
            <a:ext cx="4066523" cy="269153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9269" y="6167438"/>
            <a:ext cx="2679850" cy="672240"/>
          </a:xfrm>
          <a:prstGeom prst="rect">
            <a:avLst/>
          </a:prstGeom>
        </p:spPr>
      </p:pic>
    </p:spTree>
    <p:extLst>
      <p:ext uri="{BB962C8B-B14F-4D97-AF65-F5344CB8AC3E}">
        <p14:creationId xmlns:p14="http://schemas.microsoft.com/office/powerpoint/2010/main" val="2184635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g5df449d0b6_0_24"/>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5</a:t>
            </a:fld>
            <a:endParaRPr sz="1200" dirty="0">
              <a:solidFill>
                <a:schemeClr val="bg1"/>
              </a:solidFill>
              <a:latin typeface="Trebuchet MS" panose="020B0603020202020204" pitchFamily="34" charset="0"/>
            </a:endParaRPr>
          </a:p>
        </p:txBody>
      </p:sp>
      <p:sp>
        <p:nvSpPr>
          <p:cNvPr id="171" name="Google Shape;171;g5df449d0b6_0_24"/>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400"/>
              </a:spcBef>
              <a:spcAft>
                <a:spcPts val="600"/>
              </a:spcAft>
              <a:buSzPts val="1100"/>
              <a:buNone/>
            </a:pPr>
            <a:r>
              <a:rPr lang="en-US" sz="3600" b="0">
                <a:solidFill>
                  <a:srgbClr val="FFFFFF"/>
                </a:solidFill>
              </a:rPr>
              <a:t>Agriculture, Water, and Environmental Technologies</a:t>
            </a:r>
            <a:endParaRPr sz="3600" b="0">
              <a:solidFill>
                <a:srgbClr val="FFFFFF"/>
              </a:solidFill>
            </a:endParaRPr>
          </a:p>
        </p:txBody>
      </p:sp>
      <p:cxnSp>
        <p:nvCxnSpPr>
          <p:cNvPr id="172" name="Google Shape;172;g5df449d0b6_0_24"/>
          <p:cNvCxnSpPr/>
          <p:nvPr/>
        </p:nvCxnSpPr>
        <p:spPr>
          <a:xfrm flipH="1">
            <a:off x="6075509" y="1684020"/>
            <a:ext cx="1441" cy="3903927"/>
          </a:xfrm>
          <a:prstGeom prst="straightConnector1">
            <a:avLst/>
          </a:prstGeom>
          <a:noFill/>
          <a:ln w="19050" cap="flat" cmpd="sng">
            <a:solidFill>
              <a:srgbClr val="F6B336"/>
            </a:solidFill>
            <a:prstDash val="solid"/>
            <a:miter lim="800000"/>
            <a:headEnd type="none" w="sm" len="sm"/>
            <a:tailEnd type="none" w="sm" len="sm"/>
          </a:ln>
        </p:spPr>
      </p:cxnSp>
      <p:sp>
        <p:nvSpPr>
          <p:cNvPr id="175" name="Google Shape;175;g5df449d0b6_0_24"/>
          <p:cNvSpPr txBox="1"/>
          <p:nvPr/>
        </p:nvSpPr>
        <p:spPr>
          <a:xfrm>
            <a:off x="78635" y="1261214"/>
            <a:ext cx="5937954" cy="485096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Programs </a:t>
            </a:r>
            <a:r>
              <a:rPr lang="en-US" dirty="0" smtClean="0">
                <a:latin typeface="Trebuchet MS"/>
                <a:ea typeface="Trebuchet MS"/>
                <a:cs typeface="Trebuchet MS"/>
                <a:sym typeface="Trebuchet MS"/>
              </a:rPr>
              <a:t>offered:</a:t>
            </a:r>
          </a:p>
          <a:p>
            <a:pPr marL="0" lvl="0" indent="0" algn="l" rtl="0">
              <a:spcBef>
                <a:spcPts val="0"/>
              </a:spcBef>
              <a:spcAft>
                <a:spcPts val="0"/>
              </a:spcAft>
              <a:buNone/>
            </a:pPr>
            <a:r>
              <a:rPr lang="en-US" sz="1600" b="1" i="1" dirty="0" smtClean="0">
                <a:solidFill>
                  <a:schemeClr val="accent5">
                    <a:lumMod val="50000"/>
                  </a:schemeClr>
                </a:solidFill>
                <a:latin typeface="+mj-lt"/>
                <a:ea typeface="Trebuchet MS"/>
                <a:cs typeface="Trebuchet MS"/>
                <a:sym typeface="Trebuchet MS"/>
              </a:rPr>
              <a:t>EHSM</a:t>
            </a:r>
          </a:p>
          <a:p>
            <a:pPr marL="0" lvl="0" indent="0" algn="l" rtl="0">
              <a:spcBef>
                <a:spcPts val="0"/>
              </a:spcBef>
              <a:spcAft>
                <a:spcPts val="0"/>
              </a:spcAft>
              <a:buNone/>
            </a:pPr>
            <a:r>
              <a:rPr lang="en-US" sz="1600" i="1" dirty="0" smtClean="0">
                <a:solidFill>
                  <a:schemeClr val="accent5">
                    <a:lumMod val="50000"/>
                  </a:schemeClr>
                </a:solidFill>
                <a:latin typeface="+mn-lt"/>
                <a:ea typeface="Trebuchet MS"/>
                <a:cs typeface="Trebuchet MS"/>
                <a:sym typeface="Trebuchet MS"/>
              </a:rPr>
              <a:t>Environmental Management (D, C) (40-45 units + GE)</a:t>
            </a:r>
          </a:p>
          <a:p>
            <a:pPr lvl="0">
              <a:spcBef>
                <a:spcPts val="0"/>
              </a:spcBef>
              <a:spcAft>
                <a:spcPts val="0"/>
              </a:spcAft>
            </a:pPr>
            <a:r>
              <a:rPr lang="en-US" sz="1600" i="1" dirty="0" smtClean="0">
                <a:solidFill>
                  <a:schemeClr val="accent5">
                    <a:lumMod val="50000"/>
                  </a:schemeClr>
                </a:solidFill>
                <a:latin typeface="+mn-lt"/>
                <a:ea typeface="Trebuchet MS"/>
                <a:cs typeface="Trebuchet MS"/>
                <a:sym typeface="Trebuchet MS"/>
              </a:rPr>
              <a:t>Occupational Health and </a:t>
            </a:r>
            <a:r>
              <a:rPr lang="en-US" sz="1600" i="1" dirty="0">
                <a:solidFill>
                  <a:schemeClr val="accent5">
                    <a:lumMod val="50000"/>
                  </a:schemeClr>
                </a:solidFill>
                <a:latin typeface="+mn-lt"/>
                <a:ea typeface="Trebuchet MS"/>
                <a:cs typeface="Trebuchet MS"/>
                <a:sym typeface="Trebuchet MS"/>
              </a:rPr>
              <a:t>Safety Management (D, C</a:t>
            </a:r>
            <a:r>
              <a:rPr lang="en-US" sz="1600" i="1" dirty="0" smtClean="0">
                <a:solidFill>
                  <a:schemeClr val="accent5">
                    <a:lumMod val="50000"/>
                  </a:schemeClr>
                </a:solidFill>
                <a:latin typeface="+mn-lt"/>
                <a:ea typeface="Trebuchet MS"/>
                <a:cs typeface="Trebuchet MS"/>
                <a:sym typeface="Trebuchet MS"/>
              </a:rPr>
              <a:t>)</a:t>
            </a:r>
            <a:r>
              <a:rPr lang="en-US" sz="1600" i="1" dirty="0">
                <a:solidFill>
                  <a:schemeClr val="accent5">
                    <a:lumMod val="50000"/>
                  </a:schemeClr>
                </a:solidFill>
                <a:ea typeface="Trebuchet MS"/>
                <a:cs typeface="Trebuchet MS"/>
                <a:sym typeface="Trebuchet MS"/>
              </a:rPr>
              <a:t> (</a:t>
            </a:r>
            <a:r>
              <a:rPr lang="en-US" sz="1600" i="1" dirty="0" smtClean="0">
                <a:solidFill>
                  <a:schemeClr val="accent5">
                    <a:lumMod val="50000"/>
                  </a:schemeClr>
                </a:solidFill>
                <a:ea typeface="Trebuchet MS"/>
                <a:cs typeface="Trebuchet MS"/>
                <a:sym typeface="Trebuchet MS"/>
              </a:rPr>
              <a:t>40-45 </a:t>
            </a:r>
            <a:r>
              <a:rPr lang="en-US" sz="1600" i="1" dirty="0" err="1" smtClean="0">
                <a:solidFill>
                  <a:schemeClr val="accent5">
                    <a:lumMod val="50000"/>
                  </a:schemeClr>
                </a:solidFill>
                <a:ea typeface="Trebuchet MS"/>
                <a:cs typeface="Trebuchet MS"/>
                <a:sym typeface="Trebuchet MS"/>
              </a:rPr>
              <a:t>units+GE</a:t>
            </a:r>
            <a:r>
              <a:rPr lang="en-US" sz="1600" i="1" dirty="0" smtClean="0">
                <a:solidFill>
                  <a:schemeClr val="accent5">
                    <a:lumMod val="50000"/>
                  </a:schemeClr>
                </a:solidFill>
                <a:ea typeface="Trebuchet MS"/>
                <a:cs typeface="Trebuchet MS"/>
                <a:sym typeface="Trebuchet MS"/>
              </a:rPr>
              <a:t>)</a:t>
            </a:r>
            <a:endParaRPr lang="en-US" sz="1600" i="1" dirty="0">
              <a:solidFill>
                <a:schemeClr val="accent5">
                  <a:lumMod val="50000"/>
                </a:schemeClr>
              </a:solidFill>
              <a:latin typeface="+mn-lt"/>
              <a:ea typeface="Trebuchet MS"/>
              <a:cs typeface="Trebuchet MS"/>
              <a:sym typeface="Trebuchet MS"/>
            </a:endParaRPr>
          </a:p>
          <a:p>
            <a:pPr marL="0" lvl="0" indent="0" algn="l" rtl="0">
              <a:spcBef>
                <a:spcPts val="0"/>
              </a:spcBef>
              <a:spcAft>
                <a:spcPts val="0"/>
              </a:spcAft>
              <a:buNone/>
            </a:pPr>
            <a:r>
              <a:rPr lang="en-US" sz="1600" i="1" dirty="0" smtClean="0">
                <a:solidFill>
                  <a:schemeClr val="accent5">
                    <a:lumMod val="50000"/>
                  </a:schemeClr>
                </a:solidFill>
                <a:latin typeface="+mn-lt"/>
                <a:ea typeface="Trebuchet MS"/>
                <a:cs typeface="Trebuchet MS"/>
                <a:sym typeface="Trebuchet MS"/>
              </a:rPr>
              <a:t>Environmental Technician (C) (27-29 units) </a:t>
            </a:r>
          </a:p>
          <a:p>
            <a:pPr lvl="0">
              <a:spcBef>
                <a:spcPts val="0"/>
              </a:spcBef>
              <a:spcAft>
                <a:spcPts val="0"/>
              </a:spcAft>
            </a:pPr>
            <a:r>
              <a:rPr lang="en-US" sz="1600" i="1" dirty="0" smtClean="0">
                <a:solidFill>
                  <a:schemeClr val="accent5">
                    <a:lumMod val="50000"/>
                  </a:schemeClr>
                </a:solidFill>
                <a:latin typeface="+mn-lt"/>
                <a:ea typeface="Trebuchet MS"/>
                <a:cs typeface="Trebuchet MS"/>
                <a:sym typeface="Trebuchet MS"/>
              </a:rPr>
              <a:t>Occupational Health and Safety </a:t>
            </a:r>
            <a:r>
              <a:rPr lang="en-US" sz="1600" i="1" dirty="0">
                <a:solidFill>
                  <a:schemeClr val="accent5">
                    <a:lumMod val="50000"/>
                  </a:schemeClr>
                </a:solidFill>
                <a:latin typeface="+mn-lt"/>
                <a:ea typeface="Trebuchet MS"/>
                <a:cs typeface="Trebuchet MS"/>
                <a:sym typeface="Trebuchet MS"/>
              </a:rPr>
              <a:t>Technician (C</a:t>
            </a:r>
            <a:r>
              <a:rPr lang="en-US" sz="1600" i="1" dirty="0" smtClean="0">
                <a:solidFill>
                  <a:schemeClr val="accent5">
                    <a:lumMod val="50000"/>
                  </a:schemeClr>
                </a:solidFill>
                <a:latin typeface="+mn-lt"/>
                <a:ea typeface="Trebuchet MS"/>
                <a:cs typeface="Trebuchet MS"/>
                <a:sym typeface="Trebuchet MS"/>
              </a:rPr>
              <a:t>) (25-29 units)</a:t>
            </a:r>
          </a:p>
          <a:p>
            <a:pPr lvl="0">
              <a:spcBef>
                <a:spcPts val="0"/>
              </a:spcBef>
              <a:spcAft>
                <a:spcPts val="0"/>
              </a:spcAft>
            </a:pPr>
            <a:endParaRPr lang="en-US" i="1" dirty="0">
              <a:solidFill>
                <a:schemeClr val="accent5">
                  <a:lumMod val="50000"/>
                </a:schemeClr>
              </a:solidFill>
              <a:latin typeface="+mj-lt"/>
              <a:ea typeface="Trebuchet MS"/>
              <a:cs typeface="Trebuchet MS"/>
              <a:sym typeface="Trebuchet MS"/>
            </a:endParaRPr>
          </a:p>
          <a:p>
            <a:pPr lvl="0">
              <a:spcBef>
                <a:spcPts val="0"/>
              </a:spcBef>
              <a:spcAft>
                <a:spcPts val="0"/>
              </a:spcAft>
            </a:pPr>
            <a:r>
              <a:rPr lang="en-US" sz="1600" b="1" i="1" dirty="0" smtClean="0">
                <a:solidFill>
                  <a:schemeClr val="accent5">
                    <a:lumMod val="50000"/>
                  </a:schemeClr>
                </a:solidFill>
                <a:latin typeface="+mj-lt"/>
                <a:ea typeface="Trebuchet MS"/>
                <a:cs typeface="Trebuchet MS"/>
                <a:sym typeface="Trebuchet MS"/>
              </a:rPr>
              <a:t>Ornamental Horticulture</a:t>
            </a:r>
            <a:r>
              <a:rPr lang="en-US" sz="1600" i="1" dirty="0" smtClean="0">
                <a:solidFill>
                  <a:schemeClr val="accent5">
                    <a:lumMod val="50000"/>
                  </a:schemeClr>
                </a:solidFill>
                <a:latin typeface="+mj-lt"/>
                <a:ea typeface="Trebuchet MS"/>
                <a:cs typeface="Trebuchet MS"/>
                <a:sym typeface="Trebuchet MS"/>
              </a:rPr>
              <a:t>: 9</a:t>
            </a:r>
            <a:r>
              <a:rPr lang="en-US" sz="1600" i="1" dirty="0" smtClean="0">
                <a:solidFill>
                  <a:schemeClr val="accent5">
                    <a:lumMod val="50000"/>
                  </a:schemeClr>
                </a:solidFill>
                <a:latin typeface="+mn-lt"/>
                <a:ea typeface="Trebuchet MS"/>
                <a:cs typeface="Trebuchet MS"/>
                <a:sym typeface="Trebuchet MS"/>
              </a:rPr>
              <a:t> degrees and certificates including Arboriculture (32units +GE), Floral design (33 units +GE), Golf Course and Sports </a:t>
            </a:r>
            <a:r>
              <a:rPr lang="en-US" sz="1600" i="1" dirty="0">
                <a:solidFill>
                  <a:schemeClr val="accent5">
                    <a:lumMod val="50000"/>
                  </a:schemeClr>
                </a:solidFill>
                <a:latin typeface="+mn-lt"/>
                <a:ea typeface="Trebuchet MS"/>
                <a:cs typeface="Trebuchet MS"/>
                <a:sym typeface="Trebuchet MS"/>
              </a:rPr>
              <a:t>T</a:t>
            </a:r>
            <a:r>
              <a:rPr lang="en-US" sz="1600" i="1" dirty="0" smtClean="0">
                <a:solidFill>
                  <a:schemeClr val="accent5">
                    <a:lumMod val="50000"/>
                  </a:schemeClr>
                </a:solidFill>
                <a:latin typeface="+mn-lt"/>
                <a:ea typeface="Trebuchet MS"/>
                <a:cs typeface="Trebuchet MS"/>
                <a:sym typeface="Trebuchet MS"/>
              </a:rPr>
              <a:t>urf Management (32 units +GE), Irrigation (32units +GE), Landscape (37 units +GE), Nursery (32 units +GE), Sustainable URBAN landscape (32 units +GE)</a:t>
            </a:r>
          </a:p>
          <a:p>
            <a:pPr lvl="0">
              <a:spcBef>
                <a:spcPts val="0"/>
              </a:spcBef>
              <a:spcAft>
                <a:spcPts val="0"/>
              </a:spcAft>
            </a:pPr>
            <a:endParaRPr lang="en-US" i="1" dirty="0">
              <a:solidFill>
                <a:schemeClr val="accent5">
                  <a:lumMod val="50000"/>
                </a:schemeClr>
              </a:solidFill>
              <a:latin typeface="+mj-lt"/>
              <a:ea typeface="Trebuchet MS"/>
              <a:cs typeface="Trebuchet MS"/>
              <a:sym typeface="Trebuchet MS"/>
            </a:endParaRPr>
          </a:p>
          <a:p>
            <a:pPr lvl="0">
              <a:spcBef>
                <a:spcPts val="0"/>
              </a:spcBef>
              <a:spcAft>
                <a:spcPts val="0"/>
              </a:spcAft>
            </a:pPr>
            <a:r>
              <a:rPr lang="en-US" sz="1600" b="1" i="1" dirty="0" smtClean="0">
                <a:solidFill>
                  <a:schemeClr val="accent5">
                    <a:lumMod val="50000"/>
                  </a:schemeClr>
                </a:solidFill>
                <a:latin typeface="+mj-lt"/>
                <a:ea typeface="Trebuchet MS"/>
                <a:cs typeface="Trebuchet MS"/>
                <a:sym typeface="Trebuchet MS"/>
              </a:rPr>
              <a:t>Center for Water Studies:</a:t>
            </a:r>
            <a:r>
              <a:rPr lang="en-US" sz="1600" i="1" dirty="0" smtClean="0">
                <a:solidFill>
                  <a:schemeClr val="accent5">
                    <a:lumMod val="50000"/>
                  </a:schemeClr>
                </a:solidFill>
                <a:latin typeface="+mj-lt"/>
                <a:ea typeface="Trebuchet MS"/>
                <a:cs typeface="Trebuchet MS"/>
                <a:sym typeface="Trebuchet MS"/>
              </a:rPr>
              <a:t> </a:t>
            </a:r>
            <a:r>
              <a:rPr lang="en-US" sz="1600" i="1" dirty="0" smtClean="0">
                <a:solidFill>
                  <a:schemeClr val="accent5">
                    <a:lumMod val="50000"/>
                  </a:schemeClr>
                </a:solidFill>
                <a:latin typeface="+mn-lt"/>
                <a:ea typeface="Trebuchet MS"/>
                <a:cs typeface="Trebuchet MS"/>
                <a:sym typeface="Trebuchet MS"/>
              </a:rPr>
              <a:t>6 degrees and certificates including Backflow and Cross Connection Control (29 units +GE), Water Resources Management(34-38 units +GE), Water Treatment Plant Operator(36-37 units +GE), Water Distribution Systems Operator(</a:t>
            </a:r>
            <a:r>
              <a:rPr lang="en-US" sz="1600" i="1" dirty="0">
                <a:solidFill>
                  <a:schemeClr val="accent5">
                    <a:lumMod val="50000"/>
                  </a:schemeClr>
                </a:solidFill>
                <a:ea typeface="Trebuchet MS"/>
                <a:cs typeface="Trebuchet MS"/>
                <a:sym typeface="Trebuchet MS"/>
              </a:rPr>
              <a:t>36-37 </a:t>
            </a:r>
            <a:r>
              <a:rPr lang="en-US" sz="1600" i="1" dirty="0" smtClean="0">
                <a:solidFill>
                  <a:schemeClr val="accent5">
                    <a:lumMod val="50000"/>
                  </a:schemeClr>
                </a:solidFill>
                <a:ea typeface="Trebuchet MS"/>
                <a:cs typeface="Trebuchet MS"/>
                <a:sym typeface="Trebuchet MS"/>
              </a:rPr>
              <a:t>units + GE)</a:t>
            </a:r>
            <a:r>
              <a:rPr lang="en-US" sz="1600" i="1" dirty="0" smtClean="0">
                <a:solidFill>
                  <a:schemeClr val="accent5">
                    <a:lumMod val="50000"/>
                  </a:schemeClr>
                </a:solidFill>
                <a:latin typeface="+mn-lt"/>
                <a:ea typeface="Trebuchet MS"/>
                <a:cs typeface="Trebuchet MS"/>
                <a:sym typeface="Trebuchet MS"/>
              </a:rPr>
              <a:t>, Wastewater Collection Systems(36-37 units +GE), Wastewater Treatment Operator(36-37units+GE)</a:t>
            </a:r>
            <a:r>
              <a:rPr lang="en-US" i="1" dirty="0" smtClean="0">
                <a:solidFill>
                  <a:schemeClr val="accent5">
                    <a:lumMod val="50000"/>
                  </a:schemeClr>
                </a:solidFill>
                <a:latin typeface="+mn-lt"/>
                <a:ea typeface="Trebuchet MS"/>
                <a:cs typeface="Trebuchet MS"/>
                <a:sym typeface="Trebuchet MS"/>
              </a:rPr>
              <a:t/>
            </a:r>
            <a:br>
              <a:rPr lang="en-US" i="1" dirty="0" smtClean="0">
                <a:solidFill>
                  <a:schemeClr val="accent5">
                    <a:lumMod val="50000"/>
                  </a:schemeClr>
                </a:solidFill>
                <a:latin typeface="+mn-lt"/>
                <a:ea typeface="Trebuchet MS"/>
                <a:cs typeface="Trebuchet MS"/>
                <a:sym typeface="Trebuchet MS"/>
              </a:rPr>
            </a:br>
            <a:endParaRPr lang="en-US" i="1" dirty="0">
              <a:solidFill>
                <a:schemeClr val="accent5">
                  <a:lumMod val="50000"/>
                </a:schemeClr>
              </a:solidFill>
              <a:latin typeface="+mn-lt"/>
              <a:ea typeface="Trebuchet MS"/>
              <a:cs typeface="Trebuchet MS"/>
              <a:sym typeface="Trebuchet MS"/>
            </a:endParaRPr>
          </a:p>
        </p:txBody>
      </p:sp>
      <p:sp>
        <p:nvSpPr>
          <p:cNvPr id="176" name="Google Shape;176;g5df449d0b6_0_24"/>
          <p:cNvSpPr txBox="1"/>
          <p:nvPr/>
        </p:nvSpPr>
        <p:spPr>
          <a:xfrm>
            <a:off x="6277170" y="1393465"/>
            <a:ext cx="55035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rPr>
              <a:t>Career </a:t>
            </a:r>
            <a:r>
              <a:rPr lang="en-US" dirty="0" smtClean="0">
                <a:solidFill>
                  <a:schemeClr val="dk1"/>
                </a:solidFill>
              </a:rPr>
              <a:t>opportunities:</a:t>
            </a:r>
          </a:p>
          <a:p>
            <a:pPr marL="0" lvl="0" indent="0" algn="l" rtl="0">
              <a:spcBef>
                <a:spcPts val="0"/>
              </a:spcBef>
              <a:spcAft>
                <a:spcPts val="0"/>
              </a:spcAft>
              <a:buClr>
                <a:schemeClr val="dk1"/>
              </a:buClr>
              <a:buSzPts val="1100"/>
              <a:buFont typeface="Arial"/>
              <a:buNone/>
            </a:pPr>
            <a:endParaRPr lang="en-US" dirty="0" smtClean="0">
              <a:solidFill>
                <a:schemeClr val="dk1"/>
              </a:solidFill>
            </a:endParaRPr>
          </a:p>
          <a:p>
            <a:pPr marL="0" lvl="0" indent="0" algn="l" rtl="0">
              <a:spcBef>
                <a:spcPts val="0"/>
              </a:spcBef>
              <a:spcAft>
                <a:spcPts val="0"/>
              </a:spcAft>
              <a:buClr>
                <a:schemeClr val="dk1"/>
              </a:buClr>
              <a:buSzPts val="1100"/>
              <a:buFont typeface="Arial"/>
              <a:buNone/>
            </a:pPr>
            <a:r>
              <a:rPr lang="en-US" i="1" dirty="0" smtClean="0">
                <a:solidFill>
                  <a:schemeClr val="accent5">
                    <a:lumMod val="50000"/>
                  </a:schemeClr>
                </a:solidFill>
              </a:rPr>
              <a:t>Environmental Science Technicians, Environmental Engineers, Health and Safety Engineers, OSHA Technicians - $35.48 </a:t>
            </a:r>
            <a:r>
              <a:rPr lang="en-US" i="1" dirty="0" err="1" smtClean="0">
                <a:solidFill>
                  <a:schemeClr val="accent5">
                    <a:lumMod val="50000"/>
                  </a:schemeClr>
                </a:solidFill>
              </a:rPr>
              <a:t>hr</a:t>
            </a:r>
            <a:endParaRPr lang="en-US" i="1" dirty="0" smtClean="0">
              <a:solidFill>
                <a:schemeClr val="accent5">
                  <a:lumMod val="50000"/>
                </a:schemeClr>
              </a:solidFill>
            </a:endParaRPr>
          </a:p>
          <a:p>
            <a:pPr marL="0" lvl="0" indent="0" algn="l" rtl="0">
              <a:spcBef>
                <a:spcPts val="0"/>
              </a:spcBef>
              <a:spcAft>
                <a:spcPts val="0"/>
              </a:spcAft>
              <a:buClr>
                <a:schemeClr val="dk1"/>
              </a:buClr>
              <a:buSzPts val="1100"/>
              <a:buFont typeface="Arial"/>
              <a:buNone/>
            </a:pPr>
            <a:endParaRPr lang="en-US" i="1" dirty="0">
              <a:solidFill>
                <a:schemeClr val="accent5">
                  <a:lumMod val="50000"/>
                </a:schemeClr>
              </a:solidFill>
            </a:endParaRPr>
          </a:p>
          <a:p>
            <a:pPr marL="0" lvl="0" indent="0" algn="l" rtl="0">
              <a:spcBef>
                <a:spcPts val="0"/>
              </a:spcBef>
              <a:spcAft>
                <a:spcPts val="0"/>
              </a:spcAft>
              <a:buClr>
                <a:schemeClr val="dk1"/>
              </a:buClr>
              <a:buSzPts val="1100"/>
              <a:buFont typeface="Arial"/>
              <a:buNone/>
            </a:pPr>
            <a:r>
              <a:rPr lang="en-US" i="1" dirty="0" smtClean="0">
                <a:solidFill>
                  <a:schemeClr val="accent5">
                    <a:lumMod val="50000"/>
                  </a:schemeClr>
                </a:solidFill>
              </a:rPr>
              <a:t>Landscape Architects, Tree Trimmers and Pruners, Floral Designers, Groundskeepers -$13.50 </a:t>
            </a:r>
            <a:r>
              <a:rPr lang="en-US" i="1" dirty="0" err="1" smtClean="0">
                <a:solidFill>
                  <a:schemeClr val="accent5">
                    <a:lumMod val="50000"/>
                  </a:schemeClr>
                </a:solidFill>
              </a:rPr>
              <a:t>hr</a:t>
            </a:r>
            <a:endParaRPr lang="en-US" i="1" dirty="0" smtClean="0">
              <a:solidFill>
                <a:schemeClr val="accent5">
                  <a:lumMod val="50000"/>
                </a:schemeClr>
              </a:solidFill>
            </a:endParaRPr>
          </a:p>
          <a:p>
            <a:pPr marL="0" lvl="0" indent="0" algn="l" rtl="0">
              <a:spcBef>
                <a:spcPts val="0"/>
              </a:spcBef>
              <a:spcAft>
                <a:spcPts val="0"/>
              </a:spcAft>
              <a:buClr>
                <a:schemeClr val="dk1"/>
              </a:buClr>
              <a:buSzPts val="1100"/>
              <a:buFont typeface="Arial"/>
              <a:buNone/>
            </a:pPr>
            <a:endParaRPr lang="en-US" i="1" dirty="0">
              <a:solidFill>
                <a:schemeClr val="accent5">
                  <a:lumMod val="50000"/>
                </a:schemeClr>
              </a:solidFill>
            </a:endParaRPr>
          </a:p>
          <a:p>
            <a:pPr marL="0" lvl="0" indent="0" algn="l" rtl="0">
              <a:spcBef>
                <a:spcPts val="0"/>
              </a:spcBef>
              <a:spcAft>
                <a:spcPts val="0"/>
              </a:spcAft>
              <a:buClr>
                <a:schemeClr val="dk1"/>
              </a:buClr>
              <a:buSzPts val="1100"/>
              <a:buFont typeface="Arial"/>
              <a:buNone/>
            </a:pPr>
            <a:r>
              <a:rPr lang="en-US" i="1" dirty="0" smtClean="0">
                <a:solidFill>
                  <a:schemeClr val="accent5">
                    <a:lumMod val="50000"/>
                  </a:schemeClr>
                </a:solidFill>
              </a:rPr>
              <a:t>Water and Wastewater Treatment Plant and System Operators - $32.38 </a:t>
            </a:r>
            <a:r>
              <a:rPr lang="en-US" i="1" dirty="0" err="1" smtClean="0">
                <a:solidFill>
                  <a:schemeClr val="accent5">
                    <a:lumMod val="50000"/>
                  </a:schemeClr>
                </a:solidFill>
              </a:rPr>
              <a:t>hr</a:t>
            </a:r>
            <a:endParaRPr i="1" dirty="0">
              <a:solidFill>
                <a:schemeClr val="accent5">
                  <a:lumMod val="50000"/>
                </a:schemeClr>
              </a:solidFill>
            </a:endParaRPr>
          </a:p>
        </p:txBody>
      </p:sp>
      <p:graphicFrame>
        <p:nvGraphicFramePr>
          <p:cNvPr id="3" name="Object 2"/>
          <p:cNvGraphicFramePr>
            <a:graphicFrameLocks noChangeAspect="1"/>
          </p:cNvGraphicFramePr>
          <p:nvPr>
            <p:extLst/>
          </p:nvPr>
        </p:nvGraphicFramePr>
        <p:xfrm>
          <a:off x="8194675" y="4640263"/>
          <a:ext cx="1668463" cy="1395412"/>
        </p:xfrm>
        <a:graphic>
          <a:graphicData uri="http://schemas.openxmlformats.org/presentationml/2006/ole">
            <mc:AlternateContent xmlns:mc="http://schemas.openxmlformats.org/markup-compatibility/2006">
              <mc:Choice xmlns:v="urn:schemas-microsoft-com:vml" Requires="v">
                <p:oleObj spid="_x0000_s2086" r:id="rId4" imgW="5028480" imgH="4203000" progId="">
                  <p:embed/>
                </p:oleObj>
              </mc:Choice>
              <mc:Fallback>
                <p:oleObj r:id="rId4" imgW="5028480" imgH="4203000" progId="">
                  <p:embed/>
                  <p:pic>
                    <p:nvPicPr>
                      <p:cNvPr id="3" name="Object 2"/>
                      <p:cNvPicPr/>
                      <p:nvPr/>
                    </p:nvPicPr>
                    <p:blipFill>
                      <a:blip r:embed="rId5"/>
                      <a:stretch>
                        <a:fillRect/>
                      </a:stretch>
                    </p:blipFill>
                    <p:spPr>
                      <a:xfrm>
                        <a:off x="8194675" y="4640263"/>
                        <a:ext cx="1668463" cy="1395412"/>
                      </a:xfrm>
                      <a:prstGeom prst="rect">
                        <a:avLst/>
                      </a:prstGeom>
                    </p:spPr>
                  </p:pic>
                </p:oleObj>
              </mc:Fallback>
            </mc:AlternateContent>
          </a:graphicData>
        </a:graphic>
      </p:graphicFrame>
      <p:graphicFrame>
        <p:nvGraphicFramePr>
          <p:cNvPr id="4" name="Object 3"/>
          <p:cNvGraphicFramePr>
            <a:graphicFrameLocks noChangeAspect="1"/>
          </p:cNvGraphicFramePr>
          <p:nvPr>
            <p:extLst/>
          </p:nvPr>
        </p:nvGraphicFramePr>
        <p:xfrm>
          <a:off x="6431460" y="4640263"/>
          <a:ext cx="1592980" cy="1395412"/>
        </p:xfrm>
        <a:graphic>
          <a:graphicData uri="http://schemas.openxmlformats.org/presentationml/2006/ole">
            <mc:AlternateContent xmlns:mc="http://schemas.openxmlformats.org/markup-compatibility/2006">
              <mc:Choice xmlns:v="urn:schemas-microsoft-com:vml" Requires="v">
                <p:oleObj spid="_x0000_s2087" r:id="rId6" imgW="5028480" imgH="4406040" progId="">
                  <p:embed/>
                </p:oleObj>
              </mc:Choice>
              <mc:Fallback>
                <p:oleObj r:id="rId6" imgW="5028480" imgH="4406040" progId="">
                  <p:embed/>
                  <p:pic>
                    <p:nvPicPr>
                      <p:cNvPr id="4" name="Object 3"/>
                      <p:cNvPicPr/>
                      <p:nvPr/>
                    </p:nvPicPr>
                    <p:blipFill>
                      <a:blip r:embed="rId7"/>
                      <a:stretch>
                        <a:fillRect/>
                      </a:stretch>
                    </p:blipFill>
                    <p:spPr>
                      <a:xfrm>
                        <a:off x="6431460" y="4640263"/>
                        <a:ext cx="1592980" cy="1395412"/>
                      </a:xfrm>
                      <a:prstGeom prst="rect">
                        <a:avLst/>
                      </a:prstGeom>
                    </p:spPr>
                  </p:pic>
                </p:oleObj>
              </mc:Fallback>
            </mc:AlternateContent>
          </a:graphicData>
        </a:graphic>
      </p:graphicFrame>
      <p:graphicFrame>
        <p:nvGraphicFramePr>
          <p:cNvPr id="5" name="Object 4"/>
          <p:cNvGraphicFramePr>
            <a:graphicFrameLocks noChangeAspect="1"/>
          </p:cNvGraphicFramePr>
          <p:nvPr>
            <p:extLst/>
          </p:nvPr>
        </p:nvGraphicFramePr>
        <p:xfrm>
          <a:off x="10033373" y="4640264"/>
          <a:ext cx="1883870" cy="1384644"/>
        </p:xfrm>
        <a:graphic>
          <a:graphicData uri="http://schemas.openxmlformats.org/presentationml/2006/ole">
            <mc:AlternateContent xmlns:mc="http://schemas.openxmlformats.org/markup-compatibility/2006">
              <mc:Choice xmlns:v="urn:schemas-microsoft-com:vml" Requires="v">
                <p:oleObj spid="_x0000_s2088" r:id="rId8" imgW="5079240" imgH="3733200" progId="">
                  <p:embed/>
                </p:oleObj>
              </mc:Choice>
              <mc:Fallback>
                <p:oleObj r:id="rId8" imgW="5079240" imgH="3733200" progId="">
                  <p:embed/>
                  <p:pic>
                    <p:nvPicPr>
                      <p:cNvPr id="5" name="Object 4"/>
                      <p:cNvPicPr/>
                      <p:nvPr/>
                    </p:nvPicPr>
                    <p:blipFill>
                      <a:blip r:embed="rId9"/>
                      <a:stretch>
                        <a:fillRect/>
                      </a:stretch>
                    </p:blipFill>
                    <p:spPr>
                      <a:xfrm>
                        <a:off x="10033373" y="4640264"/>
                        <a:ext cx="1883870" cy="1384644"/>
                      </a:xfrm>
                      <a:prstGeom prst="rect">
                        <a:avLst/>
                      </a:prstGeom>
                    </p:spPr>
                  </p:pic>
                </p:oleObj>
              </mc:Fallback>
            </mc:AlternateContent>
          </a:graphicData>
        </a:graphic>
      </p:graphicFrame>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99269" y="6167438"/>
            <a:ext cx="2679850" cy="672240"/>
          </a:xfrm>
          <a:prstGeom prst="rect">
            <a:avLst/>
          </a:prstGeom>
        </p:spPr>
      </p:pic>
    </p:spTree>
    <p:extLst>
      <p:ext uri="{BB962C8B-B14F-4D97-AF65-F5344CB8AC3E}">
        <p14:creationId xmlns:p14="http://schemas.microsoft.com/office/powerpoint/2010/main" val="1603524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g5df449d0b6_0_51"/>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6</a:t>
            </a:fld>
            <a:endParaRPr sz="1200" dirty="0">
              <a:solidFill>
                <a:schemeClr val="bg1"/>
              </a:solidFill>
              <a:latin typeface="Trebuchet MS" panose="020B0603020202020204" pitchFamily="34" charset="0"/>
            </a:endParaRPr>
          </a:p>
        </p:txBody>
      </p:sp>
      <p:sp>
        <p:nvSpPr>
          <p:cNvPr id="207" name="Google Shape;207;g5df449d0b6_0_51"/>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0"/>
              </a:spcAft>
              <a:buSzPts val="1100"/>
              <a:buNone/>
            </a:pPr>
            <a:r>
              <a:rPr lang="en-US" sz="3600" b="0">
                <a:solidFill>
                  <a:srgbClr val="FFFFFF"/>
                </a:solidFill>
              </a:rPr>
              <a:t>Information and Communication Technology (ICT) </a:t>
            </a:r>
            <a:endParaRPr sz="3600" b="0">
              <a:solidFill>
                <a:srgbClr val="FFFFFF"/>
              </a:solidFill>
            </a:endParaRPr>
          </a:p>
          <a:p>
            <a:pPr marL="0" lvl="0" indent="0" algn="ctr" rtl="0">
              <a:lnSpc>
                <a:spcPct val="115000"/>
              </a:lnSpc>
              <a:spcBef>
                <a:spcPts val="600"/>
              </a:spcBef>
              <a:spcAft>
                <a:spcPts val="600"/>
              </a:spcAft>
              <a:buSzPts val="1100"/>
              <a:buNone/>
            </a:pPr>
            <a:r>
              <a:rPr lang="en-US" sz="3600" b="0">
                <a:solidFill>
                  <a:srgbClr val="FFFFFF"/>
                </a:solidFill>
              </a:rPr>
              <a:t>and Digital Media</a:t>
            </a:r>
            <a:endParaRPr sz="3600" b="0">
              <a:solidFill>
                <a:srgbClr val="FFFFFF"/>
              </a:solidFill>
            </a:endParaRPr>
          </a:p>
        </p:txBody>
      </p:sp>
      <p:cxnSp>
        <p:nvCxnSpPr>
          <p:cNvPr id="208" name="Google Shape;208;g5df449d0b6_0_51"/>
          <p:cNvCxnSpPr/>
          <p:nvPr/>
        </p:nvCxnSpPr>
        <p:spPr>
          <a:xfrm>
            <a:off x="5873579" y="1737360"/>
            <a:ext cx="0" cy="3919167"/>
          </a:xfrm>
          <a:prstGeom prst="straightConnector1">
            <a:avLst/>
          </a:prstGeom>
          <a:noFill/>
          <a:ln w="19050" cap="flat" cmpd="sng">
            <a:solidFill>
              <a:srgbClr val="F6B336"/>
            </a:solidFill>
            <a:prstDash val="solid"/>
            <a:miter lim="800000"/>
            <a:headEnd type="none" w="sm" len="sm"/>
            <a:tailEnd type="none" w="sm" len="sm"/>
          </a:ln>
        </p:spPr>
      </p:cxnSp>
      <p:sp>
        <p:nvSpPr>
          <p:cNvPr id="211" name="Google Shape;211;g5df449d0b6_0_51"/>
          <p:cNvSpPr txBox="1"/>
          <p:nvPr/>
        </p:nvSpPr>
        <p:spPr>
          <a:xfrm>
            <a:off x="148458" y="1421306"/>
            <a:ext cx="5649131" cy="455127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Programs </a:t>
            </a:r>
            <a:r>
              <a:rPr lang="en-US" dirty="0" smtClean="0">
                <a:latin typeface="Trebuchet MS"/>
                <a:ea typeface="Trebuchet MS"/>
                <a:cs typeface="Trebuchet MS"/>
                <a:sym typeface="Trebuchet MS"/>
              </a:rPr>
              <a:t>offered:</a:t>
            </a:r>
          </a:p>
          <a:p>
            <a:pPr marL="0" lvl="0" indent="0" algn="l" rtl="0">
              <a:spcBef>
                <a:spcPts val="0"/>
              </a:spcBef>
              <a:spcAft>
                <a:spcPts val="0"/>
              </a:spcAft>
              <a:buNone/>
            </a:pPr>
            <a:r>
              <a:rPr lang="en-US" sz="1600" b="1" i="1" dirty="0" smtClean="0">
                <a:solidFill>
                  <a:schemeClr val="accent5">
                    <a:lumMod val="50000"/>
                  </a:schemeClr>
                </a:solidFill>
                <a:latin typeface="+mn-lt"/>
                <a:ea typeface="Trebuchet MS"/>
                <a:cs typeface="Trebuchet MS"/>
                <a:sym typeface="Trebuchet MS"/>
              </a:rPr>
              <a:t>CIS Degrees: </a:t>
            </a:r>
            <a:endParaRPr lang="en-US" sz="1600" b="1" i="1" dirty="0">
              <a:solidFill>
                <a:schemeClr val="accent5">
                  <a:lumMod val="50000"/>
                </a:schemeClr>
              </a:solidFill>
              <a:latin typeface="+mn-lt"/>
              <a:ea typeface="Trebuchet MS"/>
              <a:cs typeface="Trebuchet MS"/>
              <a:sym typeface="Trebuchet MS"/>
            </a:endParaRPr>
          </a:p>
          <a:p>
            <a:pPr marL="0" lvl="0" indent="0" algn="l" rtl="0">
              <a:spcBef>
                <a:spcPts val="0"/>
              </a:spcBef>
              <a:spcAft>
                <a:spcPts val="0"/>
              </a:spcAft>
              <a:buNone/>
            </a:pPr>
            <a:r>
              <a:rPr lang="en-US" sz="1600" i="1" dirty="0" smtClean="0">
                <a:solidFill>
                  <a:schemeClr val="accent5">
                    <a:lumMod val="50000"/>
                  </a:schemeClr>
                </a:solidFill>
                <a:latin typeface="+mn-lt"/>
                <a:ea typeface="Trebuchet MS"/>
                <a:cs typeface="Trebuchet MS"/>
                <a:sym typeface="Trebuchet MS"/>
              </a:rPr>
              <a:t>Networking, Security and System Administration(39-41 units +GE) </a:t>
            </a:r>
          </a:p>
          <a:p>
            <a:pPr marL="0" lvl="0" indent="0" algn="l" rtl="0">
              <a:spcBef>
                <a:spcPts val="0"/>
              </a:spcBef>
              <a:spcAft>
                <a:spcPts val="0"/>
              </a:spcAft>
              <a:buNone/>
            </a:pPr>
            <a:r>
              <a:rPr lang="en-US" sz="1600" i="1" dirty="0" smtClean="0">
                <a:solidFill>
                  <a:schemeClr val="accent5">
                    <a:lumMod val="50000"/>
                  </a:schemeClr>
                </a:solidFill>
                <a:latin typeface="+mn-lt"/>
                <a:ea typeface="Trebuchet MS"/>
                <a:cs typeface="Trebuchet MS"/>
                <a:sym typeface="Trebuchet MS"/>
              </a:rPr>
              <a:t>Web Development (29-34 units +GE)</a:t>
            </a:r>
          </a:p>
          <a:p>
            <a:r>
              <a:rPr lang="en-US" sz="1600" b="1" i="1" dirty="0" smtClean="0">
                <a:solidFill>
                  <a:schemeClr val="accent5">
                    <a:lumMod val="50000"/>
                  </a:schemeClr>
                </a:solidFill>
                <a:latin typeface="+mn-lt"/>
                <a:ea typeface="Trebuchet MS"/>
                <a:cs typeface="Trebuchet MS"/>
                <a:sym typeface="Trebuchet MS"/>
              </a:rPr>
              <a:t>Certificates </a:t>
            </a:r>
            <a:r>
              <a:rPr lang="en-US" sz="1600" b="1" i="1" dirty="0">
                <a:solidFill>
                  <a:schemeClr val="accent5">
                    <a:lumMod val="50000"/>
                  </a:schemeClr>
                </a:solidFill>
                <a:latin typeface="+mn-lt"/>
                <a:ea typeface="Trebuchet MS"/>
                <a:cs typeface="Trebuchet MS"/>
                <a:sym typeface="Trebuchet MS"/>
              </a:rPr>
              <a:t>of </a:t>
            </a:r>
            <a:r>
              <a:rPr lang="en-US" sz="1600" b="1" i="1" dirty="0" smtClean="0">
                <a:solidFill>
                  <a:schemeClr val="accent5">
                    <a:lumMod val="50000"/>
                  </a:schemeClr>
                </a:solidFill>
                <a:latin typeface="+mn-lt"/>
                <a:ea typeface="Trebuchet MS"/>
                <a:cs typeface="Trebuchet MS"/>
                <a:sym typeface="Trebuchet MS"/>
              </a:rPr>
              <a:t>Specialization</a:t>
            </a:r>
            <a:endParaRPr lang="en-US" sz="1600" b="1" i="1" dirty="0">
              <a:solidFill>
                <a:schemeClr val="accent5">
                  <a:lumMod val="50000"/>
                </a:schemeClr>
              </a:solidFill>
              <a:latin typeface="+mn-lt"/>
              <a:ea typeface="Trebuchet MS"/>
              <a:cs typeface="Trebuchet MS"/>
              <a:sym typeface="Trebuchet MS"/>
            </a:endParaRPr>
          </a:p>
          <a:p>
            <a:pPr lvl="1"/>
            <a:r>
              <a:rPr lang="en-US" sz="1600" i="1" dirty="0" smtClean="0">
                <a:solidFill>
                  <a:schemeClr val="accent5">
                    <a:lumMod val="50000"/>
                  </a:schemeClr>
                </a:solidFill>
                <a:latin typeface="+mn-lt"/>
                <a:ea typeface="Trebuchet MS"/>
                <a:cs typeface="Trebuchet MS"/>
                <a:sym typeface="Trebuchet MS"/>
              </a:rPr>
              <a:t>Cisco </a:t>
            </a:r>
            <a:r>
              <a:rPr lang="en-US" sz="1600" i="1" dirty="0">
                <a:solidFill>
                  <a:schemeClr val="accent5">
                    <a:lumMod val="50000"/>
                  </a:schemeClr>
                </a:solidFill>
                <a:latin typeface="+mn-lt"/>
                <a:ea typeface="Trebuchet MS"/>
                <a:cs typeface="Trebuchet MS"/>
                <a:sym typeface="Trebuchet MS"/>
              </a:rPr>
              <a:t>Certified Network Associate </a:t>
            </a:r>
            <a:r>
              <a:rPr lang="en-US" sz="1600" i="1" dirty="0" smtClean="0">
                <a:solidFill>
                  <a:schemeClr val="accent5">
                    <a:lumMod val="50000"/>
                  </a:schemeClr>
                </a:solidFill>
                <a:latin typeface="+mn-lt"/>
                <a:ea typeface="Trebuchet MS"/>
                <a:cs typeface="Trebuchet MS"/>
                <a:sym typeface="Trebuchet MS"/>
              </a:rPr>
              <a:t>Certificate (15units)</a:t>
            </a:r>
            <a:r>
              <a:rPr lang="en-US" sz="1600" i="1" dirty="0">
                <a:solidFill>
                  <a:schemeClr val="accent5">
                    <a:lumMod val="50000"/>
                  </a:schemeClr>
                </a:solidFill>
                <a:latin typeface="+mn-lt"/>
                <a:ea typeface="Trebuchet MS"/>
                <a:cs typeface="Trebuchet MS"/>
                <a:sym typeface="Trebuchet MS"/>
              </a:rPr>
              <a:t/>
            </a:r>
            <a:br>
              <a:rPr lang="en-US" sz="1600" i="1" dirty="0">
                <a:solidFill>
                  <a:schemeClr val="accent5">
                    <a:lumMod val="50000"/>
                  </a:schemeClr>
                </a:solidFill>
                <a:latin typeface="+mn-lt"/>
                <a:ea typeface="Trebuchet MS"/>
                <a:cs typeface="Trebuchet MS"/>
                <a:sym typeface="Trebuchet MS"/>
              </a:rPr>
            </a:br>
            <a:r>
              <a:rPr lang="en-US" sz="1600" i="1" dirty="0" smtClean="0">
                <a:solidFill>
                  <a:schemeClr val="accent5">
                    <a:lumMod val="50000"/>
                  </a:schemeClr>
                </a:solidFill>
                <a:latin typeface="+mn-lt"/>
                <a:ea typeface="Trebuchet MS"/>
                <a:cs typeface="Trebuchet MS"/>
                <a:sym typeface="Trebuchet MS"/>
              </a:rPr>
              <a:t>Cisco </a:t>
            </a:r>
            <a:r>
              <a:rPr lang="en-US" sz="1600" i="1" dirty="0">
                <a:solidFill>
                  <a:schemeClr val="accent5">
                    <a:lumMod val="50000"/>
                  </a:schemeClr>
                </a:solidFill>
                <a:latin typeface="+mn-lt"/>
                <a:ea typeface="Trebuchet MS"/>
                <a:cs typeface="Trebuchet MS"/>
                <a:sym typeface="Trebuchet MS"/>
              </a:rPr>
              <a:t>Network Professional </a:t>
            </a:r>
            <a:r>
              <a:rPr lang="en-US" sz="1600" i="1" dirty="0" smtClean="0">
                <a:solidFill>
                  <a:schemeClr val="accent5">
                    <a:lumMod val="50000"/>
                  </a:schemeClr>
                </a:solidFill>
                <a:latin typeface="+mn-lt"/>
                <a:ea typeface="Trebuchet MS"/>
                <a:cs typeface="Trebuchet MS"/>
                <a:sym typeface="Trebuchet MS"/>
              </a:rPr>
              <a:t>Certificate (12 units)</a:t>
            </a:r>
            <a:r>
              <a:rPr lang="en-US" sz="1600" i="1" dirty="0">
                <a:solidFill>
                  <a:schemeClr val="accent5">
                    <a:lumMod val="50000"/>
                  </a:schemeClr>
                </a:solidFill>
                <a:latin typeface="+mn-lt"/>
                <a:ea typeface="Trebuchet MS"/>
                <a:cs typeface="Trebuchet MS"/>
                <a:sym typeface="Trebuchet MS"/>
              </a:rPr>
              <a:t/>
            </a:r>
            <a:br>
              <a:rPr lang="en-US" sz="1600" i="1" dirty="0">
                <a:solidFill>
                  <a:schemeClr val="accent5">
                    <a:lumMod val="50000"/>
                  </a:schemeClr>
                </a:solidFill>
                <a:latin typeface="+mn-lt"/>
                <a:ea typeface="Trebuchet MS"/>
                <a:cs typeface="Trebuchet MS"/>
                <a:sym typeface="Trebuchet MS"/>
              </a:rPr>
            </a:br>
            <a:r>
              <a:rPr lang="en-US" sz="1600" i="1" dirty="0" smtClean="0">
                <a:solidFill>
                  <a:schemeClr val="accent5">
                    <a:lumMod val="50000"/>
                  </a:schemeClr>
                </a:solidFill>
                <a:latin typeface="+mn-lt"/>
                <a:ea typeface="Trebuchet MS"/>
                <a:cs typeface="Trebuchet MS"/>
                <a:sym typeface="Trebuchet MS"/>
              </a:rPr>
              <a:t>Cyber </a:t>
            </a:r>
            <a:r>
              <a:rPr lang="en-US" sz="1600" i="1" dirty="0">
                <a:solidFill>
                  <a:schemeClr val="accent5">
                    <a:lumMod val="50000"/>
                  </a:schemeClr>
                </a:solidFill>
                <a:latin typeface="+mn-lt"/>
                <a:ea typeface="Trebuchet MS"/>
                <a:cs typeface="Trebuchet MS"/>
                <a:sym typeface="Trebuchet MS"/>
              </a:rPr>
              <a:t>Security Specialist </a:t>
            </a:r>
            <a:r>
              <a:rPr lang="en-US" sz="1600" i="1" dirty="0" smtClean="0">
                <a:solidFill>
                  <a:schemeClr val="accent5">
                    <a:lumMod val="50000"/>
                  </a:schemeClr>
                </a:solidFill>
                <a:latin typeface="+mn-lt"/>
                <a:ea typeface="Trebuchet MS"/>
                <a:cs typeface="Trebuchet MS"/>
                <a:sym typeface="Trebuchet MS"/>
              </a:rPr>
              <a:t>Certificate (15 units)</a:t>
            </a:r>
            <a:r>
              <a:rPr lang="en-US" sz="1600" i="1" dirty="0">
                <a:solidFill>
                  <a:schemeClr val="accent5">
                    <a:lumMod val="50000"/>
                  </a:schemeClr>
                </a:solidFill>
                <a:latin typeface="+mn-lt"/>
                <a:ea typeface="Trebuchet MS"/>
                <a:cs typeface="Trebuchet MS"/>
                <a:sym typeface="Trebuchet MS"/>
              </a:rPr>
              <a:t/>
            </a:r>
            <a:br>
              <a:rPr lang="en-US" sz="1600" i="1" dirty="0">
                <a:solidFill>
                  <a:schemeClr val="accent5">
                    <a:lumMod val="50000"/>
                  </a:schemeClr>
                </a:solidFill>
                <a:latin typeface="+mn-lt"/>
                <a:ea typeface="Trebuchet MS"/>
                <a:cs typeface="Trebuchet MS"/>
                <a:sym typeface="Trebuchet MS"/>
              </a:rPr>
            </a:br>
            <a:r>
              <a:rPr lang="en-US" sz="1600" i="1" dirty="0" smtClean="0">
                <a:solidFill>
                  <a:schemeClr val="accent5">
                    <a:lumMod val="50000"/>
                  </a:schemeClr>
                </a:solidFill>
                <a:latin typeface="+mn-lt"/>
                <a:ea typeface="Trebuchet MS"/>
                <a:cs typeface="Trebuchet MS"/>
                <a:sym typeface="Trebuchet MS"/>
              </a:rPr>
              <a:t>Computer </a:t>
            </a:r>
            <a:r>
              <a:rPr lang="en-US" sz="1600" i="1" dirty="0">
                <a:solidFill>
                  <a:schemeClr val="accent5">
                    <a:lumMod val="50000"/>
                  </a:schemeClr>
                </a:solidFill>
                <a:latin typeface="+mn-lt"/>
                <a:ea typeface="Trebuchet MS"/>
                <a:cs typeface="Trebuchet MS"/>
                <a:sym typeface="Trebuchet MS"/>
              </a:rPr>
              <a:t>Programming </a:t>
            </a:r>
            <a:r>
              <a:rPr lang="en-US" sz="1600" i="1" dirty="0" smtClean="0">
                <a:solidFill>
                  <a:schemeClr val="accent5">
                    <a:lumMod val="50000"/>
                  </a:schemeClr>
                </a:solidFill>
                <a:latin typeface="+mn-lt"/>
                <a:ea typeface="Trebuchet MS"/>
                <a:cs typeface="Trebuchet MS"/>
                <a:sym typeface="Trebuchet MS"/>
              </a:rPr>
              <a:t>Certificate (12 units)</a:t>
            </a:r>
            <a:r>
              <a:rPr lang="en-US" sz="1600" i="1" dirty="0">
                <a:solidFill>
                  <a:schemeClr val="accent5">
                    <a:lumMod val="50000"/>
                  </a:schemeClr>
                </a:solidFill>
                <a:latin typeface="+mn-lt"/>
                <a:ea typeface="Trebuchet MS"/>
                <a:cs typeface="Trebuchet MS"/>
                <a:sym typeface="Trebuchet MS"/>
              </a:rPr>
              <a:t/>
            </a:r>
            <a:br>
              <a:rPr lang="en-US" sz="1600" i="1" dirty="0">
                <a:solidFill>
                  <a:schemeClr val="accent5">
                    <a:lumMod val="50000"/>
                  </a:schemeClr>
                </a:solidFill>
                <a:latin typeface="+mn-lt"/>
                <a:ea typeface="Trebuchet MS"/>
                <a:cs typeface="Trebuchet MS"/>
                <a:sym typeface="Trebuchet MS"/>
              </a:rPr>
            </a:br>
            <a:r>
              <a:rPr lang="en-US" sz="1600" i="1" dirty="0" smtClean="0">
                <a:solidFill>
                  <a:schemeClr val="accent5">
                    <a:lumMod val="50000"/>
                  </a:schemeClr>
                </a:solidFill>
                <a:latin typeface="+mn-lt"/>
                <a:ea typeface="Trebuchet MS"/>
                <a:cs typeface="Trebuchet MS"/>
                <a:sym typeface="Trebuchet MS"/>
              </a:rPr>
              <a:t>Computer </a:t>
            </a:r>
            <a:r>
              <a:rPr lang="en-US" sz="1600" i="1" dirty="0">
                <a:solidFill>
                  <a:schemeClr val="accent5">
                    <a:lumMod val="50000"/>
                  </a:schemeClr>
                </a:solidFill>
                <a:latin typeface="+mn-lt"/>
                <a:ea typeface="Trebuchet MS"/>
                <a:cs typeface="Trebuchet MS"/>
                <a:sym typeface="Trebuchet MS"/>
              </a:rPr>
              <a:t>Support Technician </a:t>
            </a:r>
            <a:r>
              <a:rPr lang="en-US" sz="1600" i="1" dirty="0" smtClean="0">
                <a:solidFill>
                  <a:schemeClr val="accent5">
                    <a:lumMod val="50000"/>
                  </a:schemeClr>
                </a:solidFill>
                <a:latin typeface="+mn-lt"/>
                <a:ea typeface="Trebuchet MS"/>
                <a:cs typeface="Trebuchet MS"/>
                <a:sym typeface="Trebuchet MS"/>
              </a:rPr>
              <a:t>Certificate (15 units)</a:t>
            </a:r>
            <a:r>
              <a:rPr lang="en-US" sz="1600" i="1" dirty="0">
                <a:solidFill>
                  <a:schemeClr val="accent5">
                    <a:lumMod val="50000"/>
                  </a:schemeClr>
                </a:solidFill>
                <a:latin typeface="+mn-lt"/>
                <a:ea typeface="Trebuchet MS"/>
                <a:cs typeface="Trebuchet MS"/>
                <a:sym typeface="Trebuchet MS"/>
              </a:rPr>
              <a:t/>
            </a:r>
            <a:br>
              <a:rPr lang="en-US" sz="1600" i="1" dirty="0">
                <a:solidFill>
                  <a:schemeClr val="accent5">
                    <a:lumMod val="50000"/>
                  </a:schemeClr>
                </a:solidFill>
                <a:latin typeface="+mn-lt"/>
                <a:ea typeface="Trebuchet MS"/>
                <a:cs typeface="Trebuchet MS"/>
                <a:sym typeface="Trebuchet MS"/>
              </a:rPr>
            </a:br>
            <a:r>
              <a:rPr lang="en-US" sz="1600" i="1" dirty="0" smtClean="0">
                <a:solidFill>
                  <a:schemeClr val="accent5">
                    <a:lumMod val="50000"/>
                  </a:schemeClr>
                </a:solidFill>
                <a:latin typeface="+mn-lt"/>
                <a:ea typeface="Trebuchet MS"/>
                <a:cs typeface="Trebuchet MS"/>
                <a:sym typeface="Trebuchet MS"/>
              </a:rPr>
              <a:t>Web </a:t>
            </a:r>
            <a:r>
              <a:rPr lang="en-US" sz="1600" i="1" dirty="0">
                <a:solidFill>
                  <a:schemeClr val="accent5">
                    <a:lumMod val="50000"/>
                  </a:schemeClr>
                </a:solidFill>
                <a:latin typeface="+mn-lt"/>
                <a:ea typeface="Trebuchet MS"/>
                <a:cs typeface="Trebuchet MS"/>
                <a:sym typeface="Trebuchet MS"/>
              </a:rPr>
              <a:t>Design </a:t>
            </a:r>
            <a:r>
              <a:rPr lang="en-US" sz="1600" i="1" dirty="0" smtClean="0">
                <a:solidFill>
                  <a:schemeClr val="accent5">
                    <a:lumMod val="50000"/>
                  </a:schemeClr>
                </a:solidFill>
                <a:latin typeface="+mn-lt"/>
                <a:ea typeface="Trebuchet MS"/>
                <a:cs typeface="Trebuchet MS"/>
                <a:sym typeface="Trebuchet MS"/>
              </a:rPr>
              <a:t>Certificate (15 units)</a:t>
            </a:r>
            <a:r>
              <a:rPr lang="en-US" sz="1600" i="1" dirty="0">
                <a:solidFill>
                  <a:schemeClr val="accent5">
                    <a:lumMod val="50000"/>
                  </a:schemeClr>
                </a:solidFill>
                <a:latin typeface="+mn-lt"/>
                <a:ea typeface="Trebuchet MS"/>
                <a:cs typeface="Trebuchet MS"/>
                <a:sym typeface="Trebuchet MS"/>
              </a:rPr>
              <a:t/>
            </a:r>
            <a:br>
              <a:rPr lang="en-US" sz="1600" i="1" dirty="0">
                <a:solidFill>
                  <a:schemeClr val="accent5">
                    <a:lumMod val="50000"/>
                  </a:schemeClr>
                </a:solidFill>
                <a:latin typeface="+mn-lt"/>
                <a:ea typeface="Trebuchet MS"/>
                <a:cs typeface="Trebuchet MS"/>
                <a:sym typeface="Trebuchet MS"/>
              </a:rPr>
            </a:br>
            <a:r>
              <a:rPr lang="en-US" sz="1600" i="1" dirty="0" smtClean="0">
                <a:solidFill>
                  <a:schemeClr val="accent5">
                    <a:lumMod val="50000"/>
                  </a:schemeClr>
                </a:solidFill>
                <a:latin typeface="+mn-lt"/>
                <a:ea typeface="Trebuchet MS"/>
                <a:cs typeface="Trebuchet MS"/>
                <a:sym typeface="Trebuchet MS"/>
              </a:rPr>
              <a:t>Web </a:t>
            </a:r>
            <a:r>
              <a:rPr lang="en-US" sz="1600" i="1" dirty="0">
                <a:solidFill>
                  <a:schemeClr val="accent5">
                    <a:lumMod val="50000"/>
                  </a:schemeClr>
                </a:solidFill>
                <a:latin typeface="+mn-lt"/>
                <a:ea typeface="Trebuchet MS"/>
                <a:cs typeface="Trebuchet MS"/>
                <a:sym typeface="Trebuchet MS"/>
              </a:rPr>
              <a:t>Programming </a:t>
            </a:r>
            <a:r>
              <a:rPr lang="en-US" sz="1600" i="1" dirty="0" smtClean="0">
                <a:solidFill>
                  <a:schemeClr val="accent5">
                    <a:lumMod val="50000"/>
                  </a:schemeClr>
                </a:solidFill>
                <a:latin typeface="+mn-lt"/>
                <a:ea typeface="Trebuchet MS"/>
                <a:cs typeface="Trebuchet MS"/>
                <a:sym typeface="Trebuchet MS"/>
              </a:rPr>
              <a:t>Certificate (16 units)</a:t>
            </a:r>
          </a:p>
          <a:p>
            <a:pPr lvl="0">
              <a:spcBef>
                <a:spcPts val="0"/>
              </a:spcBef>
              <a:spcAft>
                <a:spcPts val="0"/>
              </a:spcAft>
            </a:pPr>
            <a:r>
              <a:rPr lang="en-US" sz="1600" b="1" i="1" dirty="0" smtClean="0">
                <a:solidFill>
                  <a:schemeClr val="accent5">
                    <a:lumMod val="50000"/>
                  </a:schemeClr>
                </a:solidFill>
                <a:ea typeface="Trebuchet MS"/>
                <a:cs typeface="Trebuchet MS"/>
                <a:sym typeface="Trebuchet MS"/>
              </a:rPr>
              <a:t>Graphic Design Degrees</a:t>
            </a:r>
            <a:r>
              <a:rPr lang="en-US" sz="1600" b="1" i="1" dirty="0">
                <a:solidFill>
                  <a:schemeClr val="accent5">
                    <a:lumMod val="50000"/>
                  </a:schemeClr>
                </a:solidFill>
                <a:ea typeface="Trebuchet MS"/>
                <a:cs typeface="Trebuchet MS"/>
                <a:sym typeface="Trebuchet MS"/>
              </a:rPr>
              <a:t>: </a:t>
            </a:r>
          </a:p>
          <a:p>
            <a:pPr lvl="0">
              <a:spcBef>
                <a:spcPts val="0"/>
              </a:spcBef>
              <a:spcAft>
                <a:spcPts val="0"/>
              </a:spcAft>
            </a:pPr>
            <a:r>
              <a:rPr lang="en-US" sz="1600" i="1" dirty="0" smtClean="0">
                <a:solidFill>
                  <a:schemeClr val="accent5">
                    <a:lumMod val="50000"/>
                  </a:schemeClr>
                </a:solidFill>
                <a:ea typeface="Trebuchet MS"/>
                <a:cs typeface="Trebuchet MS"/>
                <a:sym typeface="Trebuchet MS"/>
              </a:rPr>
              <a:t>Graphic Design (34-37 units +GE)</a:t>
            </a:r>
            <a:endParaRPr lang="en-US" sz="1600" i="1" dirty="0">
              <a:solidFill>
                <a:schemeClr val="accent5">
                  <a:lumMod val="50000"/>
                </a:schemeClr>
              </a:solidFill>
              <a:ea typeface="Trebuchet MS"/>
              <a:cs typeface="Trebuchet MS"/>
              <a:sym typeface="Trebuchet MS"/>
            </a:endParaRPr>
          </a:p>
          <a:p>
            <a:pPr lvl="0">
              <a:spcBef>
                <a:spcPts val="0"/>
              </a:spcBef>
              <a:spcAft>
                <a:spcPts val="0"/>
              </a:spcAft>
            </a:pPr>
            <a:r>
              <a:rPr lang="en-US" sz="1600" b="1" i="1" dirty="0" smtClean="0">
                <a:solidFill>
                  <a:schemeClr val="accent5">
                    <a:lumMod val="50000"/>
                  </a:schemeClr>
                </a:solidFill>
                <a:ea typeface="Trebuchet MS"/>
                <a:cs typeface="Trebuchet MS"/>
                <a:sym typeface="Trebuchet MS"/>
              </a:rPr>
              <a:t>Certificates:</a:t>
            </a:r>
          </a:p>
          <a:p>
            <a:pPr lvl="0">
              <a:spcBef>
                <a:spcPts val="0"/>
              </a:spcBef>
              <a:spcAft>
                <a:spcPts val="0"/>
              </a:spcAft>
            </a:pPr>
            <a:r>
              <a:rPr lang="en-US" sz="1600" i="1" dirty="0" smtClean="0">
                <a:solidFill>
                  <a:schemeClr val="accent5">
                    <a:lumMod val="50000"/>
                  </a:schemeClr>
                </a:solidFill>
                <a:ea typeface="Trebuchet MS"/>
                <a:cs typeface="Trebuchet MS"/>
                <a:sym typeface="Trebuchet MS"/>
              </a:rPr>
              <a:t>Graphic Design (34-37 units)</a:t>
            </a:r>
          </a:p>
          <a:p>
            <a:pPr lvl="0">
              <a:spcBef>
                <a:spcPts val="0"/>
              </a:spcBef>
              <a:spcAft>
                <a:spcPts val="0"/>
              </a:spcAft>
            </a:pPr>
            <a:r>
              <a:rPr lang="en-US" sz="1600" i="1" dirty="0" smtClean="0">
                <a:solidFill>
                  <a:schemeClr val="accent5">
                    <a:lumMod val="50000"/>
                  </a:schemeClr>
                </a:solidFill>
                <a:ea typeface="Trebuchet MS"/>
                <a:cs typeface="Trebuchet MS"/>
                <a:sym typeface="Trebuchet MS"/>
              </a:rPr>
              <a:t>Digital Photography (15 units)</a:t>
            </a:r>
          </a:p>
          <a:p>
            <a:pPr lvl="0">
              <a:spcBef>
                <a:spcPts val="0"/>
              </a:spcBef>
              <a:spcAft>
                <a:spcPts val="0"/>
              </a:spcAft>
            </a:pPr>
            <a:r>
              <a:rPr lang="en-US" sz="1600" i="1" dirty="0" smtClean="0">
                <a:solidFill>
                  <a:schemeClr val="accent5">
                    <a:lumMod val="50000"/>
                  </a:schemeClr>
                </a:solidFill>
                <a:ea typeface="Trebuchet MS"/>
                <a:cs typeface="Trebuchet MS"/>
                <a:sym typeface="Trebuchet MS"/>
              </a:rPr>
              <a:t>Web Graphics (15 units)</a:t>
            </a:r>
          </a:p>
          <a:p>
            <a:pPr lvl="0">
              <a:spcBef>
                <a:spcPts val="0"/>
              </a:spcBef>
              <a:spcAft>
                <a:spcPts val="0"/>
              </a:spcAft>
            </a:pPr>
            <a:endParaRPr lang="en-US" sz="1600" b="1" i="1" dirty="0">
              <a:solidFill>
                <a:schemeClr val="accent5">
                  <a:lumMod val="50000"/>
                </a:schemeClr>
              </a:solidFill>
              <a:ea typeface="Trebuchet MS"/>
              <a:cs typeface="Trebuchet MS"/>
              <a:sym typeface="Trebuchet MS"/>
            </a:endParaRPr>
          </a:p>
          <a:p>
            <a:endParaRPr lang="en-US" sz="1600" i="1" dirty="0">
              <a:solidFill>
                <a:schemeClr val="accent5">
                  <a:lumMod val="50000"/>
                </a:schemeClr>
              </a:solidFill>
              <a:latin typeface="+mj-lt"/>
              <a:ea typeface="Trebuchet MS"/>
              <a:cs typeface="Trebuchet MS"/>
              <a:sym typeface="Trebuchet MS"/>
            </a:endParaRPr>
          </a:p>
          <a:p>
            <a:endParaRPr i="1" dirty="0">
              <a:solidFill>
                <a:schemeClr val="accent5">
                  <a:lumMod val="50000"/>
                </a:schemeClr>
              </a:solidFill>
              <a:latin typeface="+mj-lt"/>
              <a:ea typeface="Trebuchet MS"/>
              <a:cs typeface="Trebuchet MS"/>
              <a:sym typeface="Trebuchet MS"/>
            </a:endParaRPr>
          </a:p>
        </p:txBody>
      </p:sp>
      <p:sp>
        <p:nvSpPr>
          <p:cNvPr id="212" name="Google Shape;212;g5df449d0b6_0_51"/>
          <p:cNvSpPr txBox="1"/>
          <p:nvPr/>
        </p:nvSpPr>
        <p:spPr>
          <a:xfrm>
            <a:off x="6193200" y="1513898"/>
            <a:ext cx="55035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rPr>
              <a:t>Career </a:t>
            </a:r>
            <a:r>
              <a:rPr lang="en-US" dirty="0" smtClean="0">
                <a:solidFill>
                  <a:schemeClr val="dk1"/>
                </a:solidFill>
              </a:rPr>
              <a:t>opportunities:</a:t>
            </a:r>
          </a:p>
          <a:p>
            <a:pPr marL="0" lvl="0" indent="0" algn="l" rtl="0">
              <a:spcBef>
                <a:spcPts val="0"/>
              </a:spcBef>
              <a:spcAft>
                <a:spcPts val="0"/>
              </a:spcAft>
              <a:buClr>
                <a:schemeClr val="dk1"/>
              </a:buClr>
              <a:buSzPts val="1100"/>
              <a:buFont typeface="Arial"/>
              <a:buNone/>
            </a:pPr>
            <a:endParaRPr lang="en-US" i="1" dirty="0" smtClean="0">
              <a:solidFill>
                <a:schemeClr val="accent5">
                  <a:lumMod val="50000"/>
                </a:schemeClr>
              </a:solidFill>
              <a:latin typeface="+mn-lt"/>
              <a:ea typeface="Trebuchet MS"/>
              <a:cs typeface="Trebuchet MS"/>
            </a:endParaRPr>
          </a:p>
          <a:p>
            <a:pPr marL="0" lvl="0" indent="0" algn="l" rtl="0">
              <a:spcBef>
                <a:spcPts val="0"/>
              </a:spcBef>
              <a:spcAft>
                <a:spcPts val="0"/>
              </a:spcAft>
              <a:buClr>
                <a:schemeClr val="dk1"/>
              </a:buClr>
              <a:buSzPts val="1100"/>
              <a:buFont typeface="Arial"/>
              <a:buNone/>
            </a:pPr>
            <a:r>
              <a:rPr lang="en-US" i="1" dirty="0" smtClean="0">
                <a:solidFill>
                  <a:schemeClr val="accent5">
                    <a:lumMod val="50000"/>
                  </a:schemeClr>
                </a:solidFill>
                <a:latin typeface="+mn-lt"/>
                <a:ea typeface="Trebuchet MS"/>
                <a:cs typeface="Trebuchet MS"/>
              </a:rPr>
              <a:t>Network </a:t>
            </a:r>
            <a:r>
              <a:rPr lang="en-US" i="1" dirty="0">
                <a:solidFill>
                  <a:schemeClr val="accent5">
                    <a:lumMod val="50000"/>
                  </a:schemeClr>
                </a:solidFill>
                <a:latin typeface="+mn-lt"/>
                <a:ea typeface="Trebuchet MS"/>
                <a:cs typeface="Trebuchet MS"/>
              </a:rPr>
              <a:t>Support Specialists, Network Architects, CIS Managers, Computer programmers, Information Security analysts, Computer Operators - $</a:t>
            </a:r>
            <a:r>
              <a:rPr lang="en-US" i="1" dirty="0" smtClean="0">
                <a:solidFill>
                  <a:schemeClr val="accent5">
                    <a:lumMod val="50000"/>
                  </a:schemeClr>
                </a:solidFill>
                <a:latin typeface="+mn-lt"/>
                <a:ea typeface="Trebuchet MS"/>
                <a:cs typeface="Trebuchet MS"/>
              </a:rPr>
              <a:t>51.00 </a:t>
            </a:r>
            <a:r>
              <a:rPr lang="en-US" i="1" dirty="0" err="1" smtClean="0">
                <a:solidFill>
                  <a:schemeClr val="accent5">
                    <a:lumMod val="50000"/>
                  </a:schemeClr>
                </a:solidFill>
                <a:latin typeface="+mn-lt"/>
                <a:ea typeface="Trebuchet MS"/>
                <a:cs typeface="Trebuchet MS"/>
              </a:rPr>
              <a:t>hr</a:t>
            </a:r>
            <a:endParaRPr lang="en-US" i="1" dirty="0" smtClean="0">
              <a:solidFill>
                <a:schemeClr val="accent5">
                  <a:lumMod val="50000"/>
                </a:schemeClr>
              </a:solidFill>
              <a:latin typeface="+mn-lt"/>
              <a:ea typeface="Trebuchet MS"/>
              <a:cs typeface="Trebuchet MS"/>
            </a:endParaRPr>
          </a:p>
          <a:p>
            <a:pPr marL="0" lvl="0" indent="0" algn="l" rtl="0">
              <a:spcBef>
                <a:spcPts val="0"/>
              </a:spcBef>
              <a:spcAft>
                <a:spcPts val="0"/>
              </a:spcAft>
              <a:buClr>
                <a:schemeClr val="dk1"/>
              </a:buClr>
              <a:buSzPts val="1100"/>
              <a:buFont typeface="Arial"/>
              <a:buNone/>
            </a:pPr>
            <a:endParaRPr lang="en-US" i="1" dirty="0">
              <a:solidFill>
                <a:schemeClr val="accent5">
                  <a:lumMod val="50000"/>
                </a:schemeClr>
              </a:solidFill>
              <a:latin typeface="+mn-lt"/>
              <a:ea typeface="Trebuchet MS"/>
              <a:cs typeface="Trebuchet MS"/>
            </a:endParaRPr>
          </a:p>
          <a:p>
            <a:pPr marL="0" lvl="0" indent="0" algn="l" rtl="0">
              <a:spcBef>
                <a:spcPts val="0"/>
              </a:spcBef>
              <a:spcAft>
                <a:spcPts val="0"/>
              </a:spcAft>
              <a:buClr>
                <a:schemeClr val="dk1"/>
              </a:buClr>
              <a:buSzPts val="1100"/>
              <a:buFont typeface="Arial"/>
              <a:buNone/>
            </a:pPr>
            <a:r>
              <a:rPr lang="en-US" i="1" dirty="0" smtClean="0">
                <a:solidFill>
                  <a:schemeClr val="accent5">
                    <a:lumMod val="50000"/>
                  </a:schemeClr>
                </a:solidFill>
                <a:latin typeface="+mn-lt"/>
                <a:ea typeface="Trebuchet MS"/>
                <a:cs typeface="Trebuchet MS"/>
              </a:rPr>
              <a:t>Graphic Designers, Desktop Publishers, Photographers - $18.76 </a:t>
            </a:r>
            <a:r>
              <a:rPr lang="en-US" i="1" dirty="0" err="1" smtClean="0">
                <a:solidFill>
                  <a:schemeClr val="accent5">
                    <a:lumMod val="50000"/>
                  </a:schemeClr>
                </a:solidFill>
                <a:latin typeface="+mn-lt"/>
                <a:ea typeface="Trebuchet MS"/>
                <a:cs typeface="Trebuchet MS"/>
              </a:rPr>
              <a:t>hr</a:t>
            </a:r>
            <a:endParaRPr i="1" dirty="0">
              <a:solidFill>
                <a:schemeClr val="accent5">
                  <a:lumMod val="50000"/>
                </a:schemeClr>
              </a:solidFill>
              <a:latin typeface="+mn-lt"/>
              <a:ea typeface="Trebuchet MS"/>
              <a:cs typeface="Trebuchet MS"/>
            </a:endParaRPr>
          </a:p>
        </p:txBody>
      </p:sp>
      <p:graphicFrame>
        <p:nvGraphicFramePr>
          <p:cNvPr id="3" name="Object 2"/>
          <p:cNvGraphicFramePr>
            <a:graphicFrameLocks noChangeAspect="1"/>
          </p:cNvGraphicFramePr>
          <p:nvPr>
            <p:extLst/>
          </p:nvPr>
        </p:nvGraphicFramePr>
        <p:xfrm>
          <a:off x="9255710" y="4129571"/>
          <a:ext cx="2606040" cy="1748942"/>
        </p:xfrm>
        <a:graphic>
          <a:graphicData uri="http://schemas.openxmlformats.org/presentationml/2006/ole">
            <mc:AlternateContent xmlns:mc="http://schemas.openxmlformats.org/markup-compatibility/2006">
              <mc:Choice xmlns:v="urn:schemas-microsoft-com:vml" Requires="v">
                <p:oleObj spid="_x0000_s3098" r:id="rId4" imgW="5714280" imgH="3834720" progId="">
                  <p:embed/>
                </p:oleObj>
              </mc:Choice>
              <mc:Fallback>
                <p:oleObj r:id="rId4" imgW="5714280" imgH="3834720" progId="">
                  <p:embed/>
                  <p:pic>
                    <p:nvPicPr>
                      <p:cNvPr id="3" name="Object 2"/>
                      <p:cNvPicPr/>
                      <p:nvPr/>
                    </p:nvPicPr>
                    <p:blipFill>
                      <a:blip r:embed="rId5"/>
                      <a:stretch>
                        <a:fillRect/>
                      </a:stretch>
                    </p:blipFill>
                    <p:spPr>
                      <a:xfrm>
                        <a:off x="9255710" y="4129571"/>
                        <a:ext cx="2606040" cy="1748942"/>
                      </a:xfrm>
                      <a:prstGeom prst="rect">
                        <a:avLst/>
                      </a:prstGeom>
                    </p:spPr>
                  </p:pic>
                </p:oleObj>
              </mc:Fallback>
            </mc:AlternateContent>
          </a:graphicData>
        </a:graphic>
      </p:graphicFrame>
      <p:graphicFrame>
        <p:nvGraphicFramePr>
          <p:cNvPr id="4" name="Object 3"/>
          <p:cNvGraphicFramePr>
            <a:graphicFrameLocks noChangeAspect="1"/>
          </p:cNvGraphicFramePr>
          <p:nvPr>
            <p:extLst/>
          </p:nvPr>
        </p:nvGraphicFramePr>
        <p:xfrm>
          <a:off x="6239718" y="4129571"/>
          <a:ext cx="2639912" cy="1748941"/>
        </p:xfrm>
        <a:graphic>
          <a:graphicData uri="http://schemas.openxmlformats.org/presentationml/2006/ole">
            <mc:AlternateContent xmlns:mc="http://schemas.openxmlformats.org/markup-compatibility/2006">
              <mc:Choice xmlns:v="urn:schemas-microsoft-com:vml" Requires="v">
                <p:oleObj spid="_x0000_s3099" r:id="rId6" imgW="5079240" imgH="3364920" progId="">
                  <p:embed/>
                </p:oleObj>
              </mc:Choice>
              <mc:Fallback>
                <p:oleObj r:id="rId6" imgW="5079240" imgH="3364920" progId="">
                  <p:embed/>
                  <p:pic>
                    <p:nvPicPr>
                      <p:cNvPr id="4" name="Object 3"/>
                      <p:cNvPicPr/>
                      <p:nvPr/>
                    </p:nvPicPr>
                    <p:blipFill>
                      <a:blip r:embed="rId7"/>
                      <a:stretch>
                        <a:fillRect/>
                      </a:stretch>
                    </p:blipFill>
                    <p:spPr>
                      <a:xfrm>
                        <a:off x="6239718" y="4129571"/>
                        <a:ext cx="2639912" cy="1748941"/>
                      </a:xfrm>
                      <a:prstGeom prst="rect">
                        <a:avLst/>
                      </a:prstGeom>
                    </p:spPr>
                  </p:pic>
                </p:oleObj>
              </mc:Fallback>
            </mc:AlternateContent>
          </a:graphicData>
        </a:graphic>
      </p:graphicFrame>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99269" y="6167438"/>
            <a:ext cx="2679850" cy="672240"/>
          </a:xfrm>
          <a:prstGeom prst="rect">
            <a:avLst/>
          </a:prstGeom>
        </p:spPr>
      </p:pic>
    </p:spTree>
    <p:extLst>
      <p:ext uri="{BB962C8B-B14F-4D97-AF65-F5344CB8AC3E}">
        <p14:creationId xmlns:p14="http://schemas.microsoft.com/office/powerpoint/2010/main" val="1031192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5df449d0b6_0_42"/>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7</a:t>
            </a:fld>
            <a:endParaRPr sz="1200" dirty="0">
              <a:solidFill>
                <a:schemeClr val="bg1"/>
              </a:solidFill>
              <a:latin typeface="Trebuchet MS" panose="020B0603020202020204" pitchFamily="34" charset="0"/>
            </a:endParaRPr>
          </a:p>
        </p:txBody>
      </p:sp>
      <p:sp>
        <p:nvSpPr>
          <p:cNvPr id="231" name="Google Shape;231;g5df449d0b6_0_42"/>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a:solidFill>
                  <a:srgbClr val="FFFFFF"/>
                </a:solidFill>
              </a:rPr>
              <a:t>Business and Entrepreneurship </a:t>
            </a:r>
            <a:endParaRPr sz="3600" b="0">
              <a:solidFill>
                <a:srgbClr val="FFFFFF"/>
              </a:solidFill>
            </a:endParaRPr>
          </a:p>
        </p:txBody>
      </p:sp>
      <p:cxnSp>
        <p:nvCxnSpPr>
          <p:cNvPr id="232" name="Google Shape;232;g5df449d0b6_0_42"/>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35" name="Google Shape;235;g5df449d0b6_0_42"/>
          <p:cNvSpPr txBox="1"/>
          <p:nvPr/>
        </p:nvSpPr>
        <p:spPr>
          <a:xfrm>
            <a:off x="92991" y="1911875"/>
            <a:ext cx="5780588"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Programs </a:t>
            </a:r>
            <a:r>
              <a:rPr lang="en-US" dirty="0" smtClean="0">
                <a:latin typeface="Trebuchet MS"/>
                <a:ea typeface="Trebuchet MS"/>
                <a:cs typeface="Trebuchet MS"/>
                <a:sym typeface="Trebuchet MS"/>
              </a:rPr>
              <a:t>offered: </a:t>
            </a:r>
          </a:p>
          <a:p>
            <a:pPr marL="0" lvl="0" indent="0" algn="l" rtl="0">
              <a:spcBef>
                <a:spcPts val="0"/>
              </a:spcBef>
              <a:spcAft>
                <a:spcPts val="0"/>
              </a:spcAft>
              <a:buNone/>
            </a:pPr>
            <a:r>
              <a:rPr lang="en-US" sz="1600" b="1" i="1" dirty="0">
                <a:solidFill>
                  <a:schemeClr val="accent5">
                    <a:lumMod val="50000"/>
                  </a:schemeClr>
                </a:solidFill>
                <a:latin typeface="+mn-lt"/>
                <a:ea typeface="Trebuchet MS"/>
                <a:cs typeface="Trebuchet MS"/>
                <a:sym typeface="Trebuchet MS"/>
              </a:rPr>
              <a:t>Degrees</a:t>
            </a:r>
          </a:p>
          <a:p>
            <a:pPr marL="0" lvl="0" indent="0" algn="l" rtl="0">
              <a:spcBef>
                <a:spcPts val="0"/>
              </a:spcBef>
              <a:spcAft>
                <a:spcPts val="0"/>
              </a:spcAft>
              <a:buNone/>
            </a:pPr>
            <a:r>
              <a:rPr lang="en-US" sz="1600" i="1" dirty="0" smtClean="0">
                <a:solidFill>
                  <a:schemeClr val="accent5">
                    <a:lumMod val="50000"/>
                  </a:schemeClr>
                </a:solidFill>
                <a:latin typeface="+mn-lt"/>
                <a:ea typeface="Trebuchet MS"/>
                <a:cs typeface="Trebuchet MS"/>
                <a:sym typeface="Trebuchet MS"/>
              </a:rPr>
              <a:t>Accounting</a:t>
            </a:r>
          </a:p>
          <a:p>
            <a:pPr marL="0" lvl="0" indent="0" algn="l" rtl="0">
              <a:spcBef>
                <a:spcPts val="0"/>
              </a:spcBef>
              <a:spcAft>
                <a:spcPts val="0"/>
              </a:spcAft>
              <a:buNone/>
            </a:pPr>
            <a:r>
              <a:rPr lang="en-US" sz="1600" i="1" dirty="0" smtClean="0">
                <a:solidFill>
                  <a:schemeClr val="accent5">
                    <a:lumMod val="50000"/>
                  </a:schemeClr>
                </a:solidFill>
                <a:latin typeface="+mn-lt"/>
                <a:ea typeface="Trebuchet MS"/>
                <a:cs typeface="Trebuchet MS"/>
                <a:sym typeface="Trebuchet MS"/>
              </a:rPr>
              <a:t>Business Administration (32 units +GE)</a:t>
            </a:r>
          </a:p>
          <a:p>
            <a:pPr marL="0" lvl="0" indent="0" algn="l" rtl="0">
              <a:spcBef>
                <a:spcPts val="0"/>
              </a:spcBef>
              <a:spcAft>
                <a:spcPts val="0"/>
              </a:spcAft>
              <a:buNone/>
            </a:pPr>
            <a:r>
              <a:rPr lang="en-US" sz="1600" i="1" dirty="0" smtClean="0">
                <a:solidFill>
                  <a:schemeClr val="accent5">
                    <a:lumMod val="50000"/>
                  </a:schemeClr>
                </a:solidFill>
                <a:latin typeface="+mn-lt"/>
                <a:ea typeface="Trebuchet MS"/>
                <a:cs typeface="Trebuchet MS"/>
                <a:sym typeface="Trebuchet MS"/>
              </a:rPr>
              <a:t>Business (24-26 units + GE)</a:t>
            </a:r>
          </a:p>
          <a:p>
            <a:pPr marL="0" lvl="0" indent="0" algn="l" rtl="0">
              <a:spcBef>
                <a:spcPts val="0"/>
              </a:spcBef>
              <a:spcAft>
                <a:spcPts val="0"/>
              </a:spcAft>
              <a:buNone/>
            </a:pPr>
            <a:r>
              <a:rPr lang="en-US" sz="1600" i="1" dirty="0" smtClean="0">
                <a:solidFill>
                  <a:schemeClr val="accent5">
                    <a:lumMod val="50000"/>
                  </a:schemeClr>
                </a:solidFill>
                <a:latin typeface="+mn-lt"/>
                <a:ea typeface="Trebuchet MS"/>
                <a:cs typeface="Trebuchet MS"/>
                <a:sym typeface="Trebuchet MS"/>
              </a:rPr>
              <a:t>Business Office Technology (24 units+ GE)</a:t>
            </a:r>
          </a:p>
          <a:p>
            <a:pPr>
              <a:spcBef>
                <a:spcPts val="0"/>
              </a:spcBef>
              <a:spcAft>
                <a:spcPts val="0"/>
              </a:spcAft>
            </a:pPr>
            <a:r>
              <a:rPr lang="en-US" sz="1600" i="1" dirty="0" smtClean="0">
                <a:solidFill>
                  <a:schemeClr val="accent5">
                    <a:lumMod val="50000"/>
                  </a:schemeClr>
                </a:solidFill>
                <a:latin typeface="+mn-lt"/>
                <a:ea typeface="Trebuchet MS"/>
                <a:cs typeface="Trebuchet MS"/>
                <a:sym typeface="Trebuchet MS"/>
              </a:rPr>
              <a:t>Administrative Assistant, </a:t>
            </a:r>
            <a:r>
              <a:rPr lang="en-US" sz="1600" i="1" dirty="0">
                <a:solidFill>
                  <a:schemeClr val="accent5">
                    <a:lumMod val="50000"/>
                  </a:schemeClr>
                </a:solidFill>
                <a:latin typeface="+mn-lt"/>
                <a:ea typeface="Trebuchet MS"/>
                <a:cs typeface="Trebuchet MS"/>
                <a:sym typeface="Trebuchet MS"/>
              </a:rPr>
              <a:t>Executive </a:t>
            </a:r>
            <a:r>
              <a:rPr lang="en-US" sz="1600" i="1" dirty="0" smtClean="0">
                <a:solidFill>
                  <a:schemeClr val="accent5">
                    <a:lumMod val="50000"/>
                  </a:schemeClr>
                </a:solidFill>
                <a:latin typeface="+mn-lt"/>
                <a:ea typeface="Trebuchet MS"/>
                <a:cs typeface="Trebuchet MS"/>
                <a:sym typeface="Trebuchet MS"/>
              </a:rPr>
              <a:t>Assistant (21-30 units + GE)</a:t>
            </a:r>
          </a:p>
          <a:p>
            <a:pPr>
              <a:spcBef>
                <a:spcPts val="0"/>
              </a:spcBef>
              <a:spcAft>
                <a:spcPts val="0"/>
              </a:spcAft>
            </a:pPr>
            <a:r>
              <a:rPr lang="en-US" sz="1600" i="1" dirty="0" smtClean="0">
                <a:solidFill>
                  <a:schemeClr val="accent5">
                    <a:lumMod val="50000"/>
                  </a:schemeClr>
                </a:solidFill>
                <a:latin typeface="+mn-lt"/>
                <a:ea typeface="Trebuchet MS"/>
                <a:cs typeface="Trebuchet MS"/>
                <a:sym typeface="Trebuchet MS"/>
              </a:rPr>
              <a:t>Entrepreneurship – Small Business Management (23-24 units +GE)</a:t>
            </a:r>
          </a:p>
          <a:p>
            <a:pPr marL="0" lvl="0" indent="0" algn="l" rtl="0">
              <a:spcBef>
                <a:spcPts val="0"/>
              </a:spcBef>
              <a:spcAft>
                <a:spcPts val="0"/>
              </a:spcAft>
              <a:buNone/>
            </a:pPr>
            <a:r>
              <a:rPr lang="en-US" sz="1600" b="1" i="1" dirty="0" smtClean="0">
                <a:solidFill>
                  <a:schemeClr val="accent5">
                    <a:lumMod val="50000"/>
                  </a:schemeClr>
                </a:solidFill>
                <a:latin typeface="+mn-lt"/>
                <a:ea typeface="Trebuchet MS"/>
                <a:cs typeface="Trebuchet MS"/>
                <a:sym typeface="Trebuchet MS"/>
              </a:rPr>
              <a:t>Certificates:</a:t>
            </a:r>
          </a:p>
          <a:p>
            <a:pPr marL="0" lvl="0" indent="0" algn="l" rtl="0">
              <a:spcBef>
                <a:spcPts val="0"/>
              </a:spcBef>
              <a:spcAft>
                <a:spcPts val="0"/>
              </a:spcAft>
              <a:buNone/>
            </a:pPr>
            <a:r>
              <a:rPr lang="en-US" sz="1600" i="1" dirty="0" smtClean="0">
                <a:solidFill>
                  <a:schemeClr val="accent5">
                    <a:lumMod val="50000"/>
                  </a:schemeClr>
                </a:solidFill>
                <a:latin typeface="+mn-lt"/>
                <a:ea typeface="Trebuchet MS"/>
                <a:cs typeface="Trebuchet MS"/>
                <a:sym typeface="Trebuchet MS"/>
              </a:rPr>
              <a:t>Account Clerk (8-9 units)</a:t>
            </a:r>
          </a:p>
          <a:p>
            <a:pPr marL="0" lvl="0" indent="0" algn="l" rtl="0">
              <a:spcBef>
                <a:spcPts val="0"/>
              </a:spcBef>
              <a:spcAft>
                <a:spcPts val="0"/>
              </a:spcAft>
              <a:buNone/>
            </a:pPr>
            <a:r>
              <a:rPr lang="en-US" sz="1600" i="1" dirty="0" smtClean="0">
                <a:solidFill>
                  <a:schemeClr val="accent5">
                    <a:lumMod val="50000"/>
                  </a:schemeClr>
                </a:solidFill>
                <a:latin typeface="+mn-lt"/>
                <a:ea typeface="Trebuchet MS"/>
                <a:cs typeface="Trebuchet MS"/>
                <a:sym typeface="Trebuchet MS"/>
              </a:rPr>
              <a:t>Front Office Receptionist (8 units)</a:t>
            </a:r>
          </a:p>
          <a:p>
            <a:pPr marL="0" lvl="0" indent="0" algn="l" rtl="0">
              <a:spcBef>
                <a:spcPts val="0"/>
              </a:spcBef>
              <a:spcAft>
                <a:spcPts val="0"/>
              </a:spcAft>
              <a:buNone/>
            </a:pPr>
            <a:r>
              <a:rPr lang="en-US" sz="1600" i="1" dirty="0" smtClean="0">
                <a:solidFill>
                  <a:schemeClr val="accent5">
                    <a:lumMod val="50000"/>
                  </a:schemeClr>
                </a:solidFill>
                <a:latin typeface="+mn-lt"/>
                <a:ea typeface="Trebuchet MS"/>
                <a:cs typeface="Trebuchet MS"/>
                <a:sym typeface="Trebuchet MS"/>
              </a:rPr>
              <a:t>Office Assistant I, II  (9 units)</a:t>
            </a:r>
          </a:p>
          <a:p>
            <a:pPr marL="0" lvl="0" indent="0" algn="l" rtl="0">
              <a:spcBef>
                <a:spcPts val="0"/>
              </a:spcBef>
              <a:spcAft>
                <a:spcPts val="0"/>
              </a:spcAft>
              <a:buNone/>
            </a:pPr>
            <a:r>
              <a:rPr lang="en-US" sz="1600" i="1" dirty="0" smtClean="0">
                <a:solidFill>
                  <a:schemeClr val="accent5">
                    <a:lumMod val="50000"/>
                  </a:schemeClr>
                </a:solidFill>
                <a:latin typeface="+mn-lt"/>
                <a:ea typeface="Trebuchet MS"/>
                <a:cs typeface="Trebuchet MS"/>
                <a:sym typeface="Trebuchet MS"/>
              </a:rPr>
              <a:t>Office professional (12-15 units)</a:t>
            </a:r>
          </a:p>
          <a:p>
            <a:pPr marL="0" lvl="0" indent="0" algn="l" rtl="0">
              <a:spcBef>
                <a:spcPts val="0"/>
              </a:spcBef>
              <a:spcAft>
                <a:spcPts val="0"/>
              </a:spcAft>
              <a:buNone/>
            </a:pPr>
            <a:r>
              <a:rPr lang="en-US" sz="1600" i="1" dirty="0" smtClean="0">
                <a:solidFill>
                  <a:schemeClr val="accent5">
                    <a:lumMod val="50000"/>
                  </a:schemeClr>
                </a:solidFill>
                <a:latin typeface="+mn-lt"/>
                <a:ea typeface="Trebuchet MS"/>
                <a:cs typeface="Trebuchet MS"/>
                <a:sym typeface="Trebuchet MS"/>
              </a:rPr>
              <a:t>Office Software Specialist I  (5-9 units)</a:t>
            </a:r>
          </a:p>
          <a:p>
            <a:pPr>
              <a:spcBef>
                <a:spcPts val="0"/>
              </a:spcBef>
              <a:spcAft>
                <a:spcPts val="0"/>
              </a:spcAft>
            </a:pPr>
            <a:r>
              <a:rPr lang="en-US" sz="1600" i="1" dirty="0">
                <a:solidFill>
                  <a:schemeClr val="accent5">
                    <a:lumMod val="50000"/>
                  </a:schemeClr>
                </a:solidFill>
                <a:ea typeface="Trebuchet MS"/>
                <a:cs typeface="Trebuchet MS"/>
                <a:sym typeface="Trebuchet MS"/>
              </a:rPr>
              <a:t>Office Software Specialist </a:t>
            </a:r>
            <a:r>
              <a:rPr lang="en-US" sz="1600" i="1" dirty="0" smtClean="0">
                <a:solidFill>
                  <a:schemeClr val="accent5">
                    <a:lumMod val="50000"/>
                  </a:schemeClr>
                </a:solidFill>
                <a:ea typeface="Trebuchet MS"/>
                <a:cs typeface="Trebuchet MS"/>
                <a:sym typeface="Trebuchet MS"/>
              </a:rPr>
              <a:t>II  (12 units)</a:t>
            </a:r>
            <a:endParaRPr lang="en-US" sz="1600" i="1" dirty="0">
              <a:solidFill>
                <a:schemeClr val="accent5">
                  <a:lumMod val="50000"/>
                </a:schemeClr>
              </a:solidFill>
              <a:ea typeface="Trebuchet MS"/>
              <a:cs typeface="Trebuchet MS"/>
              <a:sym typeface="Trebuchet MS"/>
            </a:endParaRPr>
          </a:p>
          <a:p>
            <a:pPr marL="0" lvl="0" indent="0" algn="l" rtl="0">
              <a:spcBef>
                <a:spcPts val="0"/>
              </a:spcBef>
              <a:spcAft>
                <a:spcPts val="0"/>
              </a:spcAft>
              <a:buNone/>
            </a:pPr>
            <a:endParaRPr sz="1600" i="1" dirty="0">
              <a:solidFill>
                <a:schemeClr val="accent5">
                  <a:lumMod val="50000"/>
                </a:schemeClr>
              </a:solidFill>
              <a:latin typeface="+mn-lt"/>
              <a:ea typeface="Trebuchet MS"/>
              <a:cs typeface="Trebuchet MS"/>
              <a:sym typeface="Trebuchet MS"/>
            </a:endParaRPr>
          </a:p>
        </p:txBody>
      </p:sp>
      <p:sp>
        <p:nvSpPr>
          <p:cNvPr id="236" name="Google Shape;236;g5df449d0b6_0_42"/>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rPr>
              <a:t>Career </a:t>
            </a:r>
            <a:r>
              <a:rPr lang="en-US" dirty="0" smtClean="0">
                <a:solidFill>
                  <a:schemeClr val="dk1"/>
                </a:solidFill>
              </a:rPr>
              <a:t>opportunities:</a:t>
            </a:r>
          </a:p>
          <a:p>
            <a:pPr marL="0" lvl="0" indent="0" algn="l" rtl="0">
              <a:spcBef>
                <a:spcPts val="0"/>
              </a:spcBef>
              <a:spcAft>
                <a:spcPts val="0"/>
              </a:spcAft>
              <a:buClr>
                <a:schemeClr val="dk1"/>
              </a:buClr>
              <a:buSzPts val="1100"/>
              <a:buFont typeface="Arial"/>
              <a:buNone/>
            </a:pPr>
            <a:endParaRPr lang="en-US" dirty="0">
              <a:solidFill>
                <a:schemeClr val="dk1"/>
              </a:solidFill>
            </a:endParaRPr>
          </a:p>
          <a:p>
            <a:pPr marL="0" lvl="0" indent="0" algn="l" rtl="0">
              <a:spcBef>
                <a:spcPts val="0"/>
              </a:spcBef>
              <a:spcAft>
                <a:spcPts val="0"/>
              </a:spcAft>
              <a:buClr>
                <a:schemeClr val="dk1"/>
              </a:buClr>
              <a:buSzPts val="1100"/>
              <a:buFont typeface="Arial"/>
              <a:buNone/>
            </a:pPr>
            <a:r>
              <a:rPr lang="en-US" dirty="0" smtClean="0">
                <a:solidFill>
                  <a:schemeClr val="dk1"/>
                </a:solidFill>
              </a:rPr>
              <a:t>Business Operations Specialists - $37.34 hr.</a:t>
            </a:r>
          </a:p>
          <a:p>
            <a:pPr marL="0" lvl="0" indent="0" algn="l" rtl="0">
              <a:spcBef>
                <a:spcPts val="0"/>
              </a:spcBef>
              <a:spcAft>
                <a:spcPts val="0"/>
              </a:spcAft>
              <a:buClr>
                <a:schemeClr val="dk1"/>
              </a:buClr>
              <a:buSzPts val="1100"/>
              <a:buFont typeface="Arial"/>
              <a:buNone/>
            </a:pPr>
            <a:endParaRPr lang="en-US" dirty="0" smtClean="0">
              <a:solidFill>
                <a:schemeClr val="dk1"/>
              </a:solidFill>
            </a:endParaRPr>
          </a:p>
          <a:p>
            <a:pPr marL="0" lvl="0" indent="0" algn="l" rtl="0">
              <a:spcBef>
                <a:spcPts val="0"/>
              </a:spcBef>
              <a:spcAft>
                <a:spcPts val="0"/>
              </a:spcAft>
              <a:buClr>
                <a:schemeClr val="dk1"/>
              </a:buClr>
              <a:buSzPts val="1100"/>
              <a:buFont typeface="Arial"/>
              <a:buNone/>
            </a:pPr>
            <a:r>
              <a:rPr lang="en-US" dirty="0" smtClean="0">
                <a:solidFill>
                  <a:schemeClr val="dk1"/>
                </a:solidFill>
              </a:rPr>
              <a:t>Office and Administrative Support Specialists - $17.34 </a:t>
            </a:r>
            <a:r>
              <a:rPr lang="en-US" dirty="0" err="1" smtClean="0">
                <a:solidFill>
                  <a:schemeClr val="dk1"/>
                </a:solidFill>
              </a:rPr>
              <a:t>hr</a:t>
            </a:r>
            <a:endParaRPr lang="en-US" dirty="0" smtClean="0">
              <a:solidFill>
                <a:schemeClr val="dk1"/>
              </a:solidFill>
            </a:endParaRPr>
          </a:p>
          <a:p>
            <a:pPr marL="0" lvl="0" indent="0" algn="l" rtl="0">
              <a:spcBef>
                <a:spcPts val="0"/>
              </a:spcBef>
              <a:spcAft>
                <a:spcPts val="0"/>
              </a:spcAft>
              <a:buClr>
                <a:schemeClr val="dk1"/>
              </a:buClr>
              <a:buSzPts val="1100"/>
              <a:buFont typeface="Arial"/>
              <a:buNone/>
            </a:pPr>
            <a:endParaRPr lang="en-US" dirty="0">
              <a:solidFill>
                <a:schemeClr val="dk1"/>
              </a:solidFill>
            </a:endParaRPr>
          </a:p>
          <a:p>
            <a:pPr marL="0" lvl="0" indent="0" algn="l" rtl="0">
              <a:spcBef>
                <a:spcPts val="0"/>
              </a:spcBef>
              <a:spcAft>
                <a:spcPts val="0"/>
              </a:spcAft>
              <a:buClr>
                <a:schemeClr val="dk1"/>
              </a:buClr>
              <a:buSzPts val="1100"/>
              <a:buFont typeface="Arial"/>
              <a:buNone/>
            </a:pPr>
            <a:r>
              <a:rPr lang="en-US" dirty="0" smtClean="0">
                <a:solidFill>
                  <a:schemeClr val="dk1"/>
                </a:solidFill>
              </a:rPr>
              <a:t>Office Managers - $38.24 </a:t>
            </a:r>
            <a:r>
              <a:rPr lang="en-US" dirty="0" err="1" smtClean="0">
                <a:solidFill>
                  <a:schemeClr val="dk1"/>
                </a:solidFill>
              </a:rPr>
              <a:t>hr</a:t>
            </a:r>
            <a:endParaRPr dirty="0"/>
          </a:p>
        </p:txBody>
      </p:sp>
      <p:graphicFrame>
        <p:nvGraphicFramePr>
          <p:cNvPr id="2" name="Object 1"/>
          <p:cNvGraphicFramePr>
            <a:graphicFrameLocks noChangeAspect="1"/>
          </p:cNvGraphicFramePr>
          <p:nvPr>
            <p:extLst/>
          </p:nvPr>
        </p:nvGraphicFramePr>
        <p:xfrm>
          <a:off x="6469380" y="4017447"/>
          <a:ext cx="1884680" cy="1869956"/>
        </p:xfrm>
        <a:graphic>
          <a:graphicData uri="http://schemas.openxmlformats.org/presentationml/2006/ole">
            <mc:AlternateContent xmlns:mc="http://schemas.openxmlformats.org/markup-compatibility/2006">
              <mc:Choice xmlns:v="urn:schemas-microsoft-com:vml" Requires="v">
                <p:oleObj spid="_x0000_s4122" r:id="rId4" imgW="5079240" imgH="5041080" progId="">
                  <p:embed/>
                </p:oleObj>
              </mc:Choice>
              <mc:Fallback>
                <p:oleObj r:id="rId4" imgW="5079240" imgH="5041080" progId="">
                  <p:embed/>
                  <p:pic>
                    <p:nvPicPr>
                      <p:cNvPr id="2" name="Object 1"/>
                      <p:cNvPicPr/>
                      <p:nvPr/>
                    </p:nvPicPr>
                    <p:blipFill>
                      <a:blip r:embed="rId5"/>
                      <a:stretch>
                        <a:fillRect/>
                      </a:stretch>
                    </p:blipFill>
                    <p:spPr>
                      <a:xfrm>
                        <a:off x="6469380" y="4017447"/>
                        <a:ext cx="1884680" cy="1869956"/>
                      </a:xfrm>
                      <a:prstGeom prst="rect">
                        <a:avLst/>
                      </a:prstGeom>
                    </p:spPr>
                  </p:pic>
                </p:oleObj>
              </mc:Fallback>
            </mc:AlternateContent>
          </a:graphicData>
        </a:graphic>
      </p:graphicFrame>
      <p:graphicFrame>
        <p:nvGraphicFramePr>
          <p:cNvPr id="3" name="Object 2"/>
          <p:cNvGraphicFramePr>
            <a:graphicFrameLocks noChangeAspect="1"/>
          </p:cNvGraphicFramePr>
          <p:nvPr>
            <p:extLst/>
          </p:nvPr>
        </p:nvGraphicFramePr>
        <p:xfrm>
          <a:off x="8567570" y="4017447"/>
          <a:ext cx="2788769" cy="1861503"/>
        </p:xfrm>
        <a:graphic>
          <a:graphicData uri="http://schemas.openxmlformats.org/presentationml/2006/ole">
            <mc:AlternateContent xmlns:mc="http://schemas.openxmlformats.org/markup-compatibility/2006">
              <mc:Choice xmlns:v="urn:schemas-microsoft-com:vml" Requires="v">
                <p:oleObj spid="_x0000_s4123" r:id="rId6" imgW="5079240" imgH="3390120" progId="">
                  <p:embed/>
                </p:oleObj>
              </mc:Choice>
              <mc:Fallback>
                <p:oleObj r:id="rId6" imgW="5079240" imgH="3390120" progId="">
                  <p:embed/>
                  <p:pic>
                    <p:nvPicPr>
                      <p:cNvPr id="3" name="Object 2"/>
                      <p:cNvPicPr/>
                      <p:nvPr/>
                    </p:nvPicPr>
                    <p:blipFill>
                      <a:blip r:embed="rId7"/>
                      <a:stretch>
                        <a:fillRect/>
                      </a:stretch>
                    </p:blipFill>
                    <p:spPr>
                      <a:xfrm>
                        <a:off x="8567570" y="4017447"/>
                        <a:ext cx="2788769" cy="1861503"/>
                      </a:xfrm>
                      <a:prstGeom prst="rect">
                        <a:avLst/>
                      </a:prstGeom>
                    </p:spPr>
                  </p:pic>
                </p:oleObj>
              </mc:Fallback>
            </mc:AlternateContent>
          </a:graphicData>
        </a:graphic>
      </p:graphicFrame>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99269" y="6167438"/>
            <a:ext cx="2679850" cy="672240"/>
          </a:xfrm>
          <a:prstGeom prst="rect">
            <a:avLst/>
          </a:prstGeom>
        </p:spPr>
      </p:pic>
    </p:spTree>
    <p:extLst>
      <p:ext uri="{BB962C8B-B14F-4D97-AF65-F5344CB8AC3E}">
        <p14:creationId xmlns:p14="http://schemas.microsoft.com/office/powerpoint/2010/main" val="618078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5376BE-D380-6445-A9C8-3DDF91D08D8C}" type="slidenum">
              <a:rPr lang="en-US" smtClean="0"/>
              <a:pPr>
                <a:defRPr/>
              </a:pPr>
              <a:t>8</a:t>
            </a:fld>
            <a:endParaRPr lang="en-US" dirty="0"/>
          </a:p>
        </p:txBody>
      </p:sp>
      <p:sp>
        <p:nvSpPr>
          <p:cNvPr id="4" name="Content Placeholder 1"/>
          <p:cNvSpPr>
            <a:spLocks noGrp="1"/>
          </p:cNvSpPr>
          <p:nvPr>
            <p:ph sz="half" idx="2"/>
          </p:nvPr>
        </p:nvSpPr>
        <p:spPr>
          <a:xfrm>
            <a:off x="381785" y="371072"/>
            <a:ext cx="4416458" cy="5441984"/>
          </a:xfrm>
        </p:spPr>
        <p:txBody>
          <a:bodyPr/>
          <a:lstStyle/>
          <a:p>
            <a:pPr lvl="0">
              <a:lnSpc>
                <a:spcPct val="150000"/>
              </a:lnSpc>
              <a:spcBef>
                <a:spcPts val="0"/>
              </a:spcBef>
              <a:spcAft>
                <a:spcPts val="0"/>
              </a:spcAft>
            </a:pPr>
            <a:r>
              <a:rPr lang="en-US" dirty="0" smtClean="0">
                <a:solidFill>
                  <a:srgbClr val="F1C232"/>
                </a:solidFill>
              </a:rPr>
              <a:t>George Dowden</a:t>
            </a:r>
          </a:p>
          <a:p>
            <a:pPr lvl="0">
              <a:lnSpc>
                <a:spcPct val="150000"/>
              </a:lnSpc>
              <a:spcBef>
                <a:spcPts val="0"/>
              </a:spcBef>
              <a:spcAft>
                <a:spcPts val="0"/>
              </a:spcAft>
            </a:pPr>
            <a:r>
              <a:rPr lang="en-US" sz="2000" dirty="0" smtClean="0">
                <a:solidFill>
                  <a:srgbClr val="F1C232"/>
                </a:solidFill>
              </a:rPr>
              <a:t>Cuyamaca College</a:t>
            </a:r>
          </a:p>
          <a:p>
            <a:pPr lvl="0">
              <a:lnSpc>
                <a:spcPct val="150000"/>
              </a:lnSpc>
              <a:spcBef>
                <a:spcPts val="0"/>
              </a:spcBef>
              <a:spcAft>
                <a:spcPts val="0"/>
              </a:spcAft>
            </a:pPr>
            <a:r>
              <a:rPr lang="en-US" sz="2000" dirty="0" smtClean="0">
                <a:solidFill>
                  <a:srgbClr val="F1C232"/>
                </a:solidFill>
              </a:rPr>
              <a:t>619-660-4607</a:t>
            </a:r>
          </a:p>
          <a:p>
            <a:pPr lvl="0">
              <a:lnSpc>
                <a:spcPct val="150000"/>
              </a:lnSpc>
              <a:spcBef>
                <a:spcPts val="0"/>
              </a:spcBef>
              <a:spcAft>
                <a:spcPts val="0"/>
              </a:spcAft>
            </a:pPr>
            <a:r>
              <a:rPr lang="en-US" sz="2000" dirty="0">
                <a:solidFill>
                  <a:srgbClr val="F1C232"/>
                </a:solidFill>
              </a:rPr>
              <a:t>g</a:t>
            </a:r>
            <a:r>
              <a:rPr lang="en-US" sz="2000" dirty="0" smtClean="0">
                <a:solidFill>
                  <a:srgbClr val="F1C232"/>
                </a:solidFill>
              </a:rPr>
              <a:t>eorge.dowden@gcccd.edu</a:t>
            </a:r>
            <a:endParaRPr lang="en-US" sz="2000" dirty="0">
              <a:solidFill>
                <a:srgbClr val="F1C232"/>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9269" y="6167438"/>
            <a:ext cx="2679850" cy="672240"/>
          </a:xfrm>
          <a:prstGeom prst="rect">
            <a:avLst/>
          </a:prstGeom>
        </p:spPr>
      </p:pic>
    </p:spTree>
    <p:extLst>
      <p:ext uri="{BB962C8B-B14F-4D97-AF65-F5344CB8AC3E}">
        <p14:creationId xmlns:p14="http://schemas.microsoft.com/office/powerpoint/2010/main" val="557238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695178" y="2204461"/>
            <a:ext cx="5028965" cy="1450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b" anchorCtr="0" compatLnSpc="1">
            <a:prstTxWarp prst="textNoShape">
              <a:avLst/>
            </a:prstTxWarp>
            <a:noAutofit/>
          </a:bodyPr>
          <a:lstStyle>
            <a:lvl1pPr algn="l" rtl="0" eaLnBrk="1" fontAlgn="base" hangingPunct="1">
              <a:lnSpc>
                <a:spcPct val="80000"/>
              </a:lnSpc>
              <a:spcBef>
                <a:spcPct val="0"/>
              </a:spcBef>
              <a:spcAft>
                <a:spcPct val="0"/>
              </a:spcAft>
              <a:defRPr lang="en-US" sz="4400" b="1" i="0" kern="1200" smtClean="0">
                <a:solidFill>
                  <a:srgbClr val="223365"/>
                </a:solidFill>
                <a:effectLst/>
                <a:latin typeface="Trebuchet MS" charset="0"/>
                <a:ea typeface="Trebuchet MS" charset="0"/>
                <a:cs typeface="Trebuchet MS" charset="0"/>
              </a:defRPr>
            </a:lvl1pPr>
            <a:lvl2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2pPr>
            <a:lvl3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3pPr>
            <a:lvl4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4pPr>
            <a:lvl5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5pPr>
            <a:lvl6pPr marL="4572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6pPr>
            <a:lvl7pPr marL="9144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7pPr>
            <a:lvl8pPr marL="13716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8pPr>
            <a:lvl9pPr marL="18288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9pPr>
          </a:lstStyle>
          <a:p>
            <a:r>
              <a:rPr lang="en-US" sz="6000" dirty="0"/>
              <a:t>CAREER EDUCATION</a:t>
            </a:r>
          </a:p>
        </p:txBody>
      </p:sp>
      <p:sp>
        <p:nvSpPr>
          <p:cNvPr id="6" name="Text Placeholder 2"/>
          <p:cNvSpPr>
            <a:spLocks noGrp="1"/>
          </p:cNvSpPr>
          <p:nvPr>
            <p:ph type="body" idx="1"/>
          </p:nvPr>
        </p:nvSpPr>
        <p:spPr>
          <a:xfrm>
            <a:off x="695179" y="3655290"/>
            <a:ext cx="4693920" cy="818239"/>
          </a:xfrm>
        </p:spPr>
        <p:txBody>
          <a:bodyPr/>
          <a:lstStyle/>
          <a:p>
            <a:pPr>
              <a:spcBef>
                <a:spcPts val="400"/>
              </a:spcBef>
              <a:spcAft>
                <a:spcPts val="0"/>
              </a:spcAft>
            </a:pPr>
            <a:r>
              <a:rPr lang="en-US" sz="3600" b="1" dirty="0"/>
              <a:t>San Diego and </a:t>
            </a:r>
          </a:p>
          <a:p>
            <a:pPr>
              <a:spcBef>
                <a:spcPts val="400"/>
              </a:spcBef>
              <a:spcAft>
                <a:spcPts val="800"/>
              </a:spcAft>
            </a:pPr>
            <a:r>
              <a:rPr lang="en-US" sz="3600" b="1" dirty="0"/>
              <a:t>Imperial Counties</a:t>
            </a:r>
            <a:endParaRPr lang="en-US" sz="3600" dirty="0"/>
          </a:p>
        </p:txBody>
      </p:sp>
      <p:sp>
        <p:nvSpPr>
          <p:cNvPr id="7" name="Rectangle 6"/>
          <p:cNvSpPr/>
          <p:nvPr/>
        </p:nvSpPr>
        <p:spPr>
          <a:xfrm>
            <a:off x="9607660" y="5737037"/>
            <a:ext cx="1690577" cy="7044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Campus Logo Here</a:t>
            </a:r>
          </a:p>
        </p:txBody>
      </p:sp>
      <p:pic>
        <p:nvPicPr>
          <p:cNvPr id="2" name="Picture 1"/>
          <p:cNvPicPr>
            <a:picLocks noChangeAspect="1"/>
          </p:cNvPicPr>
          <p:nvPr/>
        </p:nvPicPr>
        <p:blipFill>
          <a:blip r:embed="rId3"/>
          <a:stretch>
            <a:fillRect/>
          </a:stretch>
        </p:blipFill>
        <p:spPr>
          <a:xfrm>
            <a:off x="9607659" y="5360169"/>
            <a:ext cx="1690577" cy="1180214"/>
          </a:xfrm>
          <a:prstGeom prst="rect">
            <a:avLst/>
          </a:prstGeom>
        </p:spPr>
      </p:pic>
    </p:spTree>
    <p:extLst>
      <p:ext uri="{BB962C8B-B14F-4D97-AF65-F5344CB8AC3E}">
        <p14:creationId xmlns:p14="http://schemas.microsoft.com/office/powerpoint/2010/main" val="3611850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p:txBody>
          <a:bodyPr/>
          <a:lstStyle/>
          <a:p>
            <a:pPr lvl="0">
              <a:lnSpc>
                <a:spcPct val="100000"/>
              </a:lnSpc>
              <a:spcAft>
                <a:spcPts val="0"/>
              </a:spcAft>
            </a:pPr>
            <a:r>
              <a:rPr lang="en-US" dirty="0"/>
              <a:t>Grossmont College </a:t>
            </a:r>
          </a:p>
          <a:p>
            <a:pPr lvl="0">
              <a:lnSpc>
                <a:spcPct val="100000"/>
              </a:lnSpc>
              <a:spcAft>
                <a:spcPts val="0"/>
              </a:spcAft>
            </a:pPr>
            <a:r>
              <a:rPr lang="en-US" dirty="0"/>
              <a:t>Presenter: Dr. Javier Ayala, Dean CE/WD</a:t>
            </a:r>
          </a:p>
          <a:p>
            <a:pPr lvl="0">
              <a:lnSpc>
                <a:spcPct val="100000"/>
              </a:lnSpc>
              <a:spcAft>
                <a:spcPts val="0"/>
              </a:spcAft>
            </a:pPr>
            <a:r>
              <a:rPr lang="en-US" dirty="0"/>
              <a:t>Renee Nasori- Career Services Supervisor</a:t>
            </a:r>
          </a:p>
          <a:p>
            <a:pPr lvl="0">
              <a:lnSpc>
                <a:spcPct val="100000"/>
              </a:lnSpc>
              <a:spcAft>
                <a:spcPts val="0"/>
              </a:spcAft>
            </a:pPr>
            <a:r>
              <a:rPr lang="en-US" dirty="0"/>
              <a:t>Erika Arangure- CTE Program Coordinator</a:t>
            </a:r>
          </a:p>
          <a:p>
            <a:pPr lvl="0">
              <a:lnSpc>
                <a:spcPct val="100000"/>
              </a:lnSpc>
              <a:spcAft>
                <a:spcPts val="0"/>
              </a:spcAft>
            </a:pPr>
            <a:r>
              <a:rPr lang="en-US" dirty="0"/>
              <a:t>Karl Cameron- Career Counselor</a:t>
            </a:r>
          </a:p>
          <a:p>
            <a:endParaRPr lang="en-US" dirty="0"/>
          </a:p>
        </p:txBody>
      </p:sp>
      <p:sp>
        <p:nvSpPr>
          <p:cNvPr id="3" name="Slide Number Placeholder 2"/>
          <p:cNvSpPr>
            <a:spLocks noGrp="1"/>
          </p:cNvSpPr>
          <p:nvPr>
            <p:ph type="sldNum" sz="quarter" idx="10"/>
          </p:nvPr>
        </p:nvSpPr>
        <p:spPr/>
        <p:txBody>
          <a:bodyPr/>
          <a:lstStyle/>
          <a:p>
            <a:pPr>
              <a:defRPr/>
            </a:pPr>
            <a:fld id="{7B5376BE-D380-6445-A9C8-3DDF91D08D8C}" type="slidenum">
              <a:rPr lang="en-US" smtClean="0"/>
              <a:pPr>
                <a:defRPr/>
              </a:pPr>
              <a:t>10</a:t>
            </a:fld>
            <a:endParaRPr lang="en-US" dirty="0"/>
          </a:p>
        </p:txBody>
      </p:sp>
      <p:sp>
        <p:nvSpPr>
          <p:cNvPr id="4" name="Rectangle 3"/>
          <p:cNvSpPr/>
          <p:nvPr/>
        </p:nvSpPr>
        <p:spPr>
          <a:xfrm>
            <a:off x="2105780" y="6244555"/>
            <a:ext cx="1137690" cy="474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Campus Logo Here</a:t>
            </a:r>
            <a:endParaRPr lang="en-US" dirty="0">
              <a:solidFill>
                <a:schemeClr val="tx1"/>
              </a:solidFill>
            </a:endParaRPr>
          </a:p>
        </p:txBody>
      </p:sp>
      <p:sp>
        <p:nvSpPr>
          <p:cNvPr id="5" name="Content Placeholder 1"/>
          <p:cNvSpPr txBox="1">
            <a:spLocks/>
          </p:cNvSpPr>
          <p:nvPr/>
        </p:nvSpPr>
        <p:spPr bwMode="auto">
          <a:xfrm>
            <a:off x="457202" y="904716"/>
            <a:ext cx="3860799" cy="478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1" fontAlgn="base" hangingPunct="1">
              <a:lnSpc>
                <a:spcPct val="90000"/>
              </a:lnSpc>
              <a:spcBef>
                <a:spcPts val="1000"/>
              </a:spcBef>
              <a:spcAft>
                <a:spcPts val="600"/>
              </a:spcAft>
              <a:buFont typeface="Arial" charset="0"/>
              <a:defRPr sz="2800" b="1" kern="1200">
                <a:solidFill>
                  <a:schemeClr val="bg1"/>
                </a:solidFill>
                <a:latin typeface="Trebuchet MS" charset="0"/>
                <a:ea typeface="Trebuchet MS" charset="0"/>
                <a:cs typeface="Trebuchet MS" charset="0"/>
              </a:defRPr>
            </a:lvl1pPr>
            <a:lvl2pPr marL="273050" algn="l" rtl="0" eaLnBrk="1" fontAlgn="base" hangingPunct="1">
              <a:lnSpc>
                <a:spcPct val="90000"/>
              </a:lnSpc>
              <a:spcBef>
                <a:spcPts val="500"/>
              </a:spcBef>
              <a:spcAft>
                <a:spcPct val="0"/>
              </a:spcAft>
              <a:buFont typeface="Arial" charset="0"/>
              <a:defRPr sz="2400" kern="1200">
                <a:solidFill>
                  <a:schemeClr val="bg1"/>
                </a:solidFill>
                <a:latin typeface="Trebuchet MS" charset="0"/>
                <a:ea typeface="Trebuchet MS" charset="0"/>
                <a:cs typeface="Trebuchet MS" charset="0"/>
              </a:defRPr>
            </a:lvl2pPr>
            <a:lvl3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3pPr>
            <a:lvl4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4pPr>
            <a:lvl5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lnSpc>
                <a:spcPct val="100000"/>
              </a:lnSpc>
              <a:spcAft>
                <a:spcPts val="0"/>
              </a:spcAft>
            </a:pPr>
            <a:endParaRPr lang="en-US" dirty="0"/>
          </a:p>
        </p:txBody>
      </p:sp>
      <p:sp>
        <p:nvSpPr>
          <p:cNvPr id="6" name="Content Placeholder 2"/>
          <p:cNvSpPr txBox="1">
            <a:spLocks/>
          </p:cNvSpPr>
          <p:nvPr/>
        </p:nvSpPr>
        <p:spPr>
          <a:xfrm>
            <a:off x="457202" y="2414896"/>
            <a:ext cx="3860799" cy="3854024"/>
          </a:xfrm>
          <a:prstGeom prst="rect">
            <a:avLst/>
          </a:prstGeom>
        </p:spPr>
        <p:txBody>
          <a:bodyPr vert="horz" lIns="91440" tIns="45720" rIns="91440" bIns="45720" rtlCol="0" anchor="t" anchorCtr="0">
            <a:normAutofit/>
          </a:bodyPr>
          <a:lstStyle>
            <a:lvl1pPr marL="0" indent="0" algn="l" defTabSz="914400" rtl="0" eaLnBrk="1" latinLnBrk="0" hangingPunct="1">
              <a:lnSpc>
                <a:spcPct val="90000"/>
              </a:lnSpc>
              <a:spcBef>
                <a:spcPts val="1000"/>
              </a:spcBef>
              <a:spcAft>
                <a:spcPts val="600"/>
              </a:spcAft>
              <a:buFont typeface="Arial"/>
              <a:buNone/>
              <a:defRPr sz="3200" b="1" kern="1200">
                <a:solidFill>
                  <a:srgbClr val="050A28"/>
                </a:solidFill>
                <a:latin typeface="Trebuchet MS" charset="0"/>
                <a:ea typeface="Trebuchet MS" charset="0"/>
                <a:cs typeface="Trebuchet MS" charset="0"/>
              </a:defRPr>
            </a:lvl1pPr>
            <a:lvl2pPr marL="274320" indent="0" algn="l" defTabSz="914400" rtl="0" eaLnBrk="1" latinLnBrk="0" hangingPunct="1">
              <a:lnSpc>
                <a:spcPct val="90000"/>
              </a:lnSpc>
              <a:spcBef>
                <a:spcPts val="500"/>
              </a:spcBef>
              <a:buFont typeface="Arial"/>
              <a:buNone/>
              <a:defRPr sz="2800" kern="1200">
                <a:solidFill>
                  <a:srgbClr val="050A28"/>
                </a:solidFill>
                <a:latin typeface="Trebuchet MS" charset="0"/>
                <a:ea typeface="Trebuchet MS" charset="0"/>
                <a:cs typeface="Trebuchet MS" charset="0"/>
              </a:defRPr>
            </a:lvl2pPr>
            <a:lvl3pPr marL="548640" indent="0" algn="l" defTabSz="914400" rtl="0" eaLnBrk="1" latinLnBrk="0" hangingPunct="1">
              <a:lnSpc>
                <a:spcPct val="90000"/>
              </a:lnSpc>
              <a:spcBef>
                <a:spcPts val="500"/>
              </a:spcBef>
              <a:buFont typeface="Arial"/>
              <a:buNone/>
              <a:defRPr sz="2400" kern="1200">
                <a:solidFill>
                  <a:srgbClr val="050A28"/>
                </a:solidFill>
                <a:latin typeface="Trebuchet MS" charset="0"/>
                <a:ea typeface="Trebuchet MS" charset="0"/>
                <a:cs typeface="Trebuchet MS" charset="0"/>
              </a:defRPr>
            </a:lvl3pPr>
            <a:lvl4pPr marL="548640" indent="0" algn="l" defTabSz="914400" rtl="0" eaLnBrk="1" latinLnBrk="0" hangingPunct="1">
              <a:lnSpc>
                <a:spcPct val="90000"/>
              </a:lnSpc>
              <a:spcBef>
                <a:spcPts val="500"/>
              </a:spcBef>
              <a:buFont typeface="Arial"/>
              <a:buNone/>
              <a:defRPr sz="2000" kern="1200">
                <a:solidFill>
                  <a:srgbClr val="050A28"/>
                </a:solidFill>
                <a:latin typeface="Trebuchet MS" charset="0"/>
                <a:ea typeface="Trebuchet MS" charset="0"/>
                <a:cs typeface="Trebuchet MS" charset="0"/>
              </a:defRPr>
            </a:lvl4pPr>
            <a:lvl5pPr marL="548640" indent="0" algn="l" defTabSz="914400" rtl="0" eaLnBrk="1" latinLnBrk="0" hangingPunct="1">
              <a:lnSpc>
                <a:spcPct val="90000"/>
              </a:lnSpc>
              <a:spcBef>
                <a:spcPts val="500"/>
              </a:spcBef>
              <a:buFont typeface="Arial"/>
              <a:buNone/>
              <a:defRPr sz="2000" kern="1200">
                <a:solidFill>
                  <a:srgbClr val="050A28"/>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9pPr>
          </a:lstStyle>
          <a:p>
            <a:pPr marL="0" lvl="2">
              <a:spcAft>
                <a:spcPts val="1800"/>
              </a:spcAft>
            </a:pPr>
            <a:endParaRPr lang="en-US" sz="2000" dirty="0">
              <a:solidFill>
                <a:schemeClr val="bg1"/>
              </a:solidFill>
            </a:endParaRPr>
          </a:p>
        </p:txBody>
      </p:sp>
      <p:pic>
        <p:nvPicPr>
          <p:cNvPr id="2" name="Picture 1"/>
          <p:cNvPicPr>
            <a:picLocks noChangeAspect="1"/>
          </p:cNvPicPr>
          <p:nvPr/>
        </p:nvPicPr>
        <p:blipFill>
          <a:blip r:embed="rId3"/>
          <a:stretch>
            <a:fillRect/>
          </a:stretch>
        </p:blipFill>
        <p:spPr>
          <a:xfrm>
            <a:off x="2028393" y="5911557"/>
            <a:ext cx="1292464" cy="902286"/>
          </a:xfrm>
          <a:prstGeom prst="rect">
            <a:avLst/>
          </a:prstGeom>
        </p:spPr>
      </p:pic>
    </p:spTree>
    <p:extLst>
      <p:ext uri="{BB962C8B-B14F-4D97-AF65-F5344CB8AC3E}">
        <p14:creationId xmlns:p14="http://schemas.microsoft.com/office/powerpoint/2010/main" val="1569047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5"/>
          <p:cNvSpPr txBox="1">
            <a:spLocks noGrp="1"/>
          </p:cNvSpPr>
          <p:nvPr>
            <p:ph type="sldNum" idx="4294967295"/>
          </p:nvPr>
        </p:nvSpPr>
        <p:spPr>
          <a:xfrm>
            <a:off x="11531600" y="6300788"/>
            <a:ext cx="6604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11</a:t>
            </a:fld>
            <a:endParaRPr sz="1200" dirty="0">
              <a:solidFill>
                <a:schemeClr val="bg1"/>
              </a:solidFill>
              <a:latin typeface="Trebuchet MS" panose="020B0603020202020204" pitchFamily="34" charset="0"/>
            </a:endParaRPr>
          </a:p>
        </p:txBody>
      </p:sp>
      <p:sp>
        <p:nvSpPr>
          <p:cNvPr id="147" name="Google Shape;147;p5"/>
          <p:cNvSpPr txBox="1">
            <a:spLocks noGrp="1"/>
          </p:cNvSpPr>
          <p:nvPr>
            <p:ph type="title"/>
          </p:nvPr>
        </p:nvSpPr>
        <p:spPr>
          <a:xfrm>
            <a:off x="457200" y="0"/>
            <a:ext cx="11239500" cy="1325563"/>
          </a:xfrm>
          <a:prstGeom prst="rect">
            <a:avLst/>
          </a:prstGeom>
          <a:noFill/>
          <a:ln>
            <a:noFill/>
          </a:ln>
        </p:spPr>
        <p:txBody>
          <a:bodyPr spcFirstLastPara="1" wrap="square" lIns="91425" tIns="45700" rIns="91425" bIns="45700" anchor="ctr" anchorCtr="0">
            <a:noAutofit/>
          </a:bodyPr>
          <a:lstStyle/>
          <a:p>
            <a:pPr lvl="0" algn="ctr">
              <a:lnSpc>
                <a:spcPct val="115000"/>
              </a:lnSpc>
              <a:spcBef>
                <a:spcPts val="400"/>
              </a:spcBef>
              <a:spcAft>
                <a:spcPts val="600"/>
              </a:spcAft>
              <a:buSzPts val="1100"/>
            </a:pPr>
            <a:r>
              <a:rPr lang="en-US" sz="3600" dirty="0"/>
              <a:t>Computer Science &amp; Information Systems</a:t>
            </a:r>
            <a:endParaRPr dirty="0"/>
          </a:p>
        </p:txBody>
      </p:sp>
      <p:cxnSp>
        <p:nvCxnSpPr>
          <p:cNvPr id="148" name="Google Shape;148;p5"/>
          <p:cNvCxnSpPr/>
          <p:nvPr/>
        </p:nvCxnSpPr>
        <p:spPr>
          <a:xfrm flipH="1">
            <a:off x="5873578" y="2753427"/>
            <a:ext cx="1" cy="2903049"/>
          </a:xfrm>
          <a:prstGeom prst="straightConnector1">
            <a:avLst/>
          </a:prstGeom>
          <a:noFill/>
          <a:ln w="19050" cap="flat" cmpd="sng">
            <a:solidFill>
              <a:srgbClr val="F6B336"/>
            </a:solidFill>
            <a:prstDash val="solid"/>
            <a:miter lim="800000"/>
            <a:headEnd type="none" w="sm" len="sm"/>
            <a:tailEnd type="none" w="sm" len="sm"/>
          </a:ln>
        </p:spPr>
      </p:cxnSp>
      <p:sp>
        <p:nvSpPr>
          <p:cNvPr id="149" name="Google Shape;149;p5"/>
          <p:cNvSpPr/>
          <p:nvPr/>
        </p:nvSpPr>
        <p:spPr>
          <a:xfrm>
            <a:off x="2105780" y="6244555"/>
            <a:ext cx="1137690" cy="47403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0" name="Google Shape;150;p5"/>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a:t>
            </a:r>
            <a:r>
              <a:rPr lang="en-US" sz="1600" dirty="0" smtClean="0">
                <a:latin typeface="Trebuchet MS"/>
                <a:ea typeface="Trebuchet MS"/>
                <a:cs typeface="Trebuchet MS"/>
                <a:sym typeface="Trebuchet MS"/>
              </a:rPr>
              <a:t>log </a:t>
            </a:r>
            <a:r>
              <a:rPr lang="en-US" sz="1600" dirty="0">
                <a:latin typeface="Trebuchet MS"/>
                <a:ea typeface="Trebuchet MS"/>
                <a:cs typeface="Trebuchet MS"/>
                <a:sym typeface="Trebuchet MS"/>
              </a:rPr>
              <a:t>HERE</a:t>
            </a:r>
            <a:endParaRPr sz="1600" dirty="0">
              <a:latin typeface="Trebuchet MS"/>
              <a:ea typeface="Trebuchet MS"/>
              <a:cs typeface="Trebuchet MS"/>
              <a:sym typeface="Trebuchet MS"/>
            </a:endParaRPr>
          </a:p>
        </p:txBody>
      </p:sp>
      <p:sp>
        <p:nvSpPr>
          <p:cNvPr id="151" name="Google Shape;151;p5"/>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r>
              <a:rPr lang="en-US" b="1" dirty="0" smtClean="0"/>
              <a:t>Associate Degrees &amp; Certificates:</a:t>
            </a:r>
          </a:p>
          <a:p>
            <a:r>
              <a:rPr lang="en-US" b="1" dirty="0" smtClean="0"/>
              <a:t>-Cybersecurity</a:t>
            </a:r>
            <a:endParaRPr lang="en-US" b="1" dirty="0"/>
          </a:p>
          <a:p>
            <a:r>
              <a:rPr lang="en-US" b="1" dirty="0" smtClean="0"/>
              <a:t>-Information </a:t>
            </a:r>
            <a:r>
              <a:rPr lang="en-US" b="1" dirty="0"/>
              <a:t>Technology Specialist</a:t>
            </a:r>
          </a:p>
          <a:p>
            <a:r>
              <a:rPr lang="en-US" b="1" dirty="0" smtClean="0"/>
              <a:t>-Computer </a:t>
            </a:r>
            <a:r>
              <a:rPr lang="en-US" b="1" dirty="0"/>
              <a:t>Programming </a:t>
            </a:r>
          </a:p>
          <a:p>
            <a:r>
              <a:rPr lang="en-US" b="1" dirty="0" smtClean="0"/>
              <a:t>-Web Design</a:t>
            </a:r>
          </a:p>
          <a:p>
            <a:pPr marL="285750" indent="-285750"/>
            <a:r>
              <a:rPr lang="en-US" b="1" dirty="0" smtClean="0"/>
              <a:t>-Data Sciences</a:t>
            </a:r>
            <a:endParaRPr lang="en-US" b="1" dirty="0"/>
          </a:p>
          <a:p>
            <a:pPr marL="285750" indent="-285750"/>
            <a:r>
              <a:rPr lang="en-US" b="1" dirty="0" smtClean="0"/>
              <a:t>-Website </a:t>
            </a:r>
            <a:r>
              <a:rPr lang="en-US" b="1" dirty="0"/>
              <a:t>Design</a:t>
            </a:r>
          </a:p>
          <a:p>
            <a:pPr marL="285750" indent="-285750"/>
            <a:r>
              <a:rPr lang="en-US" b="1" dirty="0" smtClean="0"/>
              <a:t>-PLCs</a:t>
            </a:r>
            <a:endParaRPr lang="en-US" b="1" dirty="0"/>
          </a:p>
          <a:p>
            <a:endParaRPr lang="en-US" b="1" dirty="0"/>
          </a:p>
        </p:txBody>
      </p:sp>
      <p:sp>
        <p:nvSpPr>
          <p:cNvPr id="152" name="Google Shape;152;p5"/>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dirty="0" smtClean="0"/>
              <a:t>Median Salary: $100, 856 </a:t>
            </a:r>
          </a:p>
          <a:p>
            <a:pPr marL="0" lvl="0" indent="0" algn="l" rtl="0">
              <a:spcBef>
                <a:spcPts val="0"/>
              </a:spcBef>
              <a:spcAft>
                <a:spcPts val="0"/>
              </a:spcAft>
              <a:buClr>
                <a:schemeClr val="dk1"/>
              </a:buClr>
              <a:buSzPts val="1100"/>
              <a:buFont typeface="Arial"/>
              <a:buNone/>
            </a:pPr>
            <a:endParaRPr lang="en-US" b="1" dirty="0" smtClean="0"/>
          </a:p>
          <a:p>
            <a:pPr marL="0" lvl="0" indent="0" algn="l" rtl="0">
              <a:spcBef>
                <a:spcPts val="0"/>
              </a:spcBef>
              <a:spcAft>
                <a:spcPts val="0"/>
              </a:spcAft>
              <a:buClr>
                <a:schemeClr val="dk1"/>
              </a:buClr>
              <a:buSzPts val="1100"/>
              <a:buFont typeface="Arial"/>
              <a:buNone/>
            </a:pPr>
            <a:r>
              <a:rPr lang="en-US" b="1" dirty="0" smtClean="0"/>
              <a:t>New Workers: $62, 849</a:t>
            </a:r>
          </a:p>
          <a:p>
            <a:pPr marL="0" lvl="0" indent="0" algn="l" rtl="0">
              <a:spcBef>
                <a:spcPts val="0"/>
              </a:spcBef>
              <a:spcAft>
                <a:spcPts val="0"/>
              </a:spcAft>
              <a:buClr>
                <a:schemeClr val="dk1"/>
              </a:buClr>
              <a:buSzPts val="1100"/>
              <a:buFont typeface="Arial"/>
              <a:buNone/>
            </a:pPr>
            <a:endParaRPr lang="en-US" b="1" dirty="0" smtClean="0"/>
          </a:p>
          <a:p>
            <a:pPr marL="0" lvl="0" indent="0" algn="l" rtl="0">
              <a:spcBef>
                <a:spcPts val="0"/>
              </a:spcBef>
              <a:spcAft>
                <a:spcPts val="0"/>
              </a:spcAft>
              <a:buClr>
                <a:schemeClr val="dk1"/>
              </a:buClr>
              <a:buSzPts val="1100"/>
              <a:buFont typeface="Arial"/>
              <a:buNone/>
            </a:pPr>
            <a:r>
              <a:rPr lang="en-US" b="1" dirty="0" smtClean="0"/>
              <a:t>Annual Job Openings: 6, 129</a:t>
            </a:r>
          </a:p>
          <a:p>
            <a:pPr marL="0" lvl="0" indent="0" algn="l" rtl="0">
              <a:spcBef>
                <a:spcPts val="0"/>
              </a:spcBef>
              <a:spcAft>
                <a:spcPts val="0"/>
              </a:spcAft>
              <a:buClr>
                <a:schemeClr val="dk1"/>
              </a:buClr>
              <a:buSzPts val="1100"/>
              <a:buFont typeface="Arial"/>
              <a:buNone/>
            </a:pPr>
            <a:endParaRPr lang="en-US" b="1" dirty="0" smtClean="0"/>
          </a:p>
          <a:p>
            <a:pPr marL="0" lvl="0" indent="0" algn="l" rtl="0">
              <a:spcBef>
                <a:spcPts val="0"/>
              </a:spcBef>
              <a:spcAft>
                <a:spcPts val="0"/>
              </a:spcAft>
              <a:buClr>
                <a:schemeClr val="dk1"/>
              </a:buClr>
              <a:buSzPts val="1100"/>
              <a:buFont typeface="Arial"/>
              <a:buNone/>
            </a:pPr>
            <a:r>
              <a:rPr lang="en-US" b="1" dirty="0" smtClean="0"/>
              <a:t>Computer System Analyst</a:t>
            </a:r>
            <a:endParaRPr b="1" dirty="0"/>
          </a:p>
        </p:txBody>
      </p:sp>
      <p:pic>
        <p:nvPicPr>
          <p:cNvPr id="2" name="Picture 1"/>
          <p:cNvPicPr>
            <a:picLocks noChangeAspect="1"/>
          </p:cNvPicPr>
          <p:nvPr/>
        </p:nvPicPr>
        <p:blipFill>
          <a:blip r:embed="rId3"/>
          <a:stretch>
            <a:fillRect/>
          </a:stretch>
        </p:blipFill>
        <p:spPr>
          <a:xfrm>
            <a:off x="1949236" y="5955482"/>
            <a:ext cx="1294139" cy="903335"/>
          </a:xfrm>
          <a:prstGeom prst="rect">
            <a:avLst/>
          </a:prstGeom>
        </p:spPr>
      </p:pic>
      <p:pic>
        <p:nvPicPr>
          <p:cNvPr id="3" name="Picture 2"/>
          <p:cNvPicPr>
            <a:picLocks noChangeAspect="1"/>
          </p:cNvPicPr>
          <p:nvPr/>
        </p:nvPicPr>
        <p:blipFill>
          <a:blip r:embed="rId4"/>
          <a:stretch>
            <a:fillRect/>
          </a:stretch>
        </p:blipFill>
        <p:spPr>
          <a:xfrm>
            <a:off x="3399914" y="4204951"/>
            <a:ext cx="2099847" cy="3670357"/>
          </a:xfrm>
          <a:prstGeom prst="rect">
            <a:avLst/>
          </a:prstGeom>
        </p:spPr>
      </p:pic>
      <p:pic>
        <p:nvPicPr>
          <p:cNvPr id="4" name="Picture 3"/>
          <p:cNvPicPr>
            <a:picLocks noChangeAspect="1"/>
          </p:cNvPicPr>
          <p:nvPr/>
        </p:nvPicPr>
        <p:blipFill>
          <a:blip r:embed="rId5"/>
          <a:stretch>
            <a:fillRect/>
          </a:stretch>
        </p:blipFill>
        <p:spPr>
          <a:xfrm>
            <a:off x="9348581" y="4029298"/>
            <a:ext cx="2563274" cy="4059724"/>
          </a:xfrm>
          <a:prstGeom prst="rect">
            <a:avLst/>
          </a:prstGeom>
        </p:spPr>
      </p:pic>
      <p:sp>
        <p:nvSpPr>
          <p:cNvPr id="5" name="Rectangle 4"/>
          <p:cNvSpPr/>
          <p:nvPr/>
        </p:nvSpPr>
        <p:spPr>
          <a:xfrm>
            <a:off x="6139361" y="5609324"/>
            <a:ext cx="1633460" cy="369332"/>
          </a:xfrm>
          <a:prstGeom prst="rect">
            <a:avLst/>
          </a:prstGeom>
        </p:spPr>
        <p:txBody>
          <a:bodyPr wrap="none">
            <a:spAutoFit/>
          </a:bodyPr>
          <a:lstStyle/>
          <a:p>
            <a:r>
              <a:rPr lang="en-US" dirty="0"/>
              <a:t>ccc.emsicc.com</a:t>
            </a:r>
          </a:p>
        </p:txBody>
      </p:sp>
    </p:spTree>
    <p:extLst>
      <p:ext uri="{BB962C8B-B14F-4D97-AF65-F5344CB8AC3E}">
        <p14:creationId xmlns:p14="http://schemas.microsoft.com/office/powerpoint/2010/main" val="1367851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5df449d0b6_0_6"/>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12</a:t>
            </a:fld>
            <a:endParaRPr sz="1200" dirty="0">
              <a:solidFill>
                <a:schemeClr val="bg1"/>
              </a:solidFill>
              <a:latin typeface="Trebuchet MS" panose="020B0603020202020204" pitchFamily="34" charset="0"/>
            </a:endParaRPr>
          </a:p>
        </p:txBody>
      </p:sp>
      <p:sp>
        <p:nvSpPr>
          <p:cNvPr id="159" name="Google Shape;159;g5df449d0b6_0_6"/>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lvl="0" algn="ctr">
              <a:lnSpc>
                <a:spcPct val="115000"/>
              </a:lnSpc>
              <a:spcBef>
                <a:spcPts val="400"/>
              </a:spcBef>
              <a:spcAft>
                <a:spcPts val="600"/>
              </a:spcAft>
              <a:buSzPts val="1100"/>
            </a:pPr>
            <a:r>
              <a:rPr lang="en-US" sz="3600" dirty="0">
                <a:solidFill>
                  <a:schemeClr val="accent6">
                    <a:lumMod val="75000"/>
                  </a:schemeClr>
                </a:solidFill>
              </a:rPr>
              <a:t>Administration of Justice</a:t>
            </a:r>
            <a:endParaRPr sz="3600" b="0" dirty="0">
              <a:solidFill>
                <a:srgbClr val="FFFFFF"/>
              </a:solidFill>
            </a:endParaRPr>
          </a:p>
        </p:txBody>
      </p:sp>
      <p:cxnSp>
        <p:nvCxnSpPr>
          <p:cNvPr id="160" name="Google Shape;160;g5df449d0b6_0_6"/>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61" name="Google Shape;161;g5df449d0b6_0_6"/>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2" name="Google Shape;162;g5df449d0b6_0_6"/>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sp>
        <p:nvSpPr>
          <p:cNvPr id="163" name="Google Shape;163;g5df449d0b6_0_6"/>
          <p:cNvSpPr txBox="1"/>
          <p:nvPr/>
        </p:nvSpPr>
        <p:spPr>
          <a:xfrm>
            <a:off x="379264" y="1325700"/>
            <a:ext cx="5087400" cy="3744900"/>
          </a:xfrm>
          <a:prstGeom prst="rect">
            <a:avLst/>
          </a:prstGeom>
          <a:noFill/>
          <a:ln>
            <a:noFill/>
          </a:ln>
        </p:spPr>
        <p:txBody>
          <a:bodyPr spcFirstLastPara="1" wrap="square" lIns="91425" tIns="91425" rIns="91425" bIns="91425" anchor="t" anchorCtr="0">
            <a:noAutofit/>
          </a:bodyPr>
          <a:lstStyle/>
          <a:p>
            <a:r>
              <a:rPr lang="en-US" b="1" dirty="0" smtClean="0"/>
              <a:t>AOJ </a:t>
            </a:r>
            <a:r>
              <a:rPr lang="en-US" b="1" dirty="0"/>
              <a:t>Department serves approximately 1,500 majors each semester with degrees and certificates in:</a:t>
            </a:r>
          </a:p>
          <a:p>
            <a:r>
              <a:rPr lang="en-US" b="1" dirty="0" smtClean="0"/>
              <a:t>-Law </a:t>
            </a:r>
            <a:r>
              <a:rPr lang="en-US" b="1" dirty="0"/>
              <a:t>Enforcement</a:t>
            </a:r>
          </a:p>
          <a:p>
            <a:r>
              <a:rPr lang="en-US" b="1" dirty="0" smtClean="0"/>
              <a:t>-Corrections</a:t>
            </a:r>
            <a:endParaRPr lang="en-US" b="1" dirty="0"/>
          </a:p>
          <a:p>
            <a:r>
              <a:rPr lang="en-US" b="1" dirty="0" smtClean="0"/>
              <a:t>-Forensic </a:t>
            </a:r>
            <a:r>
              <a:rPr lang="en-US" b="1" dirty="0"/>
              <a:t>Technology</a:t>
            </a:r>
          </a:p>
          <a:p>
            <a:r>
              <a:rPr lang="en-US" b="1" dirty="0" smtClean="0"/>
              <a:t>-Security </a:t>
            </a:r>
            <a:r>
              <a:rPr lang="en-US" b="1" dirty="0"/>
              <a:t>Management </a:t>
            </a:r>
            <a:endParaRPr lang="en-US" b="1" dirty="0" smtClean="0"/>
          </a:p>
          <a:p>
            <a:endParaRPr lang="en-US" b="1" dirty="0"/>
          </a:p>
          <a:p>
            <a:r>
              <a:rPr lang="en-US" b="1" dirty="0"/>
              <a:t>We also have state certified academies and courses including:</a:t>
            </a:r>
          </a:p>
          <a:p>
            <a:r>
              <a:rPr lang="en-US" b="1" dirty="0" smtClean="0"/>
              <a:t>-Police </a:t>
            </a:r>
            <a:r>
              <a:rPr lang="en-US" b="1" dirty="0"/>
              <a:t>Academy</a:t>
            </a:r>
          </a:p>
          <a:p>
            <a:r>
              <a:rPr lang="en-US" b="1" dirty="0" smtClean="0"/>
              <a:t>-Corrections </a:t>
            </a:r>
            <a:r>
              <a:rPr lang="en-US" b="1" dirty="0"/>
              <a:t>Academy</a:t>
            </a:r>
          </a:p>
          <a:p>
            <a:r>
              <a:rPr lang="en-US" b="1" dirty="0" smtClean="0"/>
              <a:t>-Public </a:t>
            </a:r>
            <a:r>
              <a:rPr lang="en-US" b="1" dirty="0"/>
              <a:t>Safety Dispatch</a:t>
            </a:r>
          </a:p>
          <a:p>
            <a:r>
              <a:rPr lang="en-US" b="1" dirty="0" smtClean="0"/>
              <a:t>-Security </a:t>
            </a:r>
            <a:r>
              <a:rPr lang="en-US" b="1" dirty="0"/>
              <a:t>Academy (spring semester only)</a:t>
            </a:r>
          </a:p>
          <a:p>
            <a:r>
              <a:rPr lang="en-US" b="1" dirty="0" smtClean="0"/>
              <a:t>-PC </a:t>
            </a:r>
            <a:r>
              <a:rPr lang="en-US" b="1" dirty="0"/>
              <a:t>832 Laws of Arrest and Firearms</a:t>
            </a:r>
          </a:p>
          <a:p>
            <a:r>
              <a:rPr lang="en-US" b="1" dirty="0" smtClean="0"/>
              <a:t>-Other </a:t>
            </a:r>
            <a:r>
              <a:rPr lang="en-US" b="1" dirty="0"/>
              <a:t>POST Certified In-Service Training</a:t>
            </a:r>
            <a:br>
              <a:rPr lang="en-US" b="1" dirty="0"/>
            </a:br>
            <a:endParaRPr lang="en-US" b="1" dirty="0"/>
          </a:p>
          <a:p>
            <a:endParaRPr lang="en-US" dirty="0"/>
          </a:p>
        </p:txBody>
      </p:sp>
      <p:sp>
        <p:nvSpPr>
          <p:cNvPr id="164" name="Google Shape;164;g5df449d0b6_0_6"/>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dirty="0" smtClean="0">
                <a:solidFill>
                  <a:schemeClr val="dk1"/>
                </a:solidFill>
              </a:rPr>
              <a:t>Media Salary: $73, 067</a:t>
            </a:r>
          </a:p>
          <a:p>
            <a:pPr marL="0" lvl="0" indent="0" algn="l" rtl="0">
              <a:spcBef>
                <a:spcPts val="0"/>
              </a:spcBef>
              <a:spcAft>
                <a:spcPts val="0"/>
              </a:spcAft>
              <a:buClr>
                <a:schemeClr val="dk1"/>
              </a:buClr>
              <a:buSzPts val="1100"/>
              <a:buFont typeface="Arial"/>
              <a:buNone/>
            </a:pPr>
            <a:endParaRPr lang="en-US" b="1" dirty="0" smtClean="0">
              <a:solidFill>
                <a:schemeClr val="dk1"/>
              </a:solidFill>
            </a:endParaRPr>
          </a:p>
          <a:p>
            <a:pPr marL="0" lvl="0" indent="0" algn="l" rtl="0">
              <a:spcBef>
                <a:spcPts val="0"/>
              </a:spcBef>
              <a:spcAft>
                <a:spcPts val="0"/>
              </a:spcAft>
              <a:buClr>
                <a:schemeClr val="dk1"/>
              </a:buClr>
              <a:buSzPts val="1100"/>
              <a:buFont typeface="Arial"/>
              <a:buNone/>
            </a:pPr>
            <a:r>
              <a:rPr lang="en-US" b="1" dirty="0" smtClean="0">
                <a:solidFill>
                  <a:schemeClr val="dk1"/>
                </a:solidFill>
              </a:rPr>
              <a:t>New Workers: $31, 484</a:t>
            </a:r>
          </a:p>
          <a:p>
            <a:pPr marL="0" lvl="0" indent="0" algn="l" rtl="0">
              <a:spcBef>
                <a:spcPts val="0"/>
              </a:spcBef>
              <a:spcAft>
                <a:spcPts val="0"/>
              </a:spcAft>
              <a:buClr>
                <a:schemeClr val="dk1"/>
              </a:buClr>
              <a:buSzPts val="1100"/>
              <a:buFont typeface="Arial"/>
              <a:buNone/>
            </a:pPr>
            <a:endParaRPr lang="en-US" b="1" dirty="0">
              <a:solidFill>
                <a:schemeClr val="dk1"/>
              </a:solidFill>
            </a:endParaRPr>
          </a:p>
          <a:p>
            <a:pPr marL="0" lvl="0" indent="0" algn="l" rtl="0">
              <a:spcBef>
                <a:spcPts val="0"/>
              </a:spcBef>
              <a:spcAft>
                <a:spcPts val="0"/>
              </a:spcAft>
              <a:buClr>
                <a:schemeClr val="dk1"/>
              </a:buClr>
              <a:buSzPts val="1100"/>
              <a:buFont typeface="Arial"/>
              <a:buNone/>
            </a:pPr>
            <a:r>
              <a:rPr lang="en-US" b="1" dirty="0" smtClean="0">
                <a:solidFill>
                  <a:schemeClr val="dk1"/>
                </a:solidFill>
              </a:rPr>
              <a:t>Annual Job Openings: 1,568</a:t>
            </a:r>
          </a:p>
          <a:p>
            <a:pPr marL="0" lvl="0" indent="0" algn="l" rtl="0">
              <a:spcBef>
                <a:spcPts val="0"/>
              </a:spcBef>
              <a:spcAft>
                <a:spcPts val="0"/>
              </a:spcAft>
              <a:buClr>
                <a:schemeClr val="dk1"/>
              </a:buClr>
              <a:buSzPts val="1100"/>
              <a:buFont typeface="Arial"/>
              <a:buNone/>
            </a:pPr>
            <a:endParaRPr lang="en-US" b="1" dirty="0" smtClean="0">
              <a:solidFill>
                <a:schemeClr val="dk1"/>
              </a:solidFill>
            </a:endParaRPr>
          </a:p>
          <a:p>
            <a:pPr marL="0" lvl="0" indent="0" algn="l" rtl="0">
              <a:spcBef>
                <a:spcPts val="0"/>
              </a:spcBef>
              <a:spcAft>
                <a:spcPts val="0"/>
              </a:spcAft>
              <a:buClr>
                <a:schemeClr val="dk1"/>
              </a:buClr>
              <a:buSzPts val="1100"/>
              <a:buFont typeface="Arial"/>
              <a:buNone/>
            </a:pPr>
            <a:r>
              <a:rPr lang="en-US" b="1" dirty="0" smtClean="0">
                <a:solidFill>
                  <a:schemeClr val="dk1"/>
                </a:solidFill>
              </a:rPr>
              <a:t>Criminal Justice</a:t>
            </a:r>
          </a:p>
          <a:p>
            <a:pPr marL="0" lvl="0" indent="0" algn="l" rtl="0">
              <a:spcBef>
                <a:spcPts val="0"/>
              </a:spcBef>
              <a:spcAft>
                <a:spcPts val="0"/>
              </a:spcAft>
              <a:buClr>
                <a:schemeClr val="dk1"/>
              </a:buClr>
              <a:buSzPts val="1100"/>
              <a:buFont typeface="Arial"/>
              <a:buNone/>
            </a:pPr>
            <a:r>
              <a:rPr lang="en-US" b="1" dirty="0" smtClean="0">
                <a:solidFill>
                  <a:schemeClr val="dk1"/>
                </a:solidFill>
              </a:rPr>
              <a:t>Law Enforcement Teachers</a:t>
            </a:r>
            <a:endParaRPr b="1" dirty="0"/>
          </a:p>
        </p:txBody>
      </p:sp>
      <p:pic>
        <p:nvPicPr>
          <p:cNvPr id="2" name="Picture 1"/>
          <p:cNvPicPr>
            <a:picLocks noChangeAspect="1"/>
          </p:cNvPicPr>
          <p:nvPr/>
        </p:nvPicPr>
        <p:blipFill>
          <a:blip r:embed="rId3"/>
          <a:stretch>
            <a:fillRect/>
          </a:stretch>
        </p:blipFill>
        <p:spPr>
          <a:xfrm>
            <a:off x="2105775" y="5911557"/>
            <a:ext cx="1292464" cy="902286"/>
          </a:xfrm>
          <a:prstGeom prst="rect">
            <a:avLst/>
          </a:prstGeom>
        </p:spPr>
      </p:pic>
      <p:pic>
        <p:nvPicPr>
          <p:cNvPr id="4" name="Picture 3"/>
          <p:cNvPicPr>
            <a:picLocks noChangeAspect="1"/>
          </p:cNvPicPr>
          <p:nvPr/>
        </p:nvPicPr>
        <p:blipFill>
          <a:blip r:embed="rId4"/>
          <a:stretch>
            <a:fillRect/>
          </a:stretch>
        </p:blipFill>
        <p:spPr>
          <a:xfrm>
            <a:off x="8945100" y="3935186"/>
            <a:ext cx="2884072" cy="1915204"/>
          </a:xfrm>
          <a:prstGeom prst="rect">
            <a:avLst/>
          </a:prstGeom>
        </p:spPr>
      </p:pic>
      <p:sp>
        <p:nvSpPr>
          <p:cNvPr id="5" name="Rectangle 4"/>
          <p:cNvSpPr/>
          <p:nvPr/>
        </p:nvSpPr>
        <p:spPr>
          <a:xfrm>
            <a:off x="5873579" y="5726891"/>
            <a:ext cx="1633460" cy="369332"/>
          </a:xfrm>
          <a:prstGeom prst="rect">
            <a:avLst/>
          </a:prstGeom>
        </p:spPr>
        <p:txBody>
          <a:bodyPr wrap="none">
            <a:spAutoFit/>
          </a:bodyPr>
          <a:lstStyle/>
          <a:p>
            <a:r>
              <a:rPr lang="en-US" dirty="0"/>
              <a:t>ccc.emsicc.com</a:t>
            </a:r>
          </a:p>
        </p:txBody>
      </p:sp>
    </p:spTree>
    <p:extLst>
      <p:ext uri="{BB962C8B-B14F-4D97-AF65-F5344CB8AC3E}">
        <p14:creationId xmlns:p14="http://schemas.microsoft.com/office/powerpoint/2010/main" val="2688927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g5df449d0b6_0_24"/>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13</a:t>
            </a:fld>
            <a:endParaRPr sz="1200" dirty="0">
              <a:solidFill>
                <a:schemeClr val="bg1"/>
              </a:solidFill>
              <a:latin typeface="Trebuchet MS" panose="020B0603020202020204" pitchFamily="34" charset="0"/>
            </a:endParaRPr>
          </a:p>
        </p:txBody>
      </p:sp>
      <p:sp>
        <p:nvSpPr>
          <p:cNvPr id="171" name="Google Shape;171;g5df449d0b6_0_24"/>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dirty="0" smtClean="0">
                <a:solidFill>
                  <a:srgbClr val="FFFFFF"/>
                </a:solidFill>
              </a:rPr>
              <a:t>Business Marketing</a:t>
            </a:r>
            <a:endParaRPr sz="3600" b="0" dirty="0">
              <a:solidFill>
                <a:srgbClr val="FFFFFF"/>
              </a:solidFill>
            </a:endParaRPr>
          </a:p>
        </p:txBody>
      </p:sp>
      <p:cxnSp>
        <p:nvCxnSpPr>
          <p:cNvPr id="172" name="Google Shape;172;g5df449d0b6_0_24"/>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73" name="Google Shape;173;g5df449d0b6_0_24"/>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4" name="Google Shape;174;g5df449d0b6_0_24"/>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sp>
        <p:nvSpPr>
          <p:cNvPr id="175" name="Google Shape;175;g5df449d0b6_0_24"/>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r>
              <a:rPr lang="en-US" b="1" dirty="0"/>
              <a:t>Marketing consists of all the activities that direct the flow of goods and services from producer to consumer</a:t>
            </a:r>
          </a:p>
          <a:p>
            <a:r>
              <a:rPr lang="en-US" b="1" i="1" dirty="0">
                <a:solidFill>
                  <a:schemeClr val="accent6">
                    <a:lumMod val="75000"/>
                  </a:schemeClr>
                </a:solidFill>
              </a:rPr>
              <a:t>Includes:-</a:t>
            </a:r>
          </a:p>
          <a:p>
            <a:pPr marL="342900" indent="-342900">
              <a:buFont typeface="Arial" panose="020B0604020202020204" pitchFamily="34" charset="0"/>
              <a:buChar char="•"/>
            </a:pPr>
            <a:r>
              <a:rPr lang="en-US" b="1" dirty="0"/>
              <a:t>Market research</a:t>
            </a:r>
          </a:p>
          <a:p>
            <a:pPr marL="342900" indent="-342900">
              <a:buFont typeface="Arial" panose="020B0604020202020204" pitchFamily="34" charset="0"/>
              <a:buChar char="•"/>
            </a:pPr>
            <a:r>
              <a:rPr lang="en-US" b="1" dirty="0"/>
              <a:t>Physical distribution</a:t>
            </a:r>
          </a:p>
          <a:p>
            <a:pPr marL="342900" indent="-342900">
              <a:buFont typeface="Arial" panose="020B0604020202020204" pitchFamily="34" charset="0"/>
              <a:buChar char="•"/>
            </a:pPr>
            <a:r>
              <a:rPr lang="en-US" b="1" dirty="0"/>
              <a:t>Wholesaling</a:t>
            </a:r>
          </a:p>
          <a:p>
            <a:pPr marL="342900" indent="-342900">
              <a:buFont typeface="Arial" panose="020B0604020202020204" pitchFamily="34" charset="0"/>
              <a:buChar char="•"/>
            </a:pPr>
            <a:r>
              <a:rPr lang="en-US" b="1" dirty="0"/>
              <a:t>Advertising</a:t>
            </a:r>
          </a:p>
          <a:p>
            <a:pPr marL="342900" indent="-342900">
              <a:buFont typeface="Arial" panose="020B0604020202020204" pitchFamily="34" charset="0"/>
              <a:buChar char="•"/>
            </a:pPr>
            <a:r>
              <a:rPr lang="en-US" b="1" dirty="0"/>
              <a:t>personal selling</a:t>
            </a:r>
          </a:p>
          <a:p>
            <a:pPr marL="342900" indent="-342900">
              <a:buFont typeface="Arial" panose="020B0604020202020204" pitchFamily="34" charset="0"/>
              <a:buChar char="•"/>
            </a:pPr>
            <a:r>
              <a:rPr lang="en-US" b="1" dirty="0"/>
              <a:t>Retailing</a:t>
            </a:r>
          </a:p>
          <a:p>
            <a:endParaRPr lang="en-US" b="1" dirty="0"/>
          </a:p>
        </p:txBody>
      </p:sp>
      <p:sp>
        <p:nvSpPr>
          <p:cNvPr id="176" name="Google Shape;176;g5df449d0b6_0_24"/>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dirty="0" smtClean="0"/>
              <a:t>Media Salary: $132,889</a:t>
            </a:r>
          </a:p>
          <a:p>
            <a:pPr marL="0" lvl="0" indent="0" algn="l" rtl="0">
              <a:spcBef>
                <a:spcPts val="0"/>
              </a:spcBef>
              <a:spcAft>
                <a:spcPts val="0"/>
              </a:spcAft>
              <a:buClr>
                <a:schemeClr val="dk1"/>
              </a:buClr>
              <a:buSzPts val="1100"/>
              <a:buFont typeface="Arial"/>
              <a:buNone/>
            </a:pPr>
            <a:endParaRPr lang="en-US" b="1" dirty="0" smtClean="0"/>
          </a:p>
          <a:p>
            <a:pPr marL="0" lvl="0" indent="0" algn="l" rtl="0">
              <a:spcBef>
                <a:spcPts val="0"/>
              </a:spcBef>
              <a:spcAft>
                <a:spcPts val="0"/>
              </a:spcAft>
              <a:buClr>
                <a:schemeClr val="dk1"/>
              </a:buClr>
              <a:buSzPts val="1100"/>
              <a:buFont typeface="Arial"/>
              <a:buNone/>
            </a:pPr>
            <a:r>
              <a:rPr lang="en-US" b="1" dirty="0" smtClean="0"/>
              <a:t>New Workers: $69, 113</a:t>
            </a:r>
          </a:p>
          <a:p>
            <a:pPr marL="0" lvl="0" indent="0" algn="l" rtl="0">
              <a:spcBef>
                <a:spcPts val="0"/>
              </a:spcBef>
              <a:spcAft>
                <a:spcPts val="0"/>
              </a:spcAft>
              <a:buClr>
                <a:schemeClr val="dk1"/>
              </a:buClr>
              <a:buSzPts val="1100"/>
              <a:buFont typeface="Arial"/>
              <a:buNone/>
            </a:pPr>
            <a:endParaRPr lang="en-US" b="1" dirty="0"/>
          </a:p>
          <a:p>
            <a:pPr marL="0" lvl="0" indent="0" algn="l" rtl="0">
              <a:spcBef>
                <a:spcPts val="0"/>
              </a:spcBef>
              <a:spcAft>
                <a:spcPts val="0"/>
              </a:spcAft>
              <a:buClr>
                <a:schemeClr val="dk1"/>
              </a:buClr>
              <a:buSzPts val="1100"/>
              <a:buFont typeface="Arial"/>
              <a:buNone/>
            </a:pPr>
            <a:r>
              <a:rPr lang="en-US" b="1" dirty="0" smtClean="0"/>
              <a:t>Annual Job Openings: 300</a:t>
            </a:r>
          </a:p>
          <a:p>
            <a:pPr marL="0" lvl="0" indent="0" algn="l" rtl="0">
              <a:spcBef>
                <a:spcPts val="0"/>
              </a:spcBef>
              <a:spcAft>
                <a:spcPts val="0"/>
              </a:spcAft>
              <a:buClr>
                <a:schemeClr val="dk1"/>
              </a:buClr>
              <a:buSzPts val="1100"/>
              <a:buFont typeface="Arial"/>
              <a:buNone/>
            </a:pPr>
            <a:endParaRPr lang="en-US" b="1" dirty="0"/>
          </a:p>
          <a:p>
            <a:pPr marL="0" lvl="0" indent="0" algn="l" rtl="0">
              <a:spcBef>
                <a:spcPts val="0"/>
              </a:spcBef>
              <a:spcAft>
                <a:spcPts val="0"/>
              </a:spcAft>
              <a:buClr>
                <a:schemeClr val="dk1"/>
              </a:buClr>
              <a:buSzPts val="1100"/>
              <a:buFont typeface="Arial"/>
              <a:buNone/>
            </a:pPr>
            <a:r>
              <a:rPr lang="en-US" b="1" dirty="0" smtClean="0"/>
              <a:t>Marketing Manager</a:t>
            </a:r>
          </a:p>
          <a:p>
            <a:pPr marL="0" lvl="0" indent="0" algn="l" rtl="0">
              <a:spcBef>
                <a:spcPts val="0"/>
              </a:spcBef>
              <a:spcAft>
                <a:spcPts val="0"/>
              </a:spcAft>
              <a:buClr>
                <a:schemeClr val="dk1"/>
              </a:buClr>
              <a:buSzPts val="1100"/>
              <a:buFont typeface="Arial"/>
              <a:buNone/>
            </a:pPr>
            <a:r>
              <a:rPr lang="en-US" b="1" dirty="0" smtClean="0"/>
              <a:t>Communications and Marketing Specialist</a:t>
            </a:r>
          </a:p>
          <a:p>
            <a:pPr marL="0" lvl="0" indent="0" algn="l" rtl="0">
              <a:spcBef>
                <a:spcPts val="0"/>
              </a:spcBef>
              <a:spcAft>
                <a:spcPts val="0"/>
              </a:spcAft>
              <a:buClr>
                <a:schemeClr val="dk1"/>
              </a:buClr>
              <a:buSzPts val="1100"/>
              <a:buFont typeface="Arial"/>
              <a:buNone/>
            </a:pPr>
            <a:r>
              <a:rPr lang="en-US" b="1" dirty="0" smtClean="0"/>
              <a:t>Marketing Assistant</a:t>
            </a:r>
          </a:p>
          <a:p>
            <a:pPr marL="0" lvl="0" indent="0" algn="l" rtl="0">
              <a:spcBef>
                <a:spcPts val="0"/>
              </a:spcBef>
              <a:spcAft>
                <a:spcPts val="0"/>
              </a:spcAft>
              <a:buClr>
                <a:schemeClr val="dk1"/>
              </a:buClr>
              <a:buSzPts val="1100"/>
              <a:buFont typeface="Arial"/>
              <a:buNone/>
            </a:pPr>
            <a:endParaRPr lang="en-US" b="1" dirty="0" smtClean="0"/>
          </a:p>
          <a:p>
            <a:pPr marL="0" lvl="0" indent="0" algn="l" rtl="0">
              <a:spcBef>
                <a:spcPts val="0"/>
              </a:spcBef>
              <a:spcAft>
                <a:spcPts val="0"/>
              </a:spcAft>
              <a:buClr>
                <a:schemeClr val="dk1"/>
              </a:buClr>
              <a:buSzPts val="1100"/>
              <a:buFont typeface="Arial"/>
              <a:buNone/>
            </a:pPr>
            <a:endParaRPr b="1" dirty="0"/>
          </a:p>
        </p:txBody>
      </p:sp>
      <p:pic>
        <p:nvPicPr>
          <p:cNvPr id="2" name="Picture 1"/>
          <p:cNvPicPr>
            <a:picLocks noChangeAspect="1"/>
          </p:cNvPicPr>
          <p:nvPr/>
        </p:nvPicPr>
        <p:blipFill>
          <a:blip r:embed="rId3"/>
          <a:stretch>
            <a:fillRect/>
          </a:stretch>
        </p:blipFill>
        <p:spPr>
          <a:xfrm>
            <a:off x="1950916" y="5956007"/>
            <a:ext cx="1292464" cy="902286"/>
          </a:xfrm>
          <a:prstGeom prst="rect">
            <a:avLst/>
          </a:prstGeom>
        </p:spPr>
      </p:pic>
      <p:pic>
        <p:nvPicPr>
          <p:cNvPr id="3" name="Picture 2"/>
          <p:cNvPicPr>
            <a:picLocks noChangeAspect="1"/>
          </p:cNvPicPr>
          <p:nvPr/>
        </p:nvPicPr>
        <p:blipFill>
          <a:blip r:embed="rId4"/>
          <a:stretch>
            <a:fillRect/>
          </a:stretch>
        </p:blipFill>
        <p:spPr>
          <a:xfrm>
            <a:off x="2597148" y="3960258"/>
            <a:ext cx="3215823" cy="1856011"/>
          </a:xfrm>
          <a:prstGeom prst="rect">
            <a:avLst/>
          </a:prstGeom>
        </p:spPr>
      </p:pic>
      <p:sp>
        <p:nvSpPr>
          <p:cNvPr id="4" name="Rectangle 3"/>
          <p:cNvSpPr/>
          <p:nvPr/>
        </p:nvSpPr>
        <p:spPr>
          <a:xfrm>
            <a:off x="5873579" y="5657166"/>
            <a:ext cx="1633460" cy="369332"/>
          </a:xfrm>
          <a:prstGeom prst="rect">
            <a:avLst/>
          </a:prstGeom>
        </p:spPr>
        <p:txBody>
          <a:bodyPr wrap="none">
            <a:spAutoFit/>
          </a:bodyPr>
          <a:lstStyle/>
          <a:p>
            <a:r>
              <a:rPr lang="en-US" dirty="0"/>
              <a:t>ccc.emsicc.com</a:t>
            </a:r>
          </a:p>
        </p:txBody>
      </p:sp>
    </p:spTree>
    <p:extLst>
      <p:ext uri="{BB962C8B-B14F-4D97-AF65-F5344CB8AC3E}">
        <p14:creationId xmlns:p14="http://schemas.microsoft.com/office/powerpoint/2010/main" val="348313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5df449d0b6_0_33"/>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14</a:t>
            </a:fld>
            <a:endParaRPr sz="1200" dirty="0">
              <a:solidFill>
                <a:schemeClr val="bg1"/>
              </a:solidFill>
              <a:latin typeface="Trebuchet MS" panose="020B0603020202020204" pitchFamily="34" charset="0"/>
            </a:endParaRPr>
          </a:p>
        </p:txBody>
      </p:sp>
      <p:sp>
        <p:nvSpPr>
          <p:cNvPr id="183" name="Google Shape;183;g5df449d0b6_0_33"/>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dirty="0" smtClean="0">
                <a:solidFill>
                  <a:srgbClr val="FFFFFF"/>
                </a:solidFill>
              </a:rPr>
              <a:t>Business Office Technology</a:t>
            </a:r>
            <a:endParaRPr sz="3600" b="0" dirty="0">
              <a:solidFill>
                <a:srgbClr val="FFFFFF"/>
              </a:solidFill>
            </a:endParaRPr>
          </a:p>
        </p:txBody>
      </p:sp>
      <p:cxnSp>
        <p:nvCxnSpPr>
          <p:cNvPr id="184" name="Google Shape;184;g5df449d0b6_0_33"/>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85" name="Google Shape;185;g5df449d0b6_0_33"/>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6" name="Google Shape;186;g5df449d0b6_0_33"/>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sp>
        <p:nvSpPr>
          <p:cNvPr id="187" name="Google Shape;187;g5df449d0b6_0_33"/>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r>
              <a:rPr lang="en-US" b="1" dirty="0" smtClean="0"/>
              <a:t>The BOT program will prepare you to become </a:t>
            </a:r>
            <a:r>
              <a:rPr lang="en-US" b="1" dirty="0"/>
              <a:t>proficient in using computer software to perform a variety of essential administrative functions. Courses run the gamut from Business Office Correspondence and Office Professionalism to Comprehensive PowerPoint and Microsoft Publisher. </a:t>
            </a:r>
          </a:p>
        </p:txBody>
      </p:sp>
      <p:sp>
        <p:nvSpPr>
          <p:cNvPr id="188" name="Google Shape;188;g5df449d0b6_0_33"/>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dirty="0" smtClean="0"/>
              <a:t>Median Salary: $64, 731</a:t>
            </a:r>
          </a:p>
          <a:p>
            <a:pPr marL="0" lvl="0" indent="0" algn="l" rtl="0">
              <a:spcBef>
                <a:spcPts val="0"/>
              </a:spcBef>
              <a:spcAft>
                <a:spcPts val="0"/>
              </a:spcAft>
              <a:buClr>
                <a:schemeClr val="dk1"/>
              </a:buClr>
              <a:buSzPts val="1100"/>
              <a:buFont typeface="Arial"/>
              <a:buNone/>
            </a:pPr>
            <a:endParaRPr lang="en-US" b="1" dirty="0" smtClean="0"/>
          </a:p>
          <a:p>
            <a:pPr marL="0" lvl="0" indent="0" algn="l" rtl="0">
              <a:spcBef>
                <a:spcPts val="0"/>
              </a:spcBef>
              <a:spcAft>
                <a:spcPts val="0"/>
              </a:spcAft>
              <a:buClr>
                <a:schemeClr val="dk1"/>
              </a:buClr>
              <a:buSzPts val="1100"/>
              <a:buFont typeface="Arial"/>
              <a:buNone/>
            </a:pPr>
            <a:r>
              <a:rPr lang="en-US" b="1" dirty="0" smtClean="0"/>
              <a:t>New Workers: $43, 433</a:t>
            </a:r>
          </a:p>
          <a:p>
            <a:pPr marL="0" lvl="0" indent="0" algn="l" rtl="0">
              <a:spcBef>
                <a:spcPts val="0"/>
              </a:spcBef>
              <a:spcAft>
                <a:spcPts val="0"/>
              </a:spcAft>
              <a:buClr>
                <a:schemeClr val="dk1"/>
              </a:buClr>
              <a:buSzPts val="1100"/>
              <a:buFont typeface="Arial"/>
              <a:buNone/>
            </a:pPr>
            <a:endParaRPr lang="en-US" b="1" dirty="0"/>
          </a:p>
          <a:p>
            <a:pPr marL="0" lvl="0" indent="0" algn="l" rtl="0">
              <a:spcBef>
                <a:spcPts val="0"/>
              </a:spcBef>
              <a:spcAft>
                <a:spcPts val="0"/>
              </a:spcAft>
              <a:buClr>
                <a:schemeClr val="dk1"/>
              </a:buClr>
              <a:buSzPts val="1100"/>
              <a:buFont typeface="Arial"/>
              <a:buNone/>
            </a:pPr>
            <a:r>
              <a:rPr lang="en-US" b="1" dirty="0" smtClean="0"/>
              <a:t>Annual Job Openings: 613</a:t>
            </a:r>
          </a:p>
          <a:p>
            <a:pPr marL="0" lvl="0" indent="0" algn="l" rtl="0">
              <a:spcBef>
                <a:spcPts val="0"/>
              </a:spcBef>
              <a:spcAft>
                <a:spcPts val="0"/>
              </a:spcAft>
              <a:buClr>
                <a:schemeClr val="dk1"/>
              </a:buClr>
              <a:buSzPts val="1100"/>
              <a:buFont typeface="Arial"/>
              <a:buNone/>
            </a:pPr>
            <a:endParaRPr lang="en-US" b="1" dirty="0" smtClean="0"/>
          </a:p>
          <a:p>
            <a:pPr marL="0" lvl="0" indent="0" algn="l" rtl="0">
              <a:spcBef>
                <a:spcPts val="0"/>
              </a:spcBef>
              <a:spcAft>
                <a:spcPts val="0"/>
              </a:spcAft>
              <a:buClr>
                <a:schemeClr val="dk1"/>
              </a:buClr>
              <a:buSzPts val="1100"/>
              <a:buFont typeface="Arial"/>
              <a:buNone/>
            </a:pPr>
            <a:r>
              <a:rPr lang="en-US" b="1" dirty="0" smtClean="0"/>
              <a:t>Administrative Assistant</a:t>
            </a:r>
          </a:p>
          <a:p>
            <a:pPr marL="0" lvl="0" indent="0" algn="l" rtl="0">
              <a:spcBef>
                <a:spcPts val="0"/>
              </a:spcBef>
              <a:spcAft>
                <a:spcPts val="0"/>
              </a:spcAft>
              <a:buClr>
                <a:schemeClr val="dk1"/>
              </a:buClr>
              <a:buSzPts val="1100"/>
              <a:buFont typeface="Arial"/>
              <a:buNone/>
            </a:pPr>
            <a:r>
              <a:rPr lang="en-US" b="1" dirty="0" smtClean="0"/>
              <a:t>Medical Records Technician</a:t>
            </a:r>
          </a:p>
          <a:p>
            <a:pPr marL="0" lvl="0" indent="0" algn="l" rtl="0">
              <a:spcBef>
                <a:spcPts val="0"/>
              </a:spcBef>
              <a:spcAft>
                <a:spcPts val="0"/>
              </a:spcAft>
              <a:buClr>
                <a:schemeClr val="dk1"/>
              </a:buClr>
              <a:buSzPts val="1100"/>
              <a:buFont typeface="Arial"/>
              <a:buNone/>
            </a:pPr>
            <a:endParaRPr dirty="0"/>
          </a:p>
        </p:txBody>
      </p:sp>
      <p:pic>
        <p:nvPicPr>
          <p:cNvPr id="2" name="Picture 1"/>
          <p:cNvPicPr>
            <a:picLocks noChangeAspect="1"/>
          </p:cNvPicPr>
          <p:nvPr/>
        </p:nvPicPr>
        <p:blipFill>
          <a:blip r:embed="rId3"/>
          <a:stretch>
            <a:fillRect/>
          </a:stretch>
        </p:blipFill>
        <p:spPr>
          <a:xfrm>
            <a:off x="2105780" y="5956007"/>
            <a:ext cx="1292464" cy="902286"/>
          </a:xfrm>
          <a:prstGeom prst="rect">
            <a:avLst/>
          </a:prstGeom>
        </p:spPr>
      </p:pic>
      <p:pic>
        <p:nvPicPr>
          <p:cNvPr id="3" name="Picture 2"/>
          <p:cNvPicPr>
            <a:picLocks noChangeAspect="1"/>
          </p:cNvPicPr>
          <p:nvPr/>
        </p:nvPicPr>
        <p:blipFill>
          <a:blip r:embed="rId4"/>
          <a:stretch>
            <a:fillRect/>
          </a:stretch>
        </p:blipFill>
        <p:spPr>
          <a:xfrm>
            <a:off x="8945100" y="3336796"/>
            <a:ext cx="3212870" cy="4639458"/>
          </a:xfrm>
          <a:prstGeom prst="rect">
            <a:avLst/>
          </a:prstGeom>
        </p:spPr>
      </p:pic>
      <p:pic>
        <p:nvPicPr>
          <p:cNvPr id="4" name="Picture 3"/>
          <p:cNvPicPr>
            <a:picLocks noChangeAspect="1"/>
          </p:cNvPicPr>
          <p:nvPr/>
        </p:nvPicPr>
        <p:blipFill>
          <a:blip r:embed="rId5"/>
          <a:stretch>
            <a:fillRect/>
          </a:stretch>
        </p:blipFill>
        <p:spPr>
          <a:xfrm>
            <a:off x="3445329" y="3677926"/>
            <a:ext cx="2033204" cy="2171009"/>
          </a:xfrm>
          <a:prstGeom prst="rect">
            <a:avLst/>
          </a:prstGeom>
        </p:spPr>
      </p:pic>
      <p:sp>
        <p:nvSpPr>
          <p:cNvPr id="5" name="Rectangle 4"/>
          <p:cNvSpPr/>
          <p:nvPr/>
        </p:nvSpPr>
        <p:spPr>
          <a:xfrm>
            <a:off x="5972864" y="5664269"/>
            <a:ext cx="1633460" cy="369332"/>
          </a:xfrm>
          <a:prstGeom prst="rect">
            <a:avLst/>
          </a:prstGeom>
        </p:spPr>
        <p:txBody>
          <a:bodyPr wrap="none">
            <a:spAutoFit/>
          </a:bodyPr>
          <a:lstStyle/>
          <a:p>
            <a:r>
              <a:rPr lang="en-US" dirty="0"/>
              <a:t>ccc.emsicc.com</a:t>
            </a:r>
          </a:p>
        </p:txBody>
      </p:sp>
    </p:spTree>
    <p:extLst>
      <p:ext uri="{BB962C8B-B14F-4D97-AF65-F5344CB8AC3E}">
        <p14:creationId xmlns:p14="http://schemas.microsoft.com/office/powerpoint/2010/main" val="3651389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5df449d0b6_0_82"/>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15</a:t>
            </a:fld>
            <a:endParaRPr sz="1200" dirty="0">
              <a:solidFill>
                <a:schemeClr val="bg1"/>
              </a:solidFill>
              <a:latin typeface="Trebuchet MS" panose="020B0603020202020204" pitchFamily="34" charset="0"/>
            </a:endParaRPr>
          </a:p>
        </p:txBody>
      </p:sp>
      <p:sp>
        <p:nvSpPr>
          <p:cNvPr id="195" name="Google Shape;195;g5df449d0b6_0_82"/>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lvl="0" algn="ctr">
              <a:lnSpc>
                <a:spcPct val="115000"/>
              </a:lnSpc>
              <a:spcBef>
                <a:spcPts val="400"/>
              </a:spcBef>
              <a:spcAft>
                <a:spcPts val="600"/>
              </a:spcAft>
              <a:buSzPts val="1100"/>
            </a:pPr>
            <a:r>
              <a:rPr lang="en-US" sz="3600" dirty="0">
                <a:solidFill>
                  <a:schemeClr val="accent6">
                    <a:lumMod val="75000"/>
                  </a:schemeClr>
                </a:solidFill>
              </a:rPr>
              <a:t>Hospitality &amp; Tourism Management</a:t>
            </a:r>
            <a:endParaRPr sz="3600" b="0" dirty="0">
              <a:solidFill>
                <a:srgbClr val="FFFFFF"/>
              </a:solidFill>
            </a:endParaRPr>
          </a:p>
        </p:txBody>
      </p:sp>
      <p:cxnSp>
        <p:nvCxnSpPr>
          <p:cNvPr id="196" name="Google Shape;196;g5df449d0b6_0_82"/>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97" name="Google Shape;197;g5df449d0b6_0_82"/>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8" name="Google Shape;198;g5df449d0b6_0_82"/>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sp>
        <p:nvSpPr>
          <p:cNvPr id="199" name="Google Shape;199;g5df449d0b6_0_82"/>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r>
              <a:rPr lang="en-US" b="1" dirty="0"/>
              <a:t>Provides students with a solid undergraduate program emphasizing basic business management principles and their specific application to the hospitality and tourism industry.</a:t>
            </a:r>
          </a:p>
          <a:p>
            <a:endParaRPr lang="en-US" b="1" dirty="0"/>
          </a:p>
          <a:p>
            <a:r>
              <a:rPr lang="en-US" b="1" i="1" dirty="0">
                <a:solidFill>
                  <a:schemeClr val="accent6">
                    <a:lumMod val="75000"/>
                  </a:schemeClr>
                </a:solidFill>
              </a:rPr>
              <a:t>Associate Degree or Certificate of Achievement</a:t>
            </a:r>
          </a:p>
          <a:p>
            <a:r>
              <a:rPr lang="en-US" b="1" dirty="0"/>
              <a:t>Students completing the A.S. program are prepared to transfer to a Bachelor of Science program at a four-year institution</a:t>
            </a:r>
          </a:p>
        </p:txBody>
      </p:sp>
      <p:sp>
        <p:nvSpPr>
          <p:cNvPr id="200" name="Google Shape;200;g5df449d0b6_0_82"/>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lvl="0">
              <a:spcBef>
                <a:spcPts val="0"/>
              </a:spcBef>
              <a:spcAft>
                <a:spcPts val="0"/>
              </a:spcAft>
              <a:buClr>
                <a:schemeClr val="dk1"/>
              </a:buClr>
              <a:buSzPts val="1100"/>
            </a:pPr>
            <a:r>
              <a:rPr lang="en-US" b="1" dirty="0"/>
              <a:t>Media Salary: </a:t>
            </a:r>
            <a:r>
              <a:rPr lang="en-US" b="1" dirty="0" smtClean="0"/>
              <a:t>$31,866</a:t>
            </a:r>
            <a:endParaRPr lang="en-US" b="1" dirty="0"/>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a:t>New Workers</a:t>
            </a:r>
            <a:r>
              <a:rPr lang="en-US" b="1" dirty="0" smtClean="0"/>
              <a:t>: $24, 933</a:t>
            </a:r>
            <a:endParaRPr lang="en-US" b="1" dirty="0"/>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a:t>Annual Job Openings</a:t>
            </a:r>
            <a:r>
              <a:rPr lang="en-US" b="1" dirty="0" smtClean="0"/>
              <a:t>: 104</a:t>
            </a:r>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smtClean="0"/>
              <a:t>Concierges</a:t>
            </a:r>
          </a:p>
          <a:p>
            <a:pPr lvl="0">
              <a:spcBef>
                <a:spcPts val="0"/>
              </a:spcBef>
              <a:spcAft>
                <a:spcPts val="0"/>
              </a:spcAft>
              <a:buClr>
                <a:schemeClr val="dk1"/>
              </a:buClr>
              <a:buSzPts val="1100"/>
            </a:pPr>
            <a:r>
              <a:rPr lang="en-US" b="1" dirty="0" smtClean="0"/>
              <a:t>Receptionists and Information Clerks</a:t>
            </a:r>
          </a:p>
          <a:p>
            <a:pPr lvl="0">
              <a:spcBef>
                <a:spcPts val="0"/>
              </a:spcBef>
              <a:spcAft>
                <a:spcPts val="0"/>
              </a:spcAft>
              <a:buClr>
                <a:schemeClr val="dk1"/>
              </a:buClr>
              <a:buSzPts val="1100"/>
            </a:pPr>
            <a:r>
              <a:rPr lang="en-US" b="1" dirty="0" smtClean="0"/>
              <a:t>First-Line Supervisors</a:t>
            </a:r>
            <a:endParaRPr lang="en-US" b="1" dirty="0"/>
          </a:p>
        </p:txBody>
      </p:sp>
      <p:pic>
        <p:nvPicPr>
          <p:cNvPr id="2" name="Picture 1"/>
          <p:cNvPicPr>
            <a:picLocks noChangeAspect="1"/>
          </p:cNvPicPr>
          <p:nvPr/>
        </p:nvPicPr>
        <p:blipFill>
          <a:blip r:embed="rId3"/>
          <a:stretch>
            <a:fillRect/>
          </a:stretch>
        </p:blipFill>
        <p:spPr>
          <a:xfrm>
            <a:off x="2105775" y="5911557"/>
            <a:ext cx="1292464" cy="902286"/>
          </a:xfrm>
          <a:prstGeom prst="rect">
            <a:avLst/>
          </a:prstGeom>
        </p:spPr>
      </p:pic>
      <p:sp>
        <p:nvSpPr>
          <p:cNvPr id="3" name="Rectangle 2"/>
          <p:cNvSpPr/>
          <p:nvPr/>
        </p:nvSpPr>
        <p:spPr>
          <a:xfrm>
            <a:off x="5873579" y="5726891"/>
            <a:ext cx="1633460" cy="369332"/>
          </a:xfrm>
          <a:prstGeom prst="rect">
            <a:avLst/>
          </a:prstGeom>
        </p:spPr>
        <p:txBody>
          <a:bodyPr wrap="none">
            <a:spAutoFit/>
          </a:bodyPr>
          <a:lstStyle/>
          <a:p>
            <a:r>
              <a:rPr lang="en-US" dirty="0"/>
              <a:t>ccc.emsicc.com</a:t>
            </a:r>
          </a:p>
        </p:txBody>
      </p:sp>
      <p:pic>
        <p:nvPicPr>
          <p:cNvPr id="4" name="Picture 3"/>
          <p:cNvPicPr>
            <a:picLocks noChangeAspect="1"/>
          </p:cNvPicPr>
          <p:nvPr/>
        </p:nvPicPr>
        <p:blipFill>
          <a:blip r:embed="rId4"/>
          <a:stretch>
            <a:fillRect/>
          </a:stretch>
        </p:blipFill>
        <p:spPr>
          <a:xfrm>
            <a:off x="8029090" y="4449119"/>
            <a:ext cx="3785264" cy="1529537"/>
          </a:xfrm>
          <a:prstGeom prst="rect">
            <a:avLst/>
          </a:prstGeom>
        </p:spPr>
      </p:pic>
    </p:spTree>
    <p:extLst>
      <p:ext uri="{BB962C8B-B14F-4D97-AF65-F5344CB8AC3E}">
        <p14:creationId xmlns:p14="http://schemas.microsoft.com/office/powerpoint/2010/main" val="1422407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g5df449d0b6_0_51"/>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16</a:t>
            </a:fld>
            <a:endParaRPr sz="1200" dirty="0">
              <a:solidFill>
                <a:schemeClr val="bg1"/>
              </a:solidFill>
              <a:latin typeface="Trebuchet MS" panose="020B0603020202020204" pitchFamily="34" charset="0"/>
            </a:endParaRPr>
          </a:p>
        </p:txBody>
      </p:sp>
      <p:sp>
        <p:nvSpPr>
          <p:cNvPr id="207" name="Google Shape;207;g5df449d0b6_0_51"/>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0"/>
              </a:spcAft>
              <a:buSzPts val="1100"/>
              <a:buNone/>
            </a:pPr>
            <a:r>
              <a:rPr lang="en-US" sz="3600" b="0" dirty="0" smtClean="0">
                <a:solidFill>
                  <a:srgbClr val="FFFFFF"/>
                </a:solidFill>
              </a:rPr>
              <a:t>Culinary Arts</a:t>
            </a:r>
            <a:endParaRPr sz="3600" b="0" dirty="0">
              <a:solidFill>
                <a:srgbClr val="FFFFFF"/>
              </a:solidFill>
            </a:endParaRPr>
          </a:p>
        </p:txBody>
      </p:sp>
      <p:cxnSp>
        <p:nvCxnSpPr>
          <p:cNvPr id="208" name="Google Shape;208;g5df449d0b6_0_51"/>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09" name="Google Shape;209;g5df449d0b6_0_51"/>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0" name="Google Shape;210;g5df449d0b6_0_51"/>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sp>
        <p:nvSpPr>
          <p:cNvPr id="211" name="Google Shape;211;g5df449d0b6_0_51"/>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r>
              <a:rPr lang="en-US" b="1"/>
              <a:t>Associate Degree of Science</a:t>
            </a:r>
          </a:p>
          <a:p>
            <a:pPr marL="342900" indent="-342900">
              <a:buFont typeface="Arial" panose="020B0604020202020204" pitchFamily="34" charset="0"/>
              <a:buChar char="•"/>
            </a:pPr>
            <a:r>
              <a:rPr lang="en-US"/>
              <a:t>Culinary Arts</a:t>
            </a:r>
          </a:p>
          <a:p>
            <a:pPr marL="342900" indent="-342900">
              <a:buFont typeface="Arial" panose="020B0604020202020204" pitchFamily="34" charset="0"/>
              <a:buChar char="•"/>
            </a:pPr>
            <a:r>
              <a:rPr lang="en-US"/>
              <a:t>Baking</a:t>
            </a:r>
          </a:p>
          <a:p>
            <a:pPr marL="342900" indent="-342900">
              <a:buFont typeface="Arial" panose="020B0604020202020204" pitchFamily="34" charset="0"/>
              <a:buChar char="•"/>
            </a:pPr>
            <a:r>
              <a:rPr lang="en-US"/>
              <a:t>Pastry</a:t>
            </a:r>
          </a:p>
          <a:p>
            <a:pPr marL="342900" indent="-342900">
              <a:buFont typeface="Arial" panose="020B0604020202020204" pitchFamily="34" charset="0"/>
              <a:buChar char="•"/>
            </a:pPr>
            <a:r>
              <a:rPr lang="en-US"/>
              <a:t>Culinary Entrepreneurship     </a:t>
            </a:r>
          </a:p>
          <a:p>
            <a:endParaRPr lang="en-US"/>
          </a:p>
          <a:p>
            <a:r>
              <a:rPr lang="en-US" b="1"/>
              <a:t>Certificates of Achievement: </a:t>
            </a:r>
          </a:p>
          <a:p>
            <a:pPr marL="342900" indent="-342900">
              <a:buFont typeface="Arial" panose="020B0604020202020204" pitchFamily="34" charset="0"/>
              <a:buChar char="•"/>
            </a:pPr>
            <a:r>
              <a:rPr lang="en-US"/>
              <a:t>Pastry Cook</a:t>
            </a:r>
          </a:p>
          <a:p>
            <a:pPr marL="342900" indent="-342900">
              <a:buFont typeface="Arial" panose="020B0604020202020204" pitchFamily="34" charset="0"/>
              <a:buChar char="•"/>
            </a:pPr>
            <a:r>
              <a:rPr lang="en-US"/>
              <a:t>Banquet Cook</a:t>
            </a:r>
          </a:p>
          <a:p>
            <a:pPr marL="342900" indent="-342900">
              <a:buFont typeface="Arial" panose="020B0604020202020204" pitchFamily="34" charset="0"/>
              <a:buChar char="•"/>
            </a:pPr>
            <a:r>
              <a:rPr lang="en-US"/>
              <a:t>Prep Cook</a:t>
            </a:r>
          </a:p>
          <a:p>
            <a:pPr marL="342900" indent="-342900">
              <a:buFont typeface="Arial" panose="020B0604020202020204" pitchFamily="34" charset="0"/>
              <a:buChar char="•"/>
            </a:pPr>
            <a:r>
              <a:rPr lang="en-US"/>
              <a:t>Line Cook</a:t>
            </a:r>
            <a:endParaRPr lang="en-US" dirty="0"/>
          </a:p>
        </p:txBody>
      </p:sp>
      <p:sp>
        <p:nvSpPr>
          <p:cNvPr id="212" name="Google Shape;212;g5df449d0b6_0_51"/>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lvl="0">
              <a:spcBef>
                <a:spcPts val="0"/>
              </a:spcBef>
              <a:spcAft>
                <a:spcPts val="0"/>
              </a:spcAft>
              <a:buClr>
                <a:schemeClr val="dk1"/>
              </a:buClr>
              <a:buSzPts val="1100"/>
            </a:pPr>
            <a:r>
              <a:rPr lang="en-US" b="1" dirty="0"/>
              <a:t>Media Salary: </a:t>
            </a:r>
            <a:r>
              <a:rPr lang="en-US" b="1" dirty="0" smtClean="0"/>
              <a:t>$47,541</a:t>
            </a:r>
            <a:endParaRPr lang="en-US" b="1" dirty="0"/>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a:t>New Workers</a:t>
            </a:r>
            <a:r>
              <a:rPr lang="en-US" b="1" dirty="0" smtClean="0"/>
              <a:t>: $36,251</a:t>
            </a:r>
            <a:endParaRPr lang="en-US" b="1" dirty="0"/>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a:t>Annual Job Openings</a:t>
            </a:r>
            <a:r>
              <a:rPr lang="en-US" b="1" dirty="0" smtClean="0"/>
              <a:t>: 245</a:t>
            </a:r>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smtClean="0"/>
              <a:t>Chefs and Head Cooks</a:t>
            </a:r>
          </a:p>
          <a:p>
            <a:pPr lvl="0">
              <a:spcBef>
                <a:spcPts val="0"/>
              </a:spcBef>
              <a:spcAft>
                <a:spcPts val="0"/>
              </a:spcAft>
              <a:buClr>
                <a:schemeClr val="dk1"/>
              </a:buClr>
              <a:buSzPts val="1100"/>
            </a:pPr>
            <a:endParaRPr lang="en-US" b="1" dirty="0"/>
          </a:p>
        </p:txBody>
      </p:sp>
      <p:pic>
        <p:nvPicPr>
          <p:cNvPr id="2" name="Picture 1"/>
          <p:cNvPicPr>
            <a:picLocks noChangeAspect="1"/>
          </p:cNvPicPr>
          <p:nvPr/>
        </p:nvPicPr>
        <p:blipFill>
          <a:blip r:embed="rId3"/>
          <a:stretch>
            <a:fillRect/>
          </a:stretch>
        </p:blipFill>
        <p:spPr>
          <a:xfrm>
            <a:off x="2105775" y="5900672"/>
            <a:ext cx="1292464" cy="902286"/>
          </a:xfrm>
          <a:prstGeom prst="rect">
            <a:avLst/>
          </a:prstGeom>
        </p:spPr>
      </p:pic>
      <p:pic>
        <p:nvPicPr>
          <p:cNvPr id="3" name="Picture 2"/>
          <p:cNvPicPr>
            <a:picLocks noChangeAspect="1"/>
          </p:cNvPicPr>
          <p:nvPr/>
        </p:nvPicPr>
        <p:blipFill>
          <a:blip r:embed="rId4"/>
          <a:stretch>
            <a:fillRect/>
          </a:stretch>
        </p:blipFill>
        <p:spPr>
          <a:xfrm>
            <a:off x="7870372" y="3503243"/>
            <a:ext cx="4362664" cy="2603136"/>
          </a:xfrm>
          <a:prstGeom prst="rect">
            <a:avLst/>
          </a:prstGeom>
        </p:spPr>
      </p:pic>
      <p:pic>
        <p:nvPicPr>
          <p:cNvPr id="4" name="Picture 3"/>
          <p:cNvPicPr>
            <a:picLocks noChangeAspect="1"/>
          </p:cNvPicPr>
          <p:nvPr/>
        </p:nvPicPr>
        <p:blipFill>
          <a:blip r:embed="rId5"/>
          <a:stretch>
            <a:fillRect/>
          </a:stretch>
        </p:blipFill>
        <p:spPr>
          <a:xfrm>
            <a:off x="3460736" y="2585357"/>
            <a:ext cx="2290714" cy="2909207"/>
          </a:xfrm>
          <a:prstGeom prst="rect">
            <a:avLst/>
          </a:prstGeom>
        </p:spPr>
      </p:pic>
      <p:sp>
        <p:nvSpPr>
          <p:cNvPr id="5" name="Rectangle 4"/>
          <p:cNvSpPr/>
          <p:nvPr/>
        </p:nvSpPr>
        <p:spPr>
          <a:xfrm>
            <a:off x="5873579" y="5697177"/>
            <a:ext cx="1633460" cy="369332"/>
          </a:xfrm>
          <a:prstGeom prst="rect">
            <a:avLst/>
          </a:prstGeom>
        </p:spPr>
        <p:txBody>
          <a:bodyPr wrap="none">
            <a:spAutoFit/>
          </a:bodyPr>
          <a:lstStyle/>
          <a:p>
            <a:r>
              <a:rPr lang="en-US" dirty="0"/>
              <a:t>ccc.emsicc.com</a:t>
            </a:r>
          </a:p>
        </p:txBody>
      </p:sp>
    </p:spTree>
    <p:extLst>
      <p:ext uri="{BB962C8B-B14F-4D97-AF65-F5344CB8AC3E}">
        <p14:creationId xmlns:p14="http://schemas.microsoft.com/office/powerpoint/2010/main" val="3129100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International Business</a:t>
            </a:r>
            <a:endParaRPr lang="en-US" dirty="0"/>
          </a:p>
        </p:txBody>
      </p:sp>
      <p:sp>
        <p:nvSpPr>
          <p:cNvPr id="3" name="Content Placeholder 2"/>
          <p:cNvSpPr>
            <a:spLocks noGrp="1"/>
          </p:cNvSpPr>
          <p:nvPr>
            <p:ph idx="1"/>
          </p:nvPr>
        </p:nvSpPr>
        <p:spPr>
          <a:xfrm>
            <a:off x="401029" y="1414487"/>
            <a:ext cx="5232328" cy="3984827"/>
          </a:xfrm>
        </p:spPr>
        <p:txBody>
          <a:bodyPr/>
          <a:lstStyle/>
          <a:p>
            <a:r>
              <a:rPr lang="en-US" sz="1800" dirty="0">
                <a:solidFill>
                  <a:schemeClr val="tx1"/>
                </a:solidFill>
                <a:latin typeface="+mn-lt"/>
              </a:rPr>
              <a:t>The International Business program is designed to equip students with the necessary skills and expertise to move products across international borders. The program not only offers international business studies, but general business, culture and language as well.</a:t>
            </a:r>
          </a:p>
          <a:p>
            <a:r>
              <a:rPr lang="en-US" sz="1800" dirty="0">
                <a:solidFill>
                  <a:schemeClr val="tx1"/>
                </a:solidFill>
                <a:latin typeface="+mn-lt"/>
              </a:rPr>
              <a:t>This program will prepare students to enter into import and export activities. Many of these opportunities are with San Diego area businesses. The program also appeals to students planning to live and work in foreign countries. Furthermore, those students interested in starting their own import or export business have found the program particularly valuable. Internships can be arranged in some cases.</a:t>
            </a:r>
          </a:p>
          <a:p>
            <a:endParaRPr lang="en-US" sz="1800" b="0" dirty="0">
              <a:solidFill>
                <a:schemeClr val="tx1"/>
              </a:solidFill>
            </a:endParaRPr>
          </a:p>
        </p:txBody>
      </p:sp>
      <p:sp>
        <p:nvSpPr>
          <p:cNvPr id="4" name="Slide Number Placeholder 3"/>
          <p:cNvSpPr>
            <a:spLocks noGrp="1"/>
          </p:cNvSpPr>
          <p:nvPr>
            <p:ph type="sldNum" sz="quarter" idx="10"/>
          </p:nvPr>
        </p:nvSpPr>
        <p:spPr/>
        <p:txBody>
          <a:bodyPr/>
          <a:lstStyle/>
          <a:p>
            <a:pPr>
              <a:defRPr/>
            </a:pPr>
            <a:fld id="{7B5376BE-D380-6445-A9C8-3DDF91D08D8C}" type="slidenum">
              <a:rPr lang="en-US" smtClean="0"/>
              <a:pPr>
                <a:defRPr/>
              </a:pPr>
              <a:t>17</a:t>
            </a:fld>
            <a:endParaRPr lang="en-US" dirty="0"/>
          </a:p>
        </p:txBody>
      </p:sp>
      <p:sp>
        <p:nvSpPr>
          <p:cNvPr id="6" name="Rectangle 5"/>
          <p:cNvSpPr/>
          <p:nvPr/>
        </p:nvSpPr>
        <p:spPr>
          <a:xfrm>
            <a:off x="6128657" y="1576961"/>
            <a:ext cx="5568043" cy="4801314"/>
          </a:xfrm>
          <a:prstGeom prst="rect">
            <a:avLst/>
          </a:prstGeom>
        </p:spPr>
        <p:txBody>
          <a:bodyPr wrap="square">
            <a:spAutoFit/>
          </a:bodyPr>
          <a:lstStyle/>
          <a:p>
            <a:pPr lvl="0">
              <a:spcBef>
                <a:spcPts val="0"/>
              </a:spcBef>
              <a:spcAft>
                <a:spcPts val="0"/>
              </a:spcAft>
              <a:buClr>
                <a:schemeClr val="dk1"/>
              </a:buClr>
              <a:buSzPts val="1100"/>
            </a:pPr>
            <a:r>
              <a:rPr lang="en-US" b="1" dirty="0"/>
              <a:t>Media Salary: </a:t>
            </a:r>
            <a:r>
              <a:rPr lang="en-US" b="1" dirty="0" smtClean="0"/>
              <a:t>$46,799</a:t>
            </a:r>
            <a:endParaRPr lang="en-US" b="1" dirty="0"/>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a:t>New Workers: </a:t>
            </a:r>
            <a:r>
              <a:rPr lang="en-US" b="1" dirty="0" smtClean="0"/>
              <a:t>$29,954</a:t>
            </a:r>
            <a:endParaRPr lang="en-US" b="1" dirty="0"/>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a:t>Annual Job Openings</a:t>
            </a:r>
            <a:r>
              <a:rPr lang="en-US" b="1" dirty="0" smtClean="0"/>
              <a:t>: 1,878</a:t>
            </a:r>
            <a:endParaRPr lang="en-US" b="1" dirty="0"/>
          </a:p>
          <a:p>
            <a:pPr lvl="0">
              <a:spcBef>
                <a:spcPts val="0"/>
              </a:spcBef>
              <a:spcAft>
                <a:spcPts val="0"/>
              </a:spcAft>
              <a:buClr>
                <a:schemeClr val="dk1"/>
              </a:buClr>
              <a:buSzPts val="1100"/>
            </a:pPr>
            <a:endParaRPr lang="en-US" b="1" dirty="0"/>
          </a:p>
          <a:p>
            <a:r>
              <a:rPr lang="en-US" b="1" dirty="0"/>
              <a:t>Broker</a:t>
            </a:r>
          </a:p>
          <a:p>
            <a:r>
              <a:rPr lang="en-US" b="1" dirty="0"/>
              <a:t>Customs Broker</a:t>
            </a:r>
          </a:p>
          <a:p>
            <a:r>
              <a:rPr lang="en-US" b="1" dirty="0"/>
              <a:t>Freight Forwarder</a:t>
            </a:r>
          </a:p>
          <a:p>
            <a:r>
              <a:rPr lang="en-US" b="1" dirty="0"/>
              <a:t>Import-Export Agent</a:t>
            </a:r>
          </a:p>
          <a:p>
            <a:r>
              <a:rPr lang="en-US" b="1" dirty="0"/>
              <a:t>Import-Export Specialist</a:t>
            </a:r>
          </a:p>
          <a:p>
            <a:r>
              <a:rPr lang="en-US" b="1" dirty="0"/>
              <a:t>International Finance &amp; Accounting</a:t>
            </a:r>
          </a:p>
          <a:p>
            <a:r>
              <a:rPr lang="en-US" b="1" dirty="0"/>
              <a:t>International Law</a:t>
            </a:r>
          </a:p>
          <a:p>
            <a:r>
              <a:rPr lang="en-US" b="1" dirty="0"/>
              <a:t>International Planning &amp; Management</a:t>
            </a:r>
          </a:p>
          <a:p>
            <a:r>
              <a:rPr lang="en-US" b="1" dirty="0"/>
              <a:t>International Purchasing &amp; Management</a:t>
            </a:r>
          </a:p>
          <a:p>
            <a:pPr>
              <a:spcBef>
                <a:spcPts val="0"/>
              </a:spcBef>
              <a:spcAft>
                <a:spcPts val="0"/>
              </a:spcAft>
              <a:buClr>
                <a:schemeClr val="dk1"/>
              </a:buClr>
              <a:buSzPts val="1100"/>
            </a:pPr>
            <a:r>
              <a:rPr lang="en-US" dirty="0"/>
              <a:t>ccc.emsicc.com</a:t>
            </a:r>
          </a:p>
          <a:p>
            <a:pPr lvl="0">
              <a:spcBef>
                <a:spcPts val="0"/>
              </a:spcBef>
              <a:spcAft>
                <a:spcPts val="0"/>
              </a:spcAft>
              <a:buClr>
                <a:schemeClr val="dk1"/>
              </a:buClr>
              <a:buSzPts val="1100"/>
            </a:pPr>
            <a:endParaRPr lang="en-US" b="1" dirty="0"/>
          </a:p>
        </p:txBody>
      </p:sp>
      <p:pic>
        <p:nvPicPr>
          <p:cNvPr id="7" name="Picture 6"/>
          <p:cNvPicPr>
            <a:picLocks noChangeAspect="1"/>
          </p:cNvPicPr>
          <p:nvPr/>
        </p:nvPicPr>
        <p:blipFill>
          <a:blip r:embed="rId2"/>
          <a:stretch>
            <a:fillRect/>
          </a:stretch>
        </p:blipFill>
        <p:spPr>
          <a:xfrm>
            <a:off x="2026211" y="5891010"/>
            <a:ext cx="1292464" cy="902286"/>
          </a:xfrm>
          <a:prstGeom prst="rect">
            <a:avLst/>
          </a:prstGeom>
        </p:spPr>
      </p:pic>
    </p:spTree>
    <p:extLst>
      <p:ext uri="{BB962C8B-B14F-4D97-AF65-F5344CB8AC3E}">
        <p14:creationId xmlns:p14="http://schemas.microsoft.com/office/powerpoint/2010/main" val="3255791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g5df449d0b6_0_6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18</a:t>
            </a:fld>
            <a:endParaRPr sz="1200" dirty="0">
              <a:solidFill>
                <a:schemeClr val="bg1"/>
              </a:solidFill>
              <a:latin typeface="Trebuchet MS" panose="020B0603020202020204" pitchFamily="34" charset="0"/>
            </a:endParaRPr>
          </a:p>
        </p:txBody>
      </p:sp>
      <p:sp>
        <p:nvSpPr>
          <p:cNvPr id="219" name="Google Shape;219;g5df449d0b6_0_60"/>
          <p:cNvSpPr txBox="1">
            <a:spLocks noGrp="1"/>
          </p:cNvSpPr>
          <p:nvPr>
            <p:ph type="title"/>
          </p:nvPr>
        </p:nvSpPr>
        <p:spPr>
          <a:xfrm>
            <a:off x="386443" y="27215"/>
            <a:ext cx="11239500" cy="1325700"/>
          </a:xfrm>
          <a:prstGeom prst="rect">
            <a:avLst/>
          </a:prstGeom>
          <a:noFill/>
          <a:ln>
            <a:noFill/>
          </a:ln>
        </p:spPr>
        <p:txBody>
          <a:bodyPr spcFirstLastPara="1" wrap="square" lIns="91425" tIns="45700" rIns="91425" bIns="45700" anchor="ctr" anchorCtr="0">
            <a:noAutofit/>
          </a:bodyPr>
          <a:lstStyle/>
          <a:p>
            <a:pPr lvl="0" algn="ctr">
              <a:lnSpc>
                <a:spcPct val="115000"/>
              </a:lnSpc>
              <a:spcBef>
                <a:spcPts val="400"/>
              </a:spcBef>
              <a:spcAft>
                <a:spcPts val="600"/>
              </a:spcAft>
              <a:buSzPts val="1100"/>
            </a:pPr>
            <a:r>
              <a:rPr lang="en-US" sz="3600" dirty="0">
                <a:solidFill>
                  <a:schemeClr val="accent6">
                    <a:lumMod val="75000"/>
                  </a:schemeClr>
                </a:solidFill>
              </a:rPr>
              <a:t>Retail Management</a:t>
            </a:r>
            <a:endParaRPr sz="3600" b="0" dirty="0">
              <a:solidFill>
                <a:srgbClr val="FFFFFF"/>
              </a:solidFill>
            </a:endParaRPr>
          </a:p>
        </p:txBody>
      </p:sp>
      <p:cxnSp>
        <p:nvCxnSpPr>
          <p:cNvPr id="220" name="Google Shape;220;g5df449d0b6_0_6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21" name="Google Shape;221;g5df449d0b6_0_60"/>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2" name="Google Shape;222;g5df449d0b6_0_60"/>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sp>
        <p:nvSpPr>
          <p:cNvPr id="223" name="Google Shape;223;g5df449d0b6_0_60"/>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r>
              <a:rPr lang="en-US" b="1" dirty="0" smtClean="0"/>
              <a:t>This </a:t>
            </a:r>
            <a:r>
              <a:rPr lang="en-US" b="1" dirty="0"/>
              <a:t>program is designed to provide the foundation for advancement from entry level positions to management in retailing. Career opportunities are plentiful in food chains, department stores, specialized small and large retail outlets, and small stores. </a:t>
            </a:r>
          </a:p>
        </p:txBody>
      </p:sp>
      <p:sp>
        <p:nvSpPr>
          <p:cNvPr id="224" name="Google Shape;224;g5df449d0b6_0_60"/>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lvl="0">
              <a:spcBef>
                <a:spcPts val="0"/>
              </a:spcBef>
              <a:spcAft>
                <a:spcPts val="0"/>
              </a:spcAft>
              <a:buClr>
                <a:schemeClr val="dk1"/>
              </a:buClr>
              <a:buSzPts val="1100"/>
            </a:pPr>
            <a:r>
              <a:rPr lang="en-US" b="1" dirty="0"/>
              <a:t>Media Salary: </a:t>
            </a:r>
            <a:r>
              <a:rPr lang="en-US" b="1" dirty="0" smtClean="0"/>
              <a:t>$40,053</a:t>
            </a:r>
            <a:endParaRPr lang="en-US" b="1" dirty="0"/>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a:t>New Workers</a:t>
            </a:r>
            <a:r>
              <a:rPr lang="en-US" b="1" dirty="0" smtClean="0"/>
              <a:t>: $22,343</a:t>
            </a:r>
            <a:endParaRPr lang="en-US" b="1" dirty="0"/>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a:t>Annual Job Openings</a:t>
            </a:r>
            <a:r>
              <a:rPr lang="en-US" b="1" dirty="0" smtClean="0"/>
              <a:t>: 1,673</a:t>
            </a:r>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smtClean="0"/>
              <a:t>First-Line Supervisors</a:t>
            </a:r>
          </a:p>
          <a:p>
            <a:pPr lvl="0">
              <a:spcBef>
                <a:spcPts val="0"/>
              </a:spcBef>
              <a:spcAft>
                <a:spcPts val="0"/>
              </a:spcAft>
              <a:buClr>
                <a:schemeClr val="dk1"/>
              </a:buClr>
              <a:buSzPts val="1100"/>
            </a:pPr>
            <a:r>
              <a:rPr lang="en-US" b="1" dirty="0" smtClean="0"/>
              <a:t>Merchandisers</a:t>
            </a:r>
          </a:p>
          <a:p>
            <a:pPr lvl="0">
              <a:spcBef>
                <a:spcPts val="0"/>
              </a:spcBef>
              <a:spcAft>
                <a:spcPts val="0"/>
              </a:spcAft>
              <a:buClr>
                <a:schemeClr val="dk1"/>
              </a:buClr>
              <a:buSzPts val="1100"/>
            </a:pPr>
            <a:endParaRPr lang="en-US" b="1" dirty="0"/>
          </a:p>
        </p:txBody>
      </p:sp>
      <p:pic>
        <p:nvPicPr>
          <p:cNvPr id="2" name="Picture 1"/>
          <p:cNvPicPr>
            <a:picLocks noChangeAspect="1"/>
          </p:cNvPicPr>
          <p:nvPr/>
        </p:nvPicPr>
        <p:blipFill>
          <a:blip r:embed="rId3"/>
          <a:stretch>
            <a:fillRect/>
          </a:stretch>
        </p:blipFill>
        <p:spPr>
          <a:xfrm>
            <a:off x="2079302" y="5917000"/>
            <a:ext cx="1292464" cy="902286"/>
          </a:xfrm>
          <a:prstGeom prst="rect">
            <a:avLst/>
          </a:prstGeom>
        </p:spPr>
      </p:pic>
      <p:pic>
        <p:nvPicPr>
          <p:cNvPr id="3" name="Picture 2"/>
          <p:cNvPicPr>
            <a:picLocks noChangeAspect="1"/>
          </p:cNvPicPr>
          <p:nvPr/>
        </p:nvPicPr>
        <p:blipFill>
          <a:blip r:embed="rId4"/>
          <a:stretch>
            <a:fillRect/>
          </a:stretch>
        </p:blipFill>
        <p:spPr>
          <a:xfrm>
            <a:off x="8429110" y="3358243"/>
            <a:ext cx="3522196" cy="2450541"/>
          </a:xfrm>
          <a:prstGeom prst="rect">
            <a:avLst/>
          </a:prstGeom>
        </p:spPr>
      </p:pic>
      <p:sp>
        <p:nvSpPr>
          <p:cNvPr id="4" name="Rectangle 3"/>
          <p:cNvSpPr/>
          <p:nvPr/>
        </p:nvSpPr>
        <p:spPr>
          <a:xfrm>
            <a:off x="5873579" y="5668052"/>
            <a:ext cx="1633460" cy="369332"/>
          </a:xfrm>
          <a:prstGeom prst="rect">
            <a:avLst/>
          </a:prstGeom>
        </p:spPr>
        <p:txBody>
          <a:bodyPr wrap="none">
            <a:spAutoFit/>
          </a:bodyPr>
          <a:lstStyle/>
          <a:p>
            <a:r>
              <a:rPr lang="en-US" dirty="0"/>
              <a:t>ccc.emsicc.com</a:t>
            </a:r>
          </a:p>
        </p:txBody>
      </p:sp>
    </p:spTree>
    <p:extLst>
      <p:ext uri="{BB962C8B-B14F-4D97-AF65-F5344CB8AC3E}">
        <p14:creationId xmlns:p14="http://schemas.microsoft.com/office/powerpoint/2010/main" val="2098274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5df449d0b6_0_42"/>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19</a:t>
            </a:fld>
            <a:endParaRPr sz="1200" dirty="0">
              <a:solidFill>
                <a:schemeClr val="bg1"/>
              </a:solidFill>
              <a:latin typeface="Trebuchet MS" panose="020B0603020202020204" pitchFamily="34" charset="0"/>
            </a:endParaRPr>
          </a:p>
        </p:txBody>
      </p:sp>
      <p:sp>
        <p:nvSpPr>
          <p:cNvPr id="231" name="Google Shape;231;g5df449d0b6_0_42"/>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dirty="0" smtClean="0">
                <a:solidFill>
                  <a:srgbClr val="FFFFFF"/>
                </a:solidFill>
              </a:rPr>
              <a:t>Management</a:t>
            </a:r>
            <a:endParaRPr sz="3600" b="0" dirty="0">
              <a:solidFill>
                <a:srgbClr val="FFFFFF"/>
              </a:solidFill>
            </a:endParaRPr>
          </a:p>
        </p:txBody>
      </p:sp>
      <p:cxnSp>
        <p:nvCxnSpPr>
          <p:cNvPr id="232" name="Google Shape;232;g5df449d0b6_0_42"/>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33" name="Google Shape;233;g5df449d0b6_0_42"/>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4" name="Google Shape;234;g5df449d0b6_0_42"/>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sp>
        <p:nvSpPr>
          <p:cNvPr id="235" name="Google Shape;235;g5df449d0b6_0_42"/>
          <p:cNvSpPr txBox="1"/>
          <p:nvPr/>
        </p:nvSpPr>
        <p:spPr>
          <a:xfrm>
            <a:off x="297622" y="1680470"/>
            <a:ext cx="5087400" cy="3744900"/>
          </a:xfrm>
          <a:prstGeom prst="rect">
            <a:avLst/>
          </a:prstGeom>
          <a:noFill/>
          <a:ln>
            <a:noFill/>
          </a:ln>
        </p:spPr>
        <p:txBody>
          <a:bodyPr spcFirstLastPara="1" wrap="square" lIns="91425" tIns="91425" rIns="91425" bIns="91425" anchor="t" anchorCtr="0">
            <a:noAutofit/>
          </a:bodyPr>
          <a:lstStyle/>
          <a:p>
            <a:r>
              <a:rPr lang="en-US" b="1" dirty="0"/>
              <a:t>The management curriculum is designed to provide the student with the skills necessary for success as a manager in today's demanding organizational climate. The program is of benefit to the man or woman who aspires to a first-level or higher management position in any organization, including, business, government, or service organizations. Also, much of this curriculum is transferable to four-year institutions.</a:t>
            </a:r>
          </a:p>
        </p:txBody>
      </p:sp>
      <p:sp>
        <p:nvSpPr>
          <p:cNvPr id="236" name="Google Shape;236;g5df449d0b6_0_42"/>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lvl="0">
              <a:spcBef>
                <a:spcPts val="0"/>
              </a:spcBef>
              <a:spcAft>
                <a:spcPts val="0"/>
              </a:spcAft>
              <a:buClr>
                <a:schemeClr val="dk1"/>
              </a:buClr>
              <a:buSzPts val="1100"/>
            </a:pPr>
            <a:r>
              <a:rPr lang="en-US" b="1" dirty="0"/>
              <a:t>Media Salary: </a:t>
            </a:r>
            <a:r>
              <a:rPr lang="en-US" b="1" dirty="0" smtClean="0"/>
              <a:t>$75, 951</a:t>
            </a:r>
            <a:endParaRPr lang="en-US" b="1" dirty="0"/>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a:t>New Workers</a:t>
            </a:r>
            <a:r>
              <a:rPr lang="en-US" b="1" dirty="0" smtClean="0"/>
              <a:t>: $41,267</a:t>
            </a:r>
            <a:endParaRPr lang="en-US" b="1" dirty="0"/>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a:t>Annual Job Openings</a:t>
            </a:r>
            <a:r>
              <a:rPr lang="en-US" b="1" dirty="0" smtClean="0"/>
              <a:t>: 2,036</a:t>
            </a:r>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smtClean="0"/>
              <a:t>IT Service Manager</a:t>
            </a:r>
          </a:p>
          <a:p>
            <a:pPr lvl="0">
              <a:spcBef>
                <a:spcPts val="0"/>
              </a:spcBef>
              <a:spcAft>
                <a:spcPts val="0"/>
              </a:spcAft>
              <a:buClr>
                <a:schemeClr val="dk1"/>
              </a:buClr>
              <a:buSzPts val="1100"/>
            </a:pPr>
            <a:r>
              <a:rPr lang="en-US" b="1" dirty="0" smtClean="0"/>
              <a:t>Loss Prevention Manager</a:t>
            </a:r>
            <a:endParaRPr lang="en-US" b="1" dirty="0"/>
          </a:p>
        </p:txBody>
      </p:sp>
      <p:pic>
        <p:nvPicPr>
          <p:cNvPr id="2" name="Picture 1"/>
          <p:cNvPicPr>
            <a:picLocks noChangeAspect="1"/>
          </p:cNvPicPr>
          <p:nvPr/>
        </p:nvPicPr>
        <p:blipFill>
          <a:blip r:embed="rId3"/>
          <a:stretch>
            <a:fillRect/>
          </a:stretch>
        </p:blipFill>
        <p:spPr>
          <a:xfrm>
            <a:off x="2028343" y="5889785"/>
            <a:ext cx="1292464" cy="902286"/>
          </a:xfrm>
          <a:prstGeom prst="rect">
            <a:avLst/>
          </a:prstGeom>
        </p:spPr>
      </p:pic>
      <p:pic>
        <p:nvPicPr>
          <p:cNvPr id="3" name="Picture 2"/>
          <p:cNvPicPr>
            <a:picLocks noChangeAspect="1"/>
          </p:cNvPicPr>
          <p:nvPr/>
        </p:nvPicPr>
        <p:blipFill>
          <a:blip r:embed="rId4"/>
          <a:stretch>
            <a:fillRect/>
          </a:stretch>
        </p:blipFill>
        <p:spPr>
          <a:xfrm>
            <a:off x="8584781" y="3838039"/>
            <a:ext cx="3393133" cy="2051746"/>
          </a:xfrm>
          <a:prstGeom prst="rect">
            <a:avLst/>
          </a:prstGeom>
        </p:spPr>
      </p:pic>
      <p:sp>
        <p:nvSpPr>
          <p:cNvPr id="4" name="Rectangle 3"/>
          <p:cNvSpPr/>
          <p:nvPr/>
        </p:nvSpPr>
        <p:spPr>
          <a:xfrm>
            <a:off x="5873579" y="5705119"/>
            <a:ext cx="1633460" cy="369332"/>
          </a:xfrm>
          <a:prstGeom prst="rect">
            <a:avLst/>
          </a:prstGeom>
        </p:spPr>
        <p:txBody>
          <a:bodyPr wrap="none">
            <a:spAutoFit/>
          </a:bodyPr>
          <a:lstStyle/>
          <a:p>
            <a:r>
              <a:rPr lang="en-US" dirty="0"/>
              <a:t>ccc.emsicc.com</a:t>
            </a:r>
          </a:p>
        </p:txBody>
      </p:sp>
    </p:spTree>
    <p:extLst>
      <p:ext uri="{BB962C8B-B14F-4D97-AF65-F5344CB8AC3E}">
        <p14:creationId xmlns:p14="http://schemas.microsoft.com/office/powerpoint/2010/main" val="2886795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5df449d0b6_0_69"/>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20</a:t>
            </a:fld>
            <a:endParaRPr sz="1200" dirty="0">
              <a:solidFill>
                <a:schemeClr val="bg1"/>
              </a:solidFill>
              <a:latin typeface="Trebuchet MS" panose="020B0603020202020204" pitchFamily="34" charset="0"/>
            </a:endParaRPr>
          </a:p>
        </p:txBody>
      </p:sp>
      <p:sp>
        <p:nvSpPr>
          <p:cNvPr id="243" name="Google Shape;243;g5df449d0b6_0_69"/>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dirty="0" smtClean="0">
                <a:solidFill>
                  <a:srgbClr val="FFFFFF"/>
                </a:solidFill>
              </a:rPr>
              <a:t>Child Development &amp; Family Studies</a:t>
            </a:r>
            <a:endParaRPr sz="3600" b="0" dirty="0">
              <a:solidFill>
                <a:srgbClr val="FFFFFF"/>
              </a:solidFill>
            </a:endParaRPr>
          </a:p>
        </p:txBody>
      </p:sp>
      <p:cxnSp>
        <p:nvCxnSpPr>
          <p:cNvPr id="244" name="Google Shape;244;g5df449d0b6_0_69"/>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45" name="Google Shape;245;g5df449d0b6_0_69"/>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6" name="Google Shape;246;g5df449d0b6_0_69"/>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sp>
        <p:nvSpPr>
          <p:cNvPr id="247" name="Google Shape;247;g5df449d0b6_0_69"/>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r>
              <a:rPr lang="en-US" b="1" cap="small" dirty="0">
                <a:latin typeface="+mn-lt"/>
                <a:cs typeface="Times New Roman" panose="02020603050405020304" pitchFamily="18" charset="0"/>
              </a:rPr>
              <a:t>Associate Degree and Certificate </a:t>
            </a:r>
          </a:p>
          <a:p>
            <a:endParaRPr lang="en-US" b="1" dirty="0" smtClean="0">
              <a:latin typeface="+mn-lt"/>
              <a:cs typeface="Times New Roman" panose="02020603050405020304" pitchFamily="18" charset="0"/>
            </a:endParaRPr>
          </a:p>
          <a:p>
            <a:r>
              <a:rPr lang="en-US" b="1" dirty="0" smtClean="0">
                <a:latin typeface="+mn-lt"/>
                <a:cs typeface="Times New Roman" panose="02020603050405020304" pitchFamily="18" charset="0"/>
              </a:rPr>
              <a:t>Child </a:t>
            </a:r>
            <a:r>
              <a:rPr lang="en-US" b="1" dirty="0">
                <a:latin typeface="+mn-lt"/>
                <a:cs typeface="Times New Roman" panose="02020603050405020304" pitchFamily="18" charset="0"/>
              </a:rPr>
              <a:t>Development offers certificates and associate degrees in the following areas: Associate Teacher (Certificate of Proficiency)</a:t>
            </a:r>
          </a:p>
          <a:p>
            <a:endParaRPr lang="en-US" b="1" dirty="0" smtClean="0">
              <a:latin typeface="+mn-lt"/>
              <a:cs typeface="Times New Roman" panose="02020603050405020304" pitchFamily="18" charset="0"/>
            </a:endParaRPr>
          </a:p>
          <a:p>
            <a:r>
              <a:rPr lang="en-US" b="1" dirty="0" smtClean="0">
                <a:latin typeface="+mn-lt"/>
                <a:cs typeface="Times New Roman" panose="02020603050405020304" pitchFamily="18" charset="0"/>
              </a:rPr>
              <a:t>Child </a:t>
            </a:r>
            <a:r>
              <a:rPr lang="en-US" b="1" dirty="0">
                <a:latin typeface="+mn-lt"/>
                <a:cs typeface="Times New Roman" panose="02020603050405020304" pitchFamily="18" charset="0"/>
              </a:rPr>
              <a:t>Development Master Teacher</a:t>
            </a:r>
          </a:p>
          <a:p>
            <a:endParaRPr lang="en-US" b="1" dirty="0" smtClean="0">
              <a:latin typeface="+mn-lt"/>
              <a:cs typeface="Times New Roman" panose="02020603050405020304" pitchFamily="18" charset="0"/>
            </a:endParaRPr>
          </a:p>
          <a:p>
            <a:r>
              <a:rPr lang="en-US" b="1" dirty="0" smtClean="0">
                <a:latin typeface="+mn-lt"/>
                <a:cs typeface="Times New Roman" panose="02020603050405020304" pitchFamily="18" charset="0"/>
              </a:rPr>
              <a:t>Child </a:t>
            </a:r>
            <a:r>
              <a:rPr lang="en-US" b="1" dirty="0">
                <a:latin typeface="+mn-lt"/>
                <a:cs typeface="Times New Roman" panose="02020603050405020304" pitchFamily="18" charset="0"/>
              </a:rPr>
              <a:t>Development Site Supervisor</a:t>
            </a:r>
          </a:p>
        </p:txBody>
      </p:sp>
      <p:sp>
        <p:nvSpPr>
          <p:cNvPr id="248" name="Google Shape;248;g5df449d0b6_0_69"/>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lvl="0">
              <a:spcBef>
                <a:spcPts val="0"/>
              </a:spcBef>
              <a:spcAft>
                <a:spcPts val="0"/>
              </a:spcAft>
              <a:buClr>
                <a:schemeClr val="dk1"/>
              </a:buClr>
              <a:buSzPts val="1100"/>
            </a:pPr>
            <a:r>
              <a:rPr lang="en-US" b="1" dirty="0"/>
              <a:t>Media Salary: </a:t>
            </a:r>
            <a:r>
              <a:rPr lang="en-US" b="1" dirty="0" smtClean="0"/>
              <a:t>$32,321</a:t>
            </a:r>
            <a:endParaRPr lang="en-US" b="1" dirty="0"/>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a:t>New Workers</a:t>
            </a:r>
            <a:r>
              <a:rPr lang="en-US" b="1" dirty="0" smtClean="0"/>
              <a:t>: $24,480</a:t>
            </a:r>
            <a:endParaRPr lang="en-US" b="1" dirty="0"/>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a:t>Annual Job Openings</a:t>
            </a:r>
            <a:r>
              <a:rPr lang="en-US" b="1" dirty="0" smtClean="0"/>
              <a:t>: 659</a:t>
            </a:r>
          </a:p>
          <a:p>
            <a:pPr lvl="0">
              <a:spcBef>
                <a:spcPts val="0"/>
              </a:spcBef>
              <a:spcAft>
                <a:spcPts val="0"/>
              </a:spcAft>
              <a:buClr>
                <a:schemeClr val="dk1"/>
              </a:buClr>
              <a:buSzPts val="1100"/>
            </a:pPr>
            <a:endParaRPr lang="en-US" b="1" dirty="0"/>
          </a:p>
          <a:p>
            <a:pPr lvl="0">
              <a:spcBef>
                <a:spcPts val="0"/>
              </a:spcBef>
              <a:spcAft>
                <a:spcPts val="0"/>
              </a:spcAft>
              <a:buClr>
                <a:schemeClr val="dk1"/>
              </a:buClr>
              <a:buSzPts val="1100"/>
            </a:pPr>
            <a:r>
              <a:rPr lang="en-US" b="1" dirty="0" smtClean="0"/>
              <a:t>Preschool Teachers</a:t>
            </a:r>
          </a:p>
          <a:p>
            <a:pPr lvl="0">
              <a:spcBef>
                <a:spcPts val="0"/>
              </a:spcBef>
              <a:spcAft>
                <a:spcPts val="0"/>
              </a:spcAft>
              <a:buClr>
                <a:schemeClr val="dk1"/>
              </a:buClr>
              <a:buSzPts val="1100"/>
            </a:pPr>
            <a:r>
              <a:rPr lang="en-US" b="1" dirty="0" smtClean="0"/>
              <a:t>Directors</a:t>
            </a:r>
          </a:p>
          <a:p>
            <a:pPr lvl="0">
              <a:spcBef>
                <a:spcPts val="0"/>
              </a:spcBef>
              <a:spcAft>
                <a:spcPts val="0"/>
              </a:spcAft>
              <a:buClr>
                <a:schemeClr val="dk1"/>
              </a:buClr>
              <a:buSzPts val="1100"/>
            </a:pPr>
            <a:r>
              <a:rPr lang="en-US" b="1" dirty="0" smtClean="0"/>
              <a:t>Teachers Aid </a:t>
            </a:r>
            <a:endParaRPr lang="en-US" b="1" dirty="0"/>
          </a:p>
        </p:txBody>
      </p:sp>
      <p:pic>
        <p:nvPicPr>
          <p:cNvPr id="2" name="Picture 1"/>
          <p:cNvPicPr>
            <a:picLocks noChangeAspect="1"/>
          </p:cNvPicPr>
          <p:nvPr/>
        </p:nvPicPr>
        <p:blipFill>
          <a:blip r:embed="rId3"/>
          <a:stretch>
            <a:fillRect/>
          </a:stretch>
        </p:blipFill>
        <p:spPr>
          <a:xfrm>
            <a:off x="2028343" y="5849645"/>
            <a:ext cx="1292464" cy="902286"/>
          </a:xfrm>
          <a:prstGeom prst="rect">
            <a:avLst/>
          </a:prstGeom>
        </p:spPr>
      </p:pic>
      <p:pic>
        <p:nvPicPr>
          <p:cNvPr id="3" name="Picture 2"/>
          <p:cNvPicPr>
            <a:picLocks noChangeAspect="1"/>
          </p:cNvPicPr>
          <p:nvPr/>
        </p:nvPicPr>
        <p:blipFill>
          <a:blip r:embed="rId4"/>
          <a:stretch>
            <a:fillRect/>
          </a:stretch>
        </p:blipFill>
        <p:spPr>
          <a:xfrm>
            <a:off x="8764764" y="3407228"/>
            <a:ext cx="3096986" cy="2322740"/>
          </a:xfrm>
          <a:prstGeom prst="rect">
            <a:avLst/>
          </a:prstGeom>
        </p:spPr>
      </p:pic>
      <p:sp>
        <p:nvSpPr>
          <p:cNvPr id="4" name="Rectangle 3"/>
          <p:cNvSpPr/>
          <p:nvPr/>
        </p:nvSpPr>
        <p:spPr>
          <a:xfrm>
            <a:off x="5892221" y="5656525"/>
            <a:ext cx="1633460" cy="369332"/>
          </a:xfrm>
          <a:prstGeom prst="rect">
            <a:avLst/>
          </a:prstGeom>
        </p:spPr>
        <p:txBody>
          <a:bodyPr wrap="none">
            <a:spAutoFit/>
          </a:bodyPr>
          <a:lstStyle/>
          <a:p>
            <a:r>
              <a:rPr lang="en-US" dirty="0"/>
              <a:t>ccc.emsicc.com</a:t>
            </a:r>
          </a:p>
        </p:txBody>
      </p:sp>
    </p:spTree>
    <p:extLst>
      <p:ext uri="{BB962C8B-B14F-4D97-AF65-F5344CB8AC3E}">
        <p14:creationId xmlns:p14="http://schemas.microsoft.com/office/powerpoint/2010/main" val="1843203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5df449d0b6_3_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21</a:t>
            </a:fld>
            <a:endParaRPr sz="1200" dirty="0">
              <a:solidFill>
                <a:schemeClr val="bg1"/>
              </a:solidFill>
              <a:latin typeface="Trebuchet MS" panose="020B0603020202020204" pitchFamily="34" charset="0"/>
            </a:endParaRPr>
          </a:p>
        </p:txBody>
      </p:sp>
      <p:sp>
        <p:nvSpPr>
          <p:cNvPr id="255" name="Google Shape;255;g5df449d0b6_3_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algn="ctr">
              <a:lnSpc>
                <a:spcPct val="115000"/>
              </a:lnSpc>
              <a:spcBef>
                <a:spcPts val="400"/>
              </a:spcBef>
              <a:spcAft>
                <a:spcPts val="600"/>
              </a:spcAft>
              <a:buSzPts val="1100"/>
            </a:pPr>
            <a:r>
              <a:rPr lang="en-US" sz="3600" dirty="0" smtClean="0"/>
              <a:t/>
            </a:r>
            <a:br>
              <a:rPr lang="en-US" sz="3600" dirty="0" smtClean="0"/>
            </a:br>
            <a:r>
              <a:rPr lang="en-US" sz="3600" dirty="0" smtClean="0"/>
              <a:t>Career Services</a:t>
            </a:r>
            <a:r>
              <a:rPr lang="en-US" sz="3600" dirty="0"/>
              <a:t/>
            </a:r>
            <a:br>
              <a:rPr lang="en-US" sz="3600" dirty="0"/>
            </a:br>
            <a:endParaRPr sz="3600" b="0" dirty="0">
              <a:solidFill>
                <a:srgbClr val="FFFFFF"/>
              </a:solidFill>
            </a:endParaRPr>
          </a:p>
        </p:txBody>
      </p:sp>
      <p:cxnSp>
        <p:nvCxnSpPr>
          <p:cNvPr id="256" name="Google Shape;256;g5df449d0b6_3_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57" name="Google Shape;257;g5df449d0b6_3_0"/>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8" name="Google Shape;258;g5df449d0b6_3_0"/>
          <p:cNvSpPr txBox="1"/>
          <p:nvPr/>
        </p:nvSpPr>
        <p:spPr>
          <a:xfrm>
            <a:off x="411921" y="1792132"/>
            <a:ext cx="5087400" cy="3744900"/>
          </a:xfrm>
          <a:prstGeom prst="rect">
            <a:avLst/>
          </a:prstGeom>
          <a:noFill/>
          <a:ln>
            <a:noFill/>
          </a:ln>
        </p:spPr>
        <p:txBody>
          <a:bodyPr spcFirstLastPara="1" wrap="square" lIns="91425" tIns="91425" rIns="91425" bIns="91425" anchor="t" anchorCtr="0">
            <a:noAutofit/>
          </a:bodyPr>
          <a:lstStyle/>
          <a:p>
            <a:pPr marL="285750" indent="-285750">
              <a:buFont typeface="Arial" panose="020B0604020202020204" pitchFamily="34" charset="0"/>
              <a:buChar char="•"/>
            </a:pPr>
            <a:r>
              <a:rPr lang="en-US" b="1" dirty="0" smtClean="0"/>
              <a:t>Career Counseling</a:t>
            </a:r>
          </a:p>
          <a:p>
            <a:pPr marL="285750" indent="-285750">
              <a:buFont typeface="Arial" panose="020B0604020202020204" pitchFamily="34" charset="0"/>
              <a:buChar char="•"/>
            </a:pPr>
            <a:r>
              <a:rPr lang="en-US" b="1" dirty="0" smtClean="0"/>
              <a:t>Career Assessments</a:t>
            </a:r>
          </a:p>
          <a:p>
            <a:pPr marL="285750" indent="-285750">
              <a:buFont typeface="Arial" panose="020B0604020202020204" pitchFamily="34" charset="0"/>
              <a:buChar char="•"/>
            </a:pPr>
            <a:r>
              <a:rPr lang="en-US" b="1" dirty="0" smtClean="0"/>
              <a:t>Exploring Majors Workshops</a:t>
            </a:r>
          </a:p>
          <a:p>
            <a:pPr marL="285750" indent="-285750">
              <a:buFont typeface="Arial" panose="020B0604020202020204" pitchFamily="34" charset="0"/>
              <a:buChar char="•"/>
            </a:pPr>
            <a:r>
              <a:rPr lang="en-US" b="1" dirty="0" smtClean="0"/>
              <a:t>Web Tools/Resources</a:t>
            </a:r>
          </a:p>
          <a:p>
            <a:pPr marL="285750" indent="-285750">
              <a:buFont typeface="Arial" panose="020B0604020202020204" pitchFamily="34" charset="0"/>
              <a:buChar char="•"/>
            </a:pPr>
            <a:r>
              <a:rPr lang="en-US" b="1" dirty="0" smtClean="0"/>
              <a:t>Day in the Life</a:t>
            </a:r>
          </a:p>
          <a:p>
            <a:pPr marL="285750" indent="-285750">
              <a:buFont typeface="Arial" panose="020B0604020202020204" pitchFamily="34" charset="0"/>
              <a:buChar char="•"/>
            </a:pPr>
            <a:r>
              <a:rPr lang="en-US" b="1" dirty="0" smtClean="0"/>
              <a:t>21</a:t>
            </a:r>
            <a:r>
              <a:rPr lang="en-US" b="1" baseline="30000" dirty="0" smtClean="0"/>
              <a:t>st</a:t>
            </a:r>
            <a:r>
              <a:rPr lang="en-US" b="1" dirty="0" smtClean="0"/>
              <a:t> Century Skills Workshops</a:t>
            </a:r>
          </a:p>
          <a:p>
            <a:pPr marL="285750" indent="-285750">
              <a:buFont typeface="Arial" panose="020B0604020202020204" pitchFamily="34" charset="0"/>
              <a:buChar char="•"/>
            </a:pPr>
            <a:r>
              <a:rPr lang="en-US" b="1" dirty="0" smtClean="0"/>
              <a:t>Job Readiness Training Academy Certificate</a:t>
            </a:r>
          </a:p>
          <a:p>
            <a:pPr marL="285750" indent="-285750">
              <a:buFont typeface="Arial" panose="020B0604020202020204" pitchFamily="34" charset="0"/>
              <a:buChar char="•"/>
            </a:pPr>
            <a:r>
              <a:rPr lang="en-US" b="1" dirty="0" smtClean="0"/>
              <a:t>Online Job Board</a:t>
            </a:r>
          </a:p>
          <a:p>
            <a:pPr marL="285750" indent="-285750">
              <a:buFont typeface="Arial" panose="020B0604020202020204" pitchFamily="34" charset="0"/>
              <a:buChar char="•"/>
            </a:pPr>
            <a:r>
              <a:rPr lang="en-US" b="1" dirty="0" smtClean="0"/>
              <a:t>Annual Career EXPO</a:t>
            </a:r>
          </a:p>
          <a:p>
            <a:pPr marL="285750" indent="-285750">
              <a:buFont typeface="Arial" panose="020B0604020202020204" pitchFamily="34" charset="0"/>
              <a:buChar char="•"/>
            </a:pPr>
            <a:r>
              <a:rPr lang="en-US" b="1" dirty="0" smtClean="0"/>
              <a:t>Business Mixers</a:t>
            </a:r>
          </a:p>
          <a:p>
            <a:pPr marL="285750" indent="-285750">
              <a:buFont typeface="Arial" panose="020B0604020202020204" pitchFamily="34" charset="0"/>
              <a:buChar char="•"/>
            </a:pPr>
            <a:r>
              <a:rPr lang="en-US" b="1" dirty="0" smtClean="0"/>
              <a:t>Hiring Events/On-Campus Recruitment</a:t>
            </a:r>
          </a:p>
          <a:p>
            <a:pPr marL="285750" indent="-285750">
              <a:buFont typeface="Arial" panose="020B0604020202020204" pitchFamily="34" charset="0"/>
              <a:buChar char="•"/>
            </a:pPr>
            <a:r>
              <a:rPr lang="en-US" b="1" dirty="0" smtClean="0"/>
              <a:t>Career Ambassadors</a:t>
            </a:r>
          </a:p>
          <a:p>
            <a:pPr marL="285750" indent="-285750">
              <a:buFont typeface="Arial" panose="020B0604020202020204" pitchFamily="34" charset="0"/>
              <a:buChar char="•"/>
            </a:pPr>
            <a:r>
              <a:rPr lang="en-US" b="1" dirty="0" smtClean="0"/>
              <a:t>Resume/Cover Letter Assistance</a:t>
            </a:r>
          </a:p>
          <a:p>
            <a:pPr marL="285750" indent="-285750">
              <a:buFont typeface="Arial" panose="020B0604020202020204" pitchFamily="34" charset="0"/>
              <a:buChar char="•"/>
            </a:pPr>
            <a:r>
              <a:rPr lang="en-US" b="1" dirty="0" smtClean="0"/>
              <a:t>Mock Interviews</a:t>
            </a:r>
            <a:endParaRPr lang="en-US" b="1" dirty="0"/>
          </a:p>
        </p:txBody>
      </p:sp>
      <p:sp>
        <p:nvSpPr>
          <p:cNvPr id="259" name="Google Shape;259;g5df449d0b6_3_0"/>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r>
              <a:rPr lang="en-US" b="1" dirty="0"/>
              <a:t>Your </a:t>
            </a:r>
            <a:r>
              <a:rPr lang="en-US" b="1" dirty="0" smtClean="0"/>
              <a:t>Grossmont College Career &amp; Technical Education </a:t>
            </a:r>
            <a:r>
              <a:rPr lang="en-US" b="1" dirty="0"/>
              <a:t>with Counseling and Career Center support gives you the education, training and tools you need to succeed.</a:t>
            </a:r>
          </a:p>
        </p:txBody>
      </p:sp>
      <p:sp>
        <p:nvSpPr>
          <p:cNvPr id="260" name="Google Shape;260;g5df449d0b6_3_0"/>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pic>
        <p:nvPicPr>
          <p:cNvPr id="2" name="Picture 1"/>
          <p:cNvPicPr>
            <a:picLocks noChangeAspect="1"/>
          </p:cNvPicPr>
          <p:nvPr/>
        </p:nvPicPr>
        <p:blipFill>
          <a:blip r:embed="rId3"/>
          <a:stretch>
            <a:fillRect/>
          </a:stretch>
        </p:blipFill>
        <p:spPr>
          <a:xfrm>
            <a:off x="2090270" y="6042178"/>
            <a:ext cx="1168610" cy="815822"/>
          </a:xfrm>
          <a:prstGeom prst="rect">
            <a:avLst/>
          </a:prstGeom>
        </p:spPr>
      </p:pic>
      <p:pic>
        <p:nvPicPr>
          <p:cNvPr id="4" name="Picture 3"/>
          <p:cNvPicPr>
            <a:picLocks noChangeAspect="1"/>
          </p:cNvPicPr>
          <p:nvPr/>
        </p:nvPicPr>
        <p:blipFill>
          <a:blip r:embed="rId4"/>
          <a:stretch>
            <a:fillRect/>
          </a:stretch>
        </p:blipFill>
        <p:spPr>
          <a:xfrm>
            <a:off x="6466550" y="2946305"/>
            <a:ext cx="4957100" cy="3032351"/>
          </a:xfrm>
          <a:prstGeom prst="rect">
            <a:avLst/>
          </a:prstGeom>
        </p:spPr>
      </p:pic>
    </p:spTree>
    <p:extLst>
      <p:ext uri="{BB962C8B-B14F-4D97-AF65-F5344CB8AC3E}">
        <p14:creationId xmlns:p14="http://schemas.microsoft.com/office/powerpoint/2010/main" val="1960971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5376BE-D380-6445-A9C8-3DDF91D08D8C}" type="slidenum">
              <a:rPr lang="en-US" smtClean="0"/>
              <a:pPr>
                <a:defRPr/>
              </a:pPr>
              <a:t>22</a:t>
            </a:fld>
            <a:endParaRPr lang="en-US" dirty="0"/>
          </a:p>
        </p:txBody>
      </p:sp>
      <p:sp>
        <p:nvSpPr>
          <p:cNvPr id="4" name="Content Placeholder 1"/>
          <p:cNvSpPr>
            <a:spLocks noGrp="1"/>
          </p:cNvSpPr>
          <p:nvPr>
            <p:ph sz="half" idx="2"/>
          </p:nvPr>
        </p:nvSpPr>
        <p:spPr>
          <a:xfrm>
            <a:off x="381785" y="642293"/>
            <a:ext cx="4416458" cy="5441984"/>
          </a:xfrm>
        </p:spPr>
        <p:txBody>
          <a:bodyPr/>
          <a:lstStyle/>
          <a:p>
            <a:pPr lvl="0">
              <a:spcBef>
                <a:spcPts val="0"/>
              </a:spcBef>
              <a:spcAft>
                <a:spcPts val="0"/>
              </a:spcAft>
            </a:pPr>
            <a:endParaRPr lang="en-US" sz="2000" dirty="0" smtClean="0">
              <a:solidFill>
                <a:srgbClr val="F1C232"/>
              </a:solidFill>
            </a:endParaRPr>
          </a:p>
          <a:p>
            <a:pPr lvl="0">
              <a:spcBef>
                <a:spcPts val="0"/>
              </a:spcBef>
              <a:spcAft>
                <a:spcPts val="0"/>
              </a:spcAft>
            </a:pPr>
            <a:r>
              <a:rPr lang="en-US" sz="2000" dirty="0" smtClean="0">
                <a:solidFill>
                  <a:srgbClr val="F1C232"/>
                </a:solidFill>
              </a:rPr>
              <a:t>Dr. Javier Ayala</a:t>
            </a:r>
          </a:p>
          <a:p>
            <a:pPr lvl="0">
              <a:spcBef>
                <a:spcPts val="0"/>
              </a:spcBef>
              <a:spcAft>
                <a:spcPts val="0"/>
              </a:spcAft>
            </a:pPr>
            <a:r>
              <a:rPr lang="en-US" sz="2000" dirty="0" smtClean="0">
                <a:solidFill>
                  <a:srgbClr val="F1C232"/>
                </a:solidFill>
                <a:hlinkClick r:id="rId3"/>
              </a:rPr>
              <a:t>Javier.Ayala@gcccd.edu</a:t>
            </a:r>
            <a:endParaRPr lang="en-US" sz="2000" dirty="0" smtClean="0">
              <a:solidFill>
                <a:srgbClr val="F1C232"/>
              </a:solidFill>
            </a:endParaRPr>
          </a:p>
          <a:p>
            <a:pPr lvl="0">
              <a:spcBef>
                <a:spcPts val="0"/>
              </a:spcBef>
              <a:spcAft>
                <a:spcPts val="0"/>
              </a:spcAft>
            </a:pPr>
            <a:endParaRPr lang="en-US" sz="2000" dirty="0" smtClean="0">
              <a:solidFill>
                <a:srgbClr val="F1C232"/>
              </a:solidFill>
            </a:endParaRPr>
          </a:p>
          <a:p>
            <a:pPr lvl="0">
              <a:spcBef>
                <a:spcPts val="0"/>
              </a:spcBef>
              <a:spcAft>
                <a:spcPts val="0"/>
              </a:spcAft>
            </a:pPr>
            <a:r>
              <a:rPr lang="en-US" sz="2000" dirty="0" smtClean="0">
                <a:solidFill>
                  <a:srgbClr val="F1C232"/>
                </a:solidFill>
              </a:rPr>
              <a:t>Renee Nasori</a:t>
            </a:r>
          </a:p>
          <a:p>
            <a:pPr lvl="0">
              <a:spcBef>
                <a:spcPts val="0"/>
              </a:spcBef>
              <a:spcAft>
                <a:spcPts val="0"/>
              </a:spcAft>
            </a:pPr>
            <a:r>
              <a:rPr lang="en-US" sz="2000" dirty="0" smtClean="0">
                <a:solidFill>
                  <a:srgbClr val="F1C232"/>
                </a:solidFill>
                <a:hlinkClick r:id="rId4"/>
              </a:rPr>
              <a:t>Renee.Nasori@gcccd.edu</a:t>
            </a:r>
            <a:endParaRPr lang="en-US" sz="2000" dirty="0" smtClean="0">
              <a:solidFill>
                <a:srgbClr val="F1C232"/>
              </a:solidFill>
            </a:endParaRPr>
          </a:p>
          <a:p>
            <a:pPr lvl="0">
              <a:spcBef>
                <a:spcPts val="0"/>
              </a:spcBef>
              <a:spcAft>
                <a:spcPts val="0"/>
              </a:spcAft>
            </a:pPr>
            <a:endParaRPr lang="en-US" sz="2000" dirty="0">
              <a:solidFill>
                <a:srgbClr val="F1C232"/>
              </a:solidFill>
            </a:endParaRPr>
          </a:p>
          <a:p>
            <a:pPr lvl="0">
              <a:spcBef>
                <a:spcPts val="0"/>
              </a:spcBef>
              <a:spcAft>
                <a:spcPts val="0"/>
              </a:spcAft>
            </a:pPr>
            <a:r>
              <a:rPr lang="en-US" sz="2000" dirty="0" smtClean="0">
                <a:solidFill>
                  <a:srgbClr val="F1C232"/>
                </a:solidFill>
              </a:rPr>
              <a:t>Erika </a:t>
            </a:r>
            <a:r>
              <a:rPr lang="en-US" sz="2000" dirty="0" err="1" smtClean="0">
                <a:solidFill>
                  <a:srgbClr val="F1C232"/>
                </a:solidFill>
              </a:rPr>
              <a:t>Arangure</a:t>
            </a:r>
            <a:endParaRPr lang="en-US" sz="2000" dirty="0" smtClean="0">
              <a:solidFill>
                <a:srgbClr val="F1C232"/>
              </a:solidFill>
            </a:endParaRPr>
          </a:p>
          <a:p>
            <a:pPr lvl="0">
              <a:spcBef>
                <a:spcPts val="0"/>
              </a:spcBef>
              <a:spcAft>
                <a:spcPts val="0"/>
              </a:spcAft>
            </a:pPr>
            <a:r>
              <a:rPr lang="en-US" sz="2000" dirty="0" smtClean="0">
                <a:solidFill>
                  <a:srgbClr val="F1C232"/>
                </a:solidFill>
                <a:hlinkClick r:id="rId5"/>
              </a:rPr>
              <a:t>Erika.Arangure@gcccd.edu</a:t>
            </a:r>
            <a:endParaRPr lang="en-US" sz="2000" dirty="0" smtClean="0">
              <a:solidFill>
                <a:srgbClr val="F1C232"/>
              </a:solidFill>
            </a:endParaRPr>
          </a:p>
          <a:p>
            <a:pPr lvl="0">
              <a:spcBef>
                <a:spcPts val="0"/>
              </a:spcBef>
              <a:spcAft>
                <a:spcPts val="0"/>
              </a:spcAft>
            </a:pPr>
            <a:endParaRPr lang="en-US" sz="2000" dirty="0">
              <a:solidFill>
                <a:srgbClr val="F1C232"/>
              </a:solidFill>
            </a:endParaRPr>
          </a:p>
          <a:p>
            <a:pPr lvl="0">
              <a:spcBef>
                <a:spcPts val="0"/>
              </a:spcBef>
              <a:spcAft>
                <a:spcPts val="0"/>
              </a:spcAft>
            </a:pPr>
            <a:r>
              <a:rPr lang="en-US" sz="2000" dirty="0" smtClean="0">
                <a:solidFill>
                  <a:srgbClr val="F1C232"/>
                </a:solidFill>
              </a:rPr>
              <a:t>Karl Cameron</a:t>
            </a:r>
          </a:p>
          <a:p>
            <a:pPr lvl="0">
              <a:spcBef>
                <a:spcPts val="0"/>
              </a:spcBef>
              <a:spcAft>
                <a:spcPts val="0"/>
              </a:spcAft>
            </a:pPr>
            <a:r>
              <a:rPr lang="en-US" sz="2000" dirty="0" smtClean="0">
                <a:solidFill>
                  <a:srgbClr val="F1C232"/>
                </a:solidFill>
                <a:hlinkClick r:id="rId6"/>
              </a:rPr>
              <a:t>Karl.Cameron@gcccd.edu</a:t>
            </a:r>
            <a:endParaRPr lang="en-US" sz="2000" dirty="0" smtClean="0">
              <a:solidFill>
                <a:srgbClr val="F1C232"/>
              </a:solidFill>
            </a:endParaRPr>
          </a:p>
          <a:p>
            <a:pPr lvl="0">
              <a:spcBef>
                <a:spcPts val="0"/>
              </a:spcBef>
              <a:spcAft>
                <a:spcPts val="0"/>
              </a:spcAft>
            </a:pPr>
            <a:endParaRPr lang="en-US" sz="2000" dirty="0">
              <a:solidFill>
                <a:srgbClr val="F1C232"/>
              </a:solidFill>
            </a:endParaRPr>
          </a:p>
        </p:txBody>
      </p:sp>
      <p:sp>
        <p:nvSpPr>
          <p:cNvPr id="6" name="Rectangle 5"/>
          <p:cNvSpPr/>
          <p:nvPr/>
        </p:nvSpPr>
        <p:spPr>
          <a:xfrm>
            <a:off x="2105780" y="6244555"/>
            <a:ext cx="1137690" cy="474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Campus Logo Here</a:t>
            </a:r>
            <a:endParaRPr lang="en-US" dirty="0">
              <a:solidFill>
                <a:schemeClr val="tx1"/>
              </a:solidFill>
            </a:endParaRPr>
          </a:p>
        </p:txBody>
      </p:sp>
      <p:pic>
        <p:nvPicPr>
          <p:cNvPr id="2" name="Picture 1"/>
          <p:cNvPicPr>
            <a:picLocks noChangeAspect="1"/>
          </p:cNvPicPr>
          <p:nvPr/>
        </p:nvPicPr>
        <p:blipFill>
          <a:blip r:embed="rId7"/>
          <a:stretch>
            <a:fillRect/>
          </a:stretch>
        </p:blipFill>
        <p:spPr>
          <a:xfrm>
            <a:off x="2028393" y="5849645"/>
            <a:ext cx="1292464" cy="902286"/>
          </a:xfrm>
          <a:prstGeom prst="rect">
            <a:avLst/>
          </a:prstGeom>
        </p:spPr>
      </p:pic>
    </p:spTree>
    <p:extLst>
      <p:ext uri="{BB962C8B-B14F-4D97-AF65-F5344CB8AC3E}">
        <p14:creationId xmlns:p14="http://schemas.microsoft.com/office/powerpoint/2010/main" val="153844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
          <p:cNvSpPr txBox="1"/>
          <p:nvPr/>
        </p:nvSpPr>
        <p:spPr>
          <a:xfrm>
            <a:off x="695178" y="2204461"/>
            <a:ext cx="5028965" cy="1450827"/>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None/>
            </a:pPr>
            <a:r>
              <a:rPr lang="en-US" sz="6000" b="1" i="0" u="none" strike="noStrike" cap="none">
                <a:solidFill>
                  <a:srgbClr val="223365"/>
                </a:solidFill>
                <a:latin typeface="Trebuchet MS"/>
                <a:ea typeface="Trebuchet MS"/>
                <a:cs typeface="Trebuchet MS"/>
                <a:sym typeface="Trebuchet MS"/>
              </a:rPr>
              <a:t>CAREER EDUCATION</a:t>
            </a:r>
            <a:endParaRPr/>
          </a:p>
        </p:txBody>
      </p:sp>
      <p:sp>
        <p:nvSpPr>
          <p:cNvPr id="134" name="Google Shape;134;p1"/>
          <p:cNvSpPr txBox="1">
            <a:spLocks noGrp="1"/>
          </p:cNvSpPr>
          <p:nvPr>
            <p:ph type="body" idx="1"/>
          </p:nvPr>
        </p:nvSpPr>
        <p:spPr>
          <a:xfrm>
            <a:off x="695179" y="3655290"/>
            <a:ext cx="4693920" cy="81823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23365"/>
              </a:buClr>
              <a:buSzPts val="3600"/>
              <a:buNone/>
            </a:pPr>
            <a:r>
              <a:rPr lang="en-US" sz="3600" b="1"/>
              <a:t>San Diego and </a:t>
            </a:r>
            <a:endParaRPr/>
          </a:p>
          <a:p>
            <a:pPr marL="0" lvl="0" indent="0" algn="l" rtl="0">
              <a:lnSpc>
                <a:spcPct val="90000"/>
              </a:lnSpc>
              <a:spcBef>
                <a:spcPts val="400"/>
              </a:spcBef>
              <a:spcAft>
                <a:spcPts val="0"/>
              </a:spcAft>
              <a:buClr>
                <a:srgbClr val="223365"/>
              </a:buClr>
              <a:buSzPts val="3600"/>
              <a:buNone/>
            </a:pPr>
            <a:r>
              <a:rPr lang="en-US" sz="3600" b="1"/>
              <a:t>Imperial Counties</a:t>
            </a:r>
            <a:endParaRPr sz="3600"/>
          </a:p>
        </p:txBody>
      </p:sp>
      <p:pic>
        <p:nvPicPr>
          <p:cNvPr id="135" name="Google Shape;135;p1"/>
          <p:cNvPicPr preferRelativeResize="0"/>
          <p:nvPr/>
        </p:nvPicPr>
        <p:blipFill rotWithShape="1">
          <a:blip r:embed="rId3">
            <a:alphaModFix/>
          </a:blip>
          <a:srcRect/>
          <a:stretch/>
        </p:blipFill>
        <p:spPr>
          <a:xfrm>
            <a:off x="9819339" y="5619430"/>
            <a:ext cx="1267217" cy="822013"/>
          </a:xfrm>
          <a:prstGeom prst="rect">
            <a:avLst/>
          </a:prstGeom>
          <a:noFill/>
          <a:ln>
            <a:noFill/>
          </a:ln>
        </p:spPr>
      </p:pic>
    </p:spTree>
    <p:extLst>
      <p:ext uri="{BB962C8B-B14F-4D97-AF65-F5344CB8AC3E}">
        <p14:creationId xmlns:p14="http://schemas.microsoft.com/office/powerpoint/2010/main" val="3707520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
          <p:cNvSpPr txBox="1">
            <a:spLocks noGrp="1"/>
          </p:cNvSpPr>
          <p:nvPr>
            <p:ph type="sldNum" idx="12"/>
          </p:nvPr>
        </p:nvSpPr>
        <p:spPr>
          <a:xfrm>
            <a:off x="11531600" y="6300788"/>
            <a:ext cx="6604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24</a:t>
            </a:fld>
            <a:endParaRPr/>
          </a:p>
        </p:txBody>
      </p:sp>
      <p:sp>
        <p:nvSpPr>
          <p:cNvPr id="142" name="Google Shape;142;p2"/>
          <p:cNvSpPr txBox="1"/>
          <p:nvPr/>
        </p:nvSpPr>
        <p:spPr>
          <a:xfrm>
            <a:off x="346700" y="297153"/>
            <a:ext cx="4654500" cy="3719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3200" b="1" i="0" u="none" strike="noStrike" cap="none">
                <a:solidFill>
                  <a:schemeClr val="lt1"/>
                </a:solidFill>
                <a:latin typeface="Trebuchet MS"/>
                <a:ea typeface="Trebuchet MS"/>
                <a:cs typeface="Trebuchet MS"/>
                <a:sym typeface="Trebuchet MS"/>
              </a:rPr>
              <a:t>Southwestern College</a:t>
            </a:r>
            <a:endParaRPr/>
          </a:p>
          <a:p>
            <a:pPr marL="0" marR="0" lvl="0" indent="0" algn="ctr" rtl="0">
              <a:lnSpc>
                <a:spcPct val="100000"/>
              </a:lnSpc>
              <a:spcBef>
                <a:spcPts val="1000"/>
              </a:spcBef>
              <a:spcAft>
                <a:spcPts val="0"/>
              </a:spcAft>
              <a:buNone/>
            </a:pPr>
            <a:endParaRPr sz="2800" b="1" i="0" u="none" strike="noStrike" cap="none">
              <a:solidFill>
                <a:schemeClr val="lt1"/>
              </a:solidFill>
              <a:latin typeface="Trebuchet MS"/>
              <a:ea typeface="Trebuchet MS"/>
              <a:cs typeface="Trebuchet MS"/>
              <a:sym typeface="Trebuchet MS"/>
            </a:endParaRPr>
          </a:p>
          <a:p>
            <a:pPr marL="0" marR="0" lvl="0" indent="0" algn="ctr" rtl="0">
              <a:lnSpc>
                <a:spcPct val="100000"/>
              </a:lnSpc>
              <a:spcBef>
                <a:spcPts val="1000"/>
              </a:spcBef>
              <a:spcAft>
                <a:spcPts val="0"/>
              </a:spcAft>
              <a:buNone/>
            </a:pPr>
            <a:endParaRPr sz="2800" b="1" i="0" u="none" strike="noStrike" cap="none">
              <a:solidFill>
                <a:schemeClr val="lt1"/>
              </a:solidFill>
              <a:latin typeface="Trebuchet MS"/>
              <a:ea typeface="Trebuchet MS"/>
              <a:cs typeface="Trebuchet MS"/>
              <a:sym typeface="Trebuchet MS"/>
            </a:endParaRPr>
          </a:p>
          <a:p>
            <a:pPr marL="0" marR="0" lvl="0" indent="0" algn="l" rtl="0">
              <a:lnSpc>
                <a:spcPct val="100000"/>
              </a:lnSpc>
              <a:spcBef>
                <a:spcPts val="1000"/>
              </a:spcBef>
              <a:spcAft>
                <a:spcPts val="0"/>
              </a:spcAft>
              <a:buNone/>
            </a:pPr>
            <a:endParaRPr sz="2800" b="1">
              <a:solidFill>
                <a:schemeClr val="lt1"/>
              </a:solidFill>
              <a:latin typeface="Trebuchet MS"/>
              <a:ea typeface="Trebuchet MS"/>
              <a:cs typeface="Trebuchet MS"/>
              <a:sym typeface="Trebuchet MS"/>
            </a:endParaRPr>
          </a:p>
          <a:p>
            <a:pPr marL="0" marR="0" lvl="0" indent="0" algn="l" rtl="0">
              <a:lnSpc>
                <a:spcPct val="100000"/>
              </a:lnSpc>
              <a:spcBef>
                <a:spcPts val="1000"/>
              </a:spcBef>
              <a:spcAft>
                <a:spcPts val="0"/>
              </a:spcAft>
              <a:buNone/>
            </a:pPr>
            <a:r>
              <a:rPr lang="en-US" sz="2800" b="1" i="0" u="none" strike="noStrike" cap="none">
                <a:solidFill>
                  <a:schemeClr val="lt1"/>
                </a:solidFill>
                <a:latin typeface="Trebuchet MS"/>
                <a:ea typeface="Trebuchet MS"/>
                <a:cs typeface="Trebuchet MS"/>
                <a:sym typeface="Trebuchet MS"/>
              </a:rPr>
              <a:t>Jennifer Lewis</a:t>
            </a:r>
            <a:endParaRPr/>
          </a:p>
          <a:p>
            <a:pPr marL="0" marR="0" lvl="0" indent="0" algn="l" rtl="0">
              <a:lnSpc>
                <a:spcPct val="100000"/>
              </a:lnSpc>
              <a:spcBef>
                <a:spcPts val="1000"/>
              </a:spcBef>
              <a:spcAft>
                <a:spcPts val="0"/>
              </a:spcAft>
              <a:buNone/>
            </a:pPr>
            <a:r>
              <a:rPr lang="en-US" sz="1800" b="0" i="1" u="none" strike="noStrike" cap="none">
                <a:solidFill>
                  <a:schemeClr val="lt1"/>
                </a:solidFill>
                <a:latin typeface="Trebuchet MS"/>
                <a:ea typeface="Trebuchet MS"/>
                <a:cs typeface="Trebuchet MS"/>
                <a:sym typeface="Trebuchet MS"/>
              </a:rPr>
              <a:t>Dean of Continuing Education and Workforce Development</a:t>
            </a:r>
            <a:endParaRPr/>
          </a:p>
          <a:p>
            <a:pPr marL="0" marR="0" lvl="0" indent="0" algn="l" rtl="0">
              <a:lnSpc>
                <a:spcPct val="100000"/>
              </a:lnSpc>
              <a:spcBef>
                <a:spcPts val="1000"/>
              </a:spcBef>
              <a:spcAft>
                <a:spcPts val="0"/>
              </a:spcAft>
              <a:buNone/>
            </a:pPr>
            <a:endParaRPr sz="2800" b="1" i="0" u="none" strike="noStrike" cap="none">
              <a:solidFill>
                <a:schemeClr val="lt1"/>
              </a:solidFill>
              <a:latin typeface="Trebuchet MS"/>
              <a:ea typeface="Trebuchet MS"/>
              <a:cs typeface="Trebuchet MS"/>
              <a:sym typeface="Trebuchet MS"/>
            </a:endParaRPr>
          </a:p>
        </p:txBody>
      </p:sp>
      <p:sp>
        <p:nvSpPr>
          <p:cNvPr id="143" name="Google Shape;143;p2"/>
          <p:cNvSpPr txBox="1"/>
          <p:nvPr/>
        </p:nvSpPr>
        <p:spPr>
          <a:xfrm>
            <a:off x="457200" y="2414898"/>
            <a:ext cx="3860700" cy="1601700"/>
          </a:xfrm>
          <a:prstGeom prst="rect">
            <a:avLst/>
          </a:prstGeom>
          <a:noFill/>
          <a:ln>
            <a:noFill/>
          </a:ln>
        </p:spPr>
        <p:txBody>
          <a:bodyPr spcFirstLastPara="1" wrap="square" lIns="91425" tIns="45700" rIns="91425" bIns="45700" anchor="t" anchorCtr="0">
            <a:normAutofit/>
          </a:bodyPr>
          <a:lstStyle/>
          <a:p>
            <a:pPr marL="0" marR="0" lvl="2" indent="0" algn="l" rtl="0">
              <a:lnSpc>
                <a:spcPct val="90000"/>
              </a:lnSpc>
              <a:spcBef>
                <a:spcPts val="0"/>
              </a:spcBef>
              <a:spcAft>
                <a:spcPts val="0"/>
              </a:spcAft>
              <a:buClr>
                <a:srgbClr val="050A28"/>
              </a:buClr>
              <a:buSzPts val="2000"/>
              <a:buFont typeface="Arial"/>
              <a:buNone/>
            </a:pPr>
            <a:endParaRPr sz="2000" b="0" i="0" u="none" strike="noStrike" cap="none">
              <a:solidFill>
                <a:schemeClr val="lt1"/>
              </a:solidFill>
              <a:latin typeface="Trebuchet MS"/>
              <a:ea typeface="Trebuchet MS"/>
              <a:cs typeface="Trebuchet MS"/>
              <a:sym typeface="Trebuchet MS"/>
            </a:endParaRPr>
          </a:p>
        </p:txBody>
      </p:sp>
      <p:pic>
        <p:nvPicPr>
          <p:cNvPr id="144" name="Google Shape;144;p2"/>
          <p:cNvPicPr preferRelativeResize="0"/>
          <p:nvPr/>
        </p:nvPicPr>
        <p:blipFill rotWithShape="1">
          <a:blip r:embed="rId3">
            <a:alphaModFix/>
          </a:blip>
          <a:srcRect/>
          <a:stretch/>
        </p:blipFill>
        <p:spPr>
          <a:xfrm>
            <a:off x="1986275" y="6201269"/>
            <a:ext cx="843856" cy="547389"/>
          </a:xfrm>
          <a:prstGeom prst="rect">
            <a:avLst/>
          </a:prstGeom>
          <a:noFill/>
          <a:ln>
            <a:noFill/>
          </a:ln>
        </p:spPr>
      </p:pic>
      <p:pic>
        <p:nvPicPr>
          <p:cNvPr id="145" name="Google Shape;145;p2"/>
          <p:cNvPicPr preferRelativeResize="0"/>
          <p:nvPr/>
        </p:nvPicPr>
        <p:blipFill rotWithShape="1">
          <a:blip r:embed="rId3">
            <a:alphaModFix/>
          </a:blip>
          <a:srcRect/>
          <a:stretch/>
        </p:blipFill>
        <p:spPr>
          <a:xfrm>
            <a:off x="1692063" y="1064235"/>
            <a:ext cx="1963768" cy="1273848"/>
          </a:xfrm>
          <a:prstGeom prst="rect">
            <a:avLst/>
          </a:prstGeom>
          <a:noFill/>
          <a:ln>
            <a:noFill/>
          </a:ln>
        </p:spPr>
      </p:pic>
    </p:spTree>
    <p:extLst>
      <p:ext uri="{BB962C8B-B14F-4D97-AF65-F5344CB8AC3E}">
        <p14:creationId xmlns:p14="http://schemas.microsoft.com/office/powerpoint/2010/main" val="3748796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3"/>
          <p:cNvSpPr txBox="1">
            <a:spLocks noGrp="1"/>
          </p:cNvSpPr>
          <p:nvPr>
            <p:ph type="sldNum" idx="4294967295"/>
          </p:nvPr>
        </p:nvSpPr>
        <p:spPr>
          <a:xfrm>
            <a:off x="11531600" y="6300788"/>
            <a:ext cx="6604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25</a:t>
            </a:fld>
            <a:endParaRPr sz="1200" b="0" i="0" u="none" strike="noStrike" cap="none">
              <a:solidFill>
                <a:schemeClr val="lt1"/>
              </a:solidFill>
              <a:latin typeface="Trebuchet MS"/>
              <a:ea typeface="Trebuchet MS"/>
              <a:cs typeface="Trebuchet MS"/>
              <a:sym typeface="Trebuchet MS"/>
            </a:endParaRPr>
          </a:p>
        </p:txBody>
      </p:sp>
      <p:sp>
        <p:nvSpPr>
          <p:cNvPr id="152" name="Google Shape;152;p3"/>
          <p:cNvSpPr txBox="1">
            <a:spLocks noGrp="1"/>
          </p:cNvSpPr>
          <p:nvPr>
            <p:ph type="title"/>
          </p:nvPr>
        </p:nvSpPr>
        <p:spPr>
          <a:xfrm>
            <a:off x="457200" y="0"/>
            <a:ext cx="11239500" cy="1325563"/>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Advanced Manufacturing</a:t>
            </a:r>
            <a:endParaRPr/>
          </a:p>
        </p:txBody>
      </p:sp>
      <p:cxnSp>
        <p:nvCxnSpPr>
          <p:cNvPr id="153" name="Google Shape;153;p3"/>
          <p:cNvCxnSpPr/>
          <p:nvPr/>
        </p:nvCxnSpPr>
        <p:spPr>
          <a:xfrm flipH="1">
            <a:off x="5873578" y="2753427"/>
            <a:ext cx="1" cy="2903049"/>
          </a:xfrm>
          <a:prstGeom prst="straightConnector1">
            <a:avLst/>
          </a:prstGeom>
          <a:noFill/>
          <a:ln w="19050" cap="flat" cmpd="sng">
            <a:solidFill>
              <a:srgbClr val="F6B336"/>
            </a:solidFill>
            <a:prstDash val="solid"/>
            <a:miter lim="800000"/>
            <a:headEnd type="none" w="sm" len="sm"/>
            <a:tailEnd type="none" w="sm" len="sm"/>
          </a:ln>
        </p:spPr>
      </p:cxnSp>
      <p:sp>
        <p:nvSpPr>
          <p:cNvPr id="154" name="Google Shape;154;p3"/>
          <p:cNvSpPr txBox="1"/>
          <p:nvPr/>
        </p:nvSpPr>
        <p:spPr>
          <a:xfrm>
            <a:off x="466350" y="1600525"/>
            <a:ext cx="5727000" cy="43173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b="1">
                <a:solidFill>
                  <a:schemeClr val="dk1"/>
                </a:solidFill>
                <a:latin typeface="Calibri"/>
                <a:ea typeface="Calibri"/>
                <a:cs typeface="Calibri"/>
                <a:sym typeface="Calibri"/>
              </a:rPr>
              <a:t>:</a:t>
            </a:r>
            <a:endParaRPr sz="18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r>
              <a:rPr lang="en-US" sz="1600" b="1" i="1" u="none" strike="noStrike" cap="none">
                <a:solidFill>
                  <a:schemeClr val="dk1"/>
                </a:solidFill>
                <a:latin typeface="Calibri"/>
                <a:ea typeface="Calibri"/>
                <a:cs typeface="Calibri"/>
                <a:sym typeface="Calibri"/>
              </a:rPr>
              <a:t>Computer Aided Design and Drafting (CADD)/Design </a:t>
            </a:r>
            <a:r>
              <a:rPr lang="en-US" sz="1600" b="1" i="1">
                <a:solidFill>
                  <a:schemeClr val="dk1"/>
                </a:solidFill>
                <a:latin typeface="Calibri"/>
                <a:ea typeface="Calibri"/>
                <a:cs typeface="Calibri"/>
                <a:sym typeface="Calibri"/>
              </a:rPr>
              <a:t>Technology</a:t>
            </a:r>
            <a:endParaRPr sz="1600" b="1">
              <a:latin typeface="Calibri"/>
              <a:ea typeface="Calibri"/>
              <a:cs typeface="Calibri"/>
              <a:sym typeface="Calibri"/>
            </a:endParaRPr>
          </a:p>
          <a:p>
            <a:pPr marL="742950" marR="0" lvl="0" indent="-273050" algn="l" rtl="0">
              <a:spcBef>
                <a:spcPts val="0"/>
              </a:spcBef>
              <a:spcAft>
                <a:spcPts val="0"/>
              </a:spcAft>
              <a:buClr>
                <a:schemeClr val="dk1"/>
              </a:buClr>
              <a:buSzPts val="1600"/>
              <a:buFont typeface="Calibri"/>
              <a:buChar char="•"/>
            </a:pPr>
            <a:r>
              <a:rPr lang="en-US" sz="1600">
                <a:latin typeface="Calibri"/>
                <a:ea typeface="Calibri"/>
                <a:cs typeface="Calibri"/>
                <a:sym typeface="Calibri"/>
              </a:rPr>
              <a:t>Associates in Science</a:t>
            </a:r>
            <a:endParaRPr sz="1600">
              <a:latin typeface="Calibri"/>
              <a:ea typeface="Calibri"/>
              <a:cs typeface="Calibri"/>
              <a:sym typeface="Calibri"/>
            </a:endParaRPr>
          </a:p>
          <a:p>
            <a:pPr marL="742950" marR="0" lvl="0" indent="-273050" algn="l" rtl="0">
              <a:spcBef>
                <a:spcPts val="0"/>
              </a:spcBef>
              <a:spcAft>
                <a:spcPts val="0"/>
              </a:spcAft>
              <a:buSzPts val="1600"/>
              <a:buFont typeface="Calibri"/>
              <a:buChar char="•"/>
            </a:pPr>
            <a:r>
              <a:rPr lang="en-US" sz="1600">
                <a:latin typeface="Calibri"/>
                <a:ea typeface="Calibri"/>
                <a:cs typeface="Calibri"/>
                <a:sym typeface="Calibri"/>
              </a:rPr>
              <a:t>Certificates of Achievement</a:t>
            </a:r>
            <a:endParaRPr sz="1600">
              <a:latin typeface="Calibri"/>
              <a:ea typeface="Calibri"/>
              <a:cs typeface="Calibri"/>
              <a:sym typeface="Calibri"/>
            </a:endParaRPr>
          </a:p>
          <a:p>
            <a:pPr marL="742950" marR="0" lvl="0" indent="-273050" algn="l" rtl="0">
              <a:spcBef>
                <a:spcPts val="0"/>
              </a:spcBef>
              <a:spcAft>
                <a:spcPts val="0"/>
              </a:spcAft>
              <a:buSzPts val="1600"/>
              <a:buFont typeface="Calibri"/>
              <a:buChar char="•"/>
            </a:pPr>
            <a:r>
              <a:rPr lang="en-US" sz="1600">
                <a:latin typeface="Calibri"/>
                <a:ea typeface="Calibri"/>
                <a:cs typeface="Calibri"/>
                <a:sym typeface="Calibri"/>
              </a:rPr>
              <a:t>Certificates of Proficiency</a:t>
            </a:r>
            <a:endParaRPr sz="1600">
              <a:latin typeface="Calibri"/>
              <a:ea typeface="Calibri"/>
              <a:cs typeface="Calibri"/>
              <a:sym typeface="Calibri"/>
            </a:endParaRPr>
          </a:p>
          <a:p>
            <a:pPr marL="0" marR="0" lvl="0" indent="0" algn="l" rtl="0">
              <a:spcBef>
                <a:spcPts val="0"/>
              </a:spcBef>
              <a:spcAft>
                <a:spcPts val="0"/>
              </a:spcAft>
              <a:buNone/>
            </a:pPr>
            <a:r>
              <a:rPr lang="en-US" sz="1600" b="1" i="1" u="none" strike="noStrike" cap="none">
                <a:solidFill>
                  <a:schemeClr val="dk1"/>
                </a:solidFill>
                <a:latin typeface="Calibri"/>
                <a:ea typeface="Calibri"/>
                <a:cs typeface="Calibri"/>
                <a:sym typeface="Calibri"/>
              </a:rPr>
              <a:t>Construction Inspection &amp; Management</a:t>
            </a:r>
            <a:endParaRPr sz="1600" b="1">
              <a:latin typeface="Calibri"/>
              <a:ea typeface="Calibri"/>
              <a:cs typeface="Calibri"/>
              <a:sym typeface="Calibri"/>
            </a:endParaRPr>
          </a:p>
          <a:p>
            <a:pPr marL="742950" marR="0" lvl="0" indent="-273050" algn="l" rtl="0">
              <a:spcBef>
                <a:spcPts val="0"/>
              </a:spcBef>
              <a:spcAft>
                <a:spcPts val="0"/>
              </a:spcAft>
              <a:buClr>
                <a:schemeClr val="dk1"/>
              </a:buClr>
              <a:buSzPts val="1600"/>
              <a:buFont typeface="Calibri"/>
              <a:buChar char="•"/>
            </a:pPr>
            <a:r>
              <a:rPr lang="en-US" sz="1600">
                <a:latin typeface="Calibri"/>
                <a:ea typeface="Calibri"/>
                <a:cs typeface="Calibri"/>
                <a:sym typeface="Calibri"/>
              </a:rPr>
              <a:t>Associate in Science</a:t>
            </a:r>
            <a:endParaRPr sz="1600">
              <a:latin typeface="Calibri"/>
              <a:ea typeface="Calibri"/>
              <a:cs typeface="Calibri"/>
              <a:sym typeface="Calibri"/>
            </a:endParaRPr>
          </a:p>
          <a:p>
            <a:pPr marL="742950" marR="0" lvl="0" indent="-273050" algn="l" rtl="0">
              <a:spcBef>
                <a:spcPts val="0"/>
              </a:spcBef>
              <a:spcAft>
                <a:spcPts val="0"/>
              </a:spcAft>
              <a:buSzPts val="1600"/>
              <a:buFont typeface="Calibri"/>
              <a:buChar char="•"/>
            </a:pPr>
            <a:r>
              <a:rPr lang="en-US" sz="1600">
                <a:latin typeface="Calibri"/>
                <a:ea typeface="Calibri"/>
                <a:cs typeface="Calibri"/>
                <a:sym typeface="Calibri"/>
              </a:rPr>
              <a:t>Certificate of Achievement</a:t>
            </a:r>
            <a:endParaRPr sz="1600">
              <a:latin typeface="Calibri"/>
              <a:ea typeface="Calibri"/>
              <a:cs typeface="Calibri"/>
              <a:sym typeface="Calibri"/>
            </a:endParaRPr>
          </a:p>
          <a:p>
            <a:pPr marL="0" marR="0" lvl="0" indent="0" algn="l" rtl="0">
              <a:spcBef>
                <a:spcPts val="0"/>
              </a:spcBef>
              <a:spcAft>
                <a:spcPts val="0"/>
              </a:spcAft>
              <a:buNone/>
            </a:pPr>
            <a:r>
              <a:rPr lang="en-US" sz="1600" b="1" i="1">
                <a:solidFill>
                  <a:schemeClr val="dk1"/>
                </a:solidFill>
                <a:latin typeface="Calibri"/>
                <a:ea typeface="Calibri"/>
                <a:cs typeface="Calibri"/>
                <a:sym typeface="Calibri"/>
              </a:rPr>
              <a:t>E</a:t>
            </a:r>
            <a:r>
              <a:rPr lang="en-US" sz="1600" b="1" i="1" u="none" strike="noStrike" cap="none">
                <a:solidFill>
                  <a:schemeClr val="dk1"/>
                </a:solidFill>
                <a:latin typeface="Calibri"/>
                <a:ea typeface="Calibri"/>
                <a:cs typeface="Calibri"/>
                <a:sym typeface="Calibri"/>
              </a:rPr>
              <a:t>lectronics Computer Technician</a:t>
            </a:r>
            <a:endParaRPr sz="1600" b="1" i="1" u="none" strike="noStrike" cap="none">
              <a:solidFill>
                <a:schemeClr val="dk1"/>
              </a:solidFill>
              <a:latin typeface="Calibri"/>
              <a:ea typeface="Calibri"/>
              <a:cs typeface="Calibri"/>
              <a:sym typeface="Calibri"/>
            </a:endParaRPr>
          </a:p>
          <a:p>
            <a:pPr marL="742950" marR="0" lvl="0" indent="-27305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Proficiency</a:t>
            </a:r>
            <a:endParaRPr sz="1600">
              <a:solidFill>
                <a:schemeClr val="dk1"/>
              </a:solidFill>
              <a:latin typeface="Calibri"/>
              <a:ea typeface="Calibri"/>
              <a:cs typeface="Calibri"/>
              <a:sym typeface="Calibri"/>
            </a:endParaRPr>
          </a:p>
          <a:p>
            <a:pPr marL="0" marR="0" lvl="0" indent="0" algn="l" rtl="0">
              <a:spcBef>
                <a:spcPts val="0"/>
              </a:spcBef>
              <a:spcAft>
                <a:spcPts val="0"/>
              </a:spcAft>
              <a:buNone/>
            </a:pPr>
            <a:r>
              <a:rPr lang="en-US" sz="1600" b="1" i="1" u="none" strike="noStrike" cap="none">
                <a:solidFill>
                  <a:schemeClr val="dk1"/>
                </a:solidFill>
                <a:latin typeface="Calibri"/>
                <a:ea typeface="Calibri"/>
                <a:cs typeface="Calibri"/>
                <a:sym typeface="Calibri"/>
              </a:rPr>
              <a:t>Occupational Health and Safety</a:t>
            </a:r>
            <a:endParaRPr sz="1600" b="1" i="1" u="none" strike="noStrike" cap="none">
              <a:solidFill>
                <a:schemeClr val="dk1"/>
              </a:solidFill>
              <a:latin typeface="Calibri"/>
              <a:ea typeface="Calibri"/>
              <a:cs typeface="Calibri"/>
              <a:sym typeface="Calibri"/>
            </a:endParaRPr>
          </a:p>
          <a:p>
            <a:pPr marL="742950" marR="0" lvl="0" indent="-27305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a:t>
            </a:r>
            <a:endParaRPr sz="1600">
              <a:solidFill>
                <a:schemeClr val="dk1"/>
              </a:solidFill>
              <a:latin typeface="Calibri"/>
              <a:ea typeface="Calibri"/>
              <a:cs typeface="Calibri"/>
              <a:sym typeface="Calibri"/>
            </a:endParaRPr>
          </a:p>
          <a:p>
            <a:pPr marL="742950" lvl="0" indent="-27305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Certificates of Achievement</a:t>
            </a:r>
            <a:endParaRPr sz="1600">
              <a:solidFill>
                <a:schemeClr val="dk1"/>
              </a:solidFill>
              <a:latin typeface="Calibri"/>
              <a:ea typeface="Calibri"/>
              <a:cs typeface="Calibri"/>
              <a:sym typeface="Calibri"/>
            </a:endParaRPr>
          </a:p>
          <a:p>
            <a:pPr marL="742950" lvl="0" indent="-27305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Certificates of Proficiency</a:t>
            </a:r>
            <a:endParaRPr sz="1600">
              <a:solidFill>
                <a:schemeClr val="dk1"/>
              </a:solidFill>
              <a:latin typeface="Calibri"/>
              <a:ea typeface="Calibri"/>
              <a:cs typeface="Calibri"/>
              <a:sym typeface="Calibri"/>
            </a:endParaRPr>
          </a:p>
          <a:p>
            <a:pPr marL="457200" marR="0" lvl="0" indent="0" algn="l" rtl="0">
              <a:spcBef>
                <a:spcPts val="0"/>
              </a:spcBef>
              <a:spcAft>
                <a:spcPts val="0"/>
              </a:spcAft>
              <a:buNone/>
            </a:pPr>
            <a:endParaRPr sz="1600" i="1">
              <a:solidFill>
                <a:schemeClr val="dk1"/>
              </a:solidFill>
              <a:latin typeface="Calibri"/>
              <a:ea typeface="Calibri"/>
              <a:cs typeface="Calibri"/>
              <a:sym typeface="Calibri"/>
            </a:endParaRPr>
          </a:p>
        </p:txBody>
      </p:sp>
      <p:sp>
        <p:nvSpPr>
          <p:cNvPr id="155" name="Google Shape;155;p3"/>
          <p:cNvSpPr txBox="1"/>
          <p:nvPr/>
        </p:nvSpPr>
        <p:spPr>
          <a:xfrm>
            <a:off x="6193350" y="1600525"/>
            <a:ext cx="5503500" cy="40560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endParaRPr sz="18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800"/>
              <a:buFont typeface="Trebuchet MS"/>
              <a:buNone/>
            </a:pPr>
            <a:r>
              <a:rPr lang="en-US" sz="1600" b="1" i="1">
                <a:solidFill>
                  <a:schemeClr val="dk1"/>
                </a:solidFill>
                <a:latin typeface="Calibri"/>
                <a:ea typeface="Calibri"/>
                <a:cs typeface="Calibri"/>
                <a:sym typeface="Calibri"/>
              </a:rPr>
              <a:t>Computer Aided Design and Drafting (CADD)/Design Technology</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Mechanical Drafter </a:t>
            </a:r>
            <a:r>
              <a:rPr lang="en-US" sz="1600" b="1">
                <a:solidFill>
                  <a:schemeClr val="dk1"/>
                </a:solidFill>
                <a:latin typeface="Calibri"/>
                <a:ea typeface="Calibri"/>
                <a:cs typeface="Calibri"/>
                <a:sym typeface="Calibri"/>
              </a:rPr>
              <a:t>$34.89</a:t>
            </a: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Construction Inspection &amp; Management</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Fire Inspector </a:t>
            </a:r>
            <a:r>
              <a:rPr lang="en-US" sz="1600" b="1">
                <a:solidFill>
                  <a:schemeClr val="dk1"/>
                </a:solidFill>
                <a:latin typeface="Calibri"/>
                <a:ea typeface="Calibri"/>
                <a:cs typeface="Calibri"/>
                <a:sym typeface="Calibri"/>
              </a:rPr>
              <a:t>$43.23</a:t>
            </a: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Electronics Computer Technician</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Computer Network Support Specialist</a:t>
            </a:r>
            <a:r>
              <a:rPr lang="en-US" sz="1600" b="1">
                <a:solidFill>
                  <a:schemeClr val="dk1"/>
                </a:solidFill>
                <a:latin typeface="Calibri"/>
                <a:ea typeface="Calibri"/>
                <a:cs typeface="Calibri"/>
                <a:sym typeface="Calibri"/>
              </a:rPr>
              <a:t> $33.01</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Information Security Specialist </a:t>
            </a:r>
            <a:r>
              <a:rPr lang="en-US" sz="1600" b="1">
                <a:solidFill>
                  <a:schemeClr val="dk1"/>
                </a:solidFill>
                <a:latin typeface="Calibri"/>
                <a:ea typeface="Calibri"/>
                <a:cs typeface="Calibri"/>
                <a:sym typeface="Calibri"/>
              </a:rPr>
              <a:t>$46.84</a:t>
            </a:r>
            <a:endParaRPr sz="1600" b="1">
              <a:solidFill>
                <a:schemeClr val="dk1"/>
              </a:solidFill>
              <a:latin typeface="Calibri"/>
              <a:ea typeface="Calibri"/>
              <a:cs typeface="Calibri"/>
              <a:sym typeface="Calibri"/>
            </a:endParaRPr>
          </a:p>
          <a:p>
            <a:pPr marL="0" lvl="0" indent="0" algn="l" rtl="0">
              <a:spcBef>
                <a:spcPts val="0"/>
              </a:spcBef>
              <a:spcAft>
                <a:spcPts val="0"/>
              </a:spcAft>
              <a:buNone/>
            </a:pPr>
            <a:endParaRPr sz="1600" b="1" i="1">
              <a:solidFill>
                <a:schemeClr val="dk1"/>
              </a:solidFill>
              <a:latin typeface="Calibri"/>
              <a:ea typeface="Calibri"/>
              <a:cs typeface="Calibri"/>
              <a:sym typeface="Calibri"/>
            </a:endParaRPr>
          </a:p>
          <a:p>
            <a:pPr marL="0" lvl="0" indent="0" algn="l" rtl="0">
              <a:spcBef>
                <a:spcPts val="0"/>
              </a:spcBef>
              <a:spcAft>
                <a:spcPts val="0"/>
              </a:spcAft>
              <a:buNone/>
            </a:pPr>
            <a:r>
              <a:rPr lang="en-US" sz="1600" b="1" i="1">
                <a:solidFill>
                  <a:schemeClr val="dk1"/>
                </a:solidFill>
                <a:latin typeface="Calibri"/>
                <a:ea typeface="Calibri"/>
                <a:cs typeface="Calibri"/>
                <a:sym typeface="Calibri"/>
              </a:rPr>
              <a:t>Occupational Health and Safety</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Occupational Health and Safety Technician </a:t>
            </a:r>
            <a:r>
              <a:rPr lang="en-US" sz="1600" b="1">
                <a:solidFill>
                  <a:schemeClr val="dk1"/>
                </a:solidFill>
                <a:latin typeface="Calibri"/>
                <a:ea typeface="Calibri"/>
                <a:cs typeface="Calibri"/>
                <a:sym typeface="Calibri"/>
              </a:rPr>
              <a:t>$39.11</a:t>
            </a:r>
            <a:endParaRPr sz="1600" b="1">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p:txBody>
      </p:sp>
      <p:pic>
        <p:nvPicPr>
          <p:cNvPr id="156" name="Google Shape;156;p3"/>
          <p:cNvPicPr preferRelativeResize="0"/>
          <p:nvPr/>
        </p:nvPicPr>
        <p:blipFill rotWithShape="1">
          <a:blip r:embed="rId3">
            <a:alphaModFix/>
          </a:blip>
          <a:srcRect/>
          <a:stretch/>
        </p:blipFill>
        <p:spPr>
          <a:xfrm>
            <a:off x="1986275" y="6201269"/>
            <a:ext cx="843856" cy="547389"/>
          </a:xfrm>
          <a:prstGeom prst="rect">
            <a:avLst/>
          </a:prstGeom>
          <a:noFill/>
          <a:ln>
            <a:noFill/>
          </a:ln>
        </p:spPr>
      </p:pic>
    </p:spTree>
    <p:extLst>
      <p:ext uri="{BB962C8B-B14F-4D97-AF65-F5344CB8AC3E}">
        <p14:creationId xmlns:p14="http://schemas.microsoft.com/office/powerpoint/2010/main" val="40825913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4"/>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26</a:t>
            </a:fld>
            <a:endParaRPr sz="1200" b="0" i="0" u="none" strike="noStrike" cap="none">
              <a:solidFill>
                <a:schemeClr val="lt1"/>
              </a:solidFill>
              <a:latin typeface="Trebuchet MS"/>
              <a:ea typeface="Trebuchet MS"/>
              <a:cs typeface="Trebuchet MS"/>
              <a:sym typeface="Trebuchet MS"/>
            </a:endParaRPr>
          </a:p>
        </p:txBody>
      </p:sp>
      <p:sp>
        <p:nvSpPr>
          <p:cNvPr id="163" name="Google Shape;163;p4"/>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Advanced Transportation and Logistics</a:t>
            </a:r>
            <a:endParaRPr sz="3600" b="0">
              <a:solidFill>
                <a:srgbClr val="FFFFFF"/>
              </a:solidFill>
            </a:endParaRPr>
          </a:p>
        </p:txBody>
      </p:sp>
      <p:cxnSp>
        <p:nvCxnSpPr>
          <p:cNvPr id="164" name="Google Shape;164;p4"/>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65" name="Google Shape;165;p4"/>
          <p:cNvSpPr txBox="1"/>
          <p:nvPr/>
        </p:nvSpPr>
        <p:spPr>
          <a:xfrm>
            <a:off x="457200" y="1476125"/>
            <a:ext cx="5337000" cy="4531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endParaRPr sz="18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r>
              <a:rPr lang="en-US" sz="1600" b="1" i="1">
                <a:solidFill>
                  <a:schemeClr val="dk1"/>
                </a:solidFill>
                <a:latin typeface="Calibri"/>
                <a:ea typeface="Calibri"/>
                <a:cs typeface="Calibri"/>
                <a:sym typeface="Calibri"/>
              </a:rPr>
              <a:t>Automotive Technology</a:t>
            </a:r>
            <a:endParaRPr sz="1600" i="1" u="none" strike="noStrike" cap="none">
              <a:latin typeface="Calibri"/>
              <a:ea typeface="Calibri"/>
              <a:cs typeface="Calibri"/>
              <a:sym typeface="Calibri"/>
            </a:endParaRPr>
          </a:p>
          <a:p>
            <a:pPr marL="457200" marR="0" lvl="0" indent="-330200" algn="l" rtl="0">
              <a:spcBef>
                <a:spcPts val="0"/>
              </a:spcBef>
              <a:spcAft>
                <a:spcPts val="0"/>
              </a:spcAft>
              <a:buSzPts val="1600"/>
              <a:buFont typeface="Calibri"/>
              <a:buChar char="●"/>
            </a:pPr>
            <a:r>
              <a:rPr lang="en-US" sz="1600">
                <a:latin typeface="Calibri"/>
                <a:ea typeface="Calibri"/>
                <a:cs typeface="Calibri"/>
                <a:sym typeface="Calibri"/>
              </a:rPr>
              <a:t>Associates in Science</a:t>
            </a:r>
            <a:endParaRPr sz="1600">
              <a:highlight>
                <a:srgbClr val="FFFFFF"/>
              </a:highlight>
              <a:latin typeface="Calibri"/>
              <a:ea typeface="Calibri"/>
              <a:cs typeface="Calibri"/>
              <a:sym typeface="Calibri"/>
            </a:endParaRPr>
          </a:p>
          <a:p>
            <a:pPr marL="457200" lvl="0" indent="-330200" algn="l" rtl="0">
              <a:lnSpc>
                <a:spcPct val="115000"/>
              </a:lnSpc>
              <a:spcBef>
                <a:spcPts val="0"/>
              </a:spcBef>
              <a:spcAft>
                <a:spcPts val="0"/>
              </a:spcAft>
              <a:buSzPts val="1600"/>
              <a:buFont typeface="Calibri"/>
              <a:buChar char="●"/>
            </a:pPr>
            <a:r>
              <a:rPr lang="en-US" sz="1600">
                <a:highlight>
                  <a:srgbClr val="FFFFFF"/>
                </a:highlight>
                <a:uFill>
                  <a:noFill/>
                </a:uFill>
                <a:latin typeface="Calibri"/>
                <a:ea typeface="Calibri"/>
                <a:cs typeface="Calibri"/>
                <a:sym typeface="Calibri"/>
                <a:hlinkClick r:id="rId3"/>
              </a:rPr>
              <a:t>Certificate of Achievement in Advanced Emission Specialist</a:t>
            </a:r>
            <a:r>
              <a:rPr lang="en-US" sz="1600">
                <a:highlight>
                  <a:srgbClr val="FFFFFF"/>
                </a:highlight>
                <a:latin typeface="Calibri"/>
                <a:ea typeface="Calibri"/>
                <a:cs typeface="Calibri"/>
                <a:sym typeface="Calibri"/>
              </a:rPr>
              <a:t> </a:t>
            </a:r>
            <a:endParaRPr sz="1600">
              <a:highlight>
                <a:srgbClr val="FFFFFF"/>
              </a:highlight>
              <a:latin typeface="Calibri"/>
              <a:ea typeface="Calibri"/>
              <a:cs typeface="Calibri"/>
              <a:sym typeface="Calibri"/>
            </a:endParaRPr>
          </a:p>
          <a:p>
            <a:pPr marL="457200" lvl="0" indent="-330200" algn="l" rtl="0">
              <a:lnSpc>
                <a:spcPct val="115000"/>
              </a:lnSpc>
              <a:spcBef>
                <a:spcPts val="0"/>
              </a:spcBef>
              <a:spcAft>
                <a:spcPts val="0"/>
              </a:spcAft>
              <a:buSzPts val="1600"/>
              <a:buFont typeface="Calibri"/>
              <a:buChar char="●"/>
            </a:pPr>
            <a:r>
              <a:rPr lang="en-US" sz="1600">
                <a:highlight>
                  <a:srgbClr val="FFFFFF"/>
                </a:highlight>
                <a:uFill>
                  <a:noFill/>
                </a:uFill>
                <a:latin typeface="Calibri"/>
                <a:ea typeface="Calibri"/>
                <a:cs typeface="Calibri"/>
                <a:sym typeface="Calibri"/>
                <a:hlinkClick r:id="rId4"/>
              </a:rPr>
              <a:t>Certificate of Achievement in Automotive Performance Systems</a:t>
            </a:r>
            <a:r>
              <a:rPr lang="en-US" sz="1600">
                <a:highlight>
                  <a:srgbClr val="FFFFFF"/>
                </a:highlight>
                <a:latin typeface="Calibri"/>
                <a:ea typeface="Calibri"/>
                <a:cs typeface="Calibri"/>
                <a:sym typeface="Calibri"/>
              </a:rPr>
              <a:t> </a:t>
            </a:r>
            <a:endParaRPr sz="1600">
              <a:highlight>
                <a:srgbClr val="FFFFFF"/>
              </a:highlight>
              <a:latin typeface="Calibri"/>
              <a:ea typeface="Calibri"/>
              <a:cs typeface="Calibri"/>
              <a:sym typeface="Calibri"/>
            </a:endParaRPr>
          </a:p>
          <a:p>
            <a:pPr marL="457200" lvl="0" indent="-330200" algn="l" rtl="0">
              <a:lnSpc>
                <a:spcPct val="115000"/>
              </a:lnSpc>
              <a:spcBef>
                <a:spcPts val="0"/>
              </a:spcBef>
              <a:spcAft>
                <a:spcPts val="0"/>
              </a:spcAft>
              <a:buSzPts val="1600"/>
              <a:buFont typeface="Calibri"/>
              <a:buChar char="●"/>
            </a:pPr>
            <a:r>
              <a:rPr lang="en-US" sz="1600">
                <a:highlight>
                  <a:srgbClr val="FFFFFF"/>
                </a:highlight>
                <a:uFill>
                  <a:noFill/>
                </a:uFill>
                <a:latin typeface="Calibri"/>
                <a:ea typeface="Calibri"/>
                <a:cs typeface="Calibri"/>
                <a:sym typeface="Calibri"/>
                <a:hlinkClick r:id="rId5"/>
              </a:rPr>
              <a:t>Certificate of Achievement in Automotive Technology</a:t>
            </a:r>
            <a:r>
              <a:rPr lang="en-US" sz="1600">
                <a:highlight>
                  <a:srgbClr val="FFFFFF"/>
                </a:highlight>
                <a:latin typeface="Calibri"/>
                <a:ea typeface="Calibri"/>
                <a:cs typeface="Calibri"/>
                <a:sym typeface="Calibri"/>
              </a:rPr>
              <a:t> </a:t>
            </a:r>
            <a:endParaRPr sz="1600">
              <a:highlight>
                <a:srgbClr val="FFFFFF"/>
              </a:highlight>
              <a:latin typeface="Calibri"/>
              <a:ea typeface="Calibri"/>
              <a:cs typeface="Calibri"/>
              <a:sym typeface="Calibri"/>
            </a:endParaRPr>
          </a:p>
          <a:p>
            <a:pPr marL="457200" lvl="0" indent="-330200" algn="l" rtl="0">
              <a:lnSpc>
                <a:spcPct val="115000"/>
              </a:lnSpc>
              <a:spcBef>
                <a:spcPts val="0"/>
              </a:spcBef>
              <a:spcAft>
                <a:spcPts val="0"/>
              </a:spcAft>
              <a:buSzPts val="1600"/>
              <a:buFont typeface="Calibri"/>
              <a:buChar char="●"/>
            </a:pPr>
            <a:r>
              <a:rPr lang="en-US" sz="1600">
                <a:highlight>
                  <a:srgbClr val="FFFFFF"/>
                </a:highlight>
                <a:uFill>
                  <a:noFill/>
                </a:uFill>
                <a:latin typeface="Calibri"/>
                <a:ea typeface="Calibri"/>
                <a:cs typeface="Calibri"/>
                <a:sym typeface="Calibri"/>
                <a:hlinkClick r:id="rId6"/>
              </a:rPr>
              <a:t>Certificate of Proficiency in Automotive Brake and Suspension Systems (ABS and Four-Wheel Alignment)</a:t>
            </a:r>
            <a:r>
              <a:rPr lang="en-US" sz="1600">
                <a:highlight>
                  <a:srgbClr val="FFFFFF"/>
                </a:highlight>
                <a:latin typeface="Calibri"/>
                <a:ea typeface="Calibri"/>
                <a:cs typeface="Calibri"/>
                <a:sym typeface="Calibri"/>
              </a:rPr>
              <a:t> </a:t>
            </a:r>
            <a:endParaRPr sz="1600" b="1" i="1">
              <a:solidFill>
                <a:schemeClr val="dk1"/>
              </a:solidFill>
              <a:latin typeface="Calibri"/>
              <a:ea typeface="Calibri"/>
              <a:cs typeface="Calibri"/>
              <a:sym typeface="Calibri"/>
            </a:endParaRPr>
          </a:p>
          <a:p>
            <a:pPr marL="0" lvl="0" indent="0" algn="l" rtl="0">
              <a:lnSpc>
                <a:spcPct val="100000"/>
              </a:lnSpc>
              <a:spcBef>
                <a:spcPts val="2400"/>
              </a:spcBef>
              <a:spcAft>
                <a:spcPts val="0"/>
              </a:spcAft>
              <a:buNone/>
            </a:pPr>
            <a:r>
              <a:rPr lang="en-US" sz="1600" b="1" i="1">
                <a:solidFill>
                  <a:schemeClr val="dk1"/>
                </a:solidFill>
                <a:latin typeface="Calibri"/>
                <a:ea typeface="Calibri"/>
                <a:cs typeface="Calibri"/>
                <a:sym typeface="Calibri"/>
              </a:rPr>
              <a:t>International Logistics and Transportation</a:t>
            </a:r>
            <a:endParaRPr sz="1600">
              <a:solidFill>
                <a:schemeClr val="dk1"/>
              </a:solidFill>
              <a:latin typeface="Calibri"/>
              <a:ea typeface="Calibri"/>
              <a:cs typeface="Calibri"/>
              <a:sym typeface="Calibri"/>
            </a:endParaRPr>
          </a:p>
          <a:p>
            <a:pPr marL="457200" lvl="0" indent="-330200" algn="l" rtl="0">
              <a:lnSpc>
                <a:spcPct val="100000"/>
              </a:lnSpc>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Associates in Science</a:t>
            </a:r>
            <a:endParaRPr sz="1600">
              <a:solidFill>
                <a:schemeClr val="dk1"/>
              </a:solidFill>
              <a:latin typeface="Calibri"/>
              <a:ea typeface="Calibri"/>
              <a:cs typeface="Calibri"/>
              <a:sym typeface="Calibri"/>
            </a:endParaRPr>
          </a:p>
          <a:p>
            <a:pPr marL="457200" lvl="0" indent="-330200" algn="l" rtl="0">
              <a:lnSpc>
                <a:spcPct val="100000"/>
              </a:lnSpc>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Certificates of Achievement</a:t>
            </a:r>
            <a:endParaRPr sz="1600">
              <a:solidFill>
                <a:schemeClr val="dk1"/>
              </a:solidFill>
              <a:latin typeface="Calibri"/>
              <a:ea typeface="Calibri"/>
              <a:cs typeface="Calibri"/>
              <a:sym typeface="Calibri"/>
            </a:endParaRPr>
          </a:p>
        </p:txBody>
      </p:sp>
      <p:sp>
        <p:nvSpPr>
          <p:cNvPr id="166" name="Google Shape;166;p4"/>
          <p:cNvSpPr txBox="1"/>
          <p:nvPr/>
        </p:nvSpPr>
        <p:spPr>
          <a:xfrm>
            <a:off x="6193200" y="1476125"/>
            <a:ext cx="5503500" cy="4531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r>
              <a:rPr lang="en-US" sz="1800" b="1">
                <a:solidFill>
                  <a:schemeClr val="dk1"/>
                </a:solidFill>
                <a:latin typeface="Calibri"/>
                <a:ea typeface="Calibri"/>
                <a:cs typeface="Calibri"/>
                <a:sym typeface="Calibri"/>
              </a:rPr>
              <a:t>:</a:t>
            </a:r>
            <a:endParaRPr sz="18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800"/>
              <a:buFont typeface="Trebuchet MS"/>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800"/>
              <a:buFont typeface="Trebuchet MS"/>
              <a:buNone/>
            </a:pPr>
            <a:r>
              <a:rPr lang="en-US" sz="1600" b="1" i="1">
                <a:solidFill>
                  <a:schemeClr val="dk1"/>
                </a:solidFill>
                <a:latin typeface="Calibri"/>
                <a:ea typeface="Calibri"/>
                <a:cs typeface="Calibri"/>
                <a:sym typeface="Calibri"/>
              </a:rPr>
              <a:t>Automotive Technology</a:t>
            </a:r>
            <a:endParaRPr sz="1600" i="1">
              <a:solidFill>
                <a:schemeClr val="dk1"/>
              </a:solidFill>
              <a:latin typeface="Calibri"/>
              <a:ea typeface="Calibri"/>
              <a:cs typeface="Calibri"/>
              <a:sym typeface="Calibri"/>
            </a:endParaRPr>
          </a:p>
          <a:p>
            <a:pPr marL="457200" lvl="0" indent="-330200" algn="l" rtl="0">
              <a:lnSpc>
                <a:spcPct val="115000"/>
              </a:lnSpc>
              <a:spcBef>
                <a:spcPts val="150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Automotive Speciality Technician or Master Mechanic </a:t>
            </a:r>
            <a:r>
              <a:rPr lang="en-US" sz="1600" b="1">
                <a:solidFill>
                  <a:schemeClr val="dk1"/>
                </a:solidFill>
                <a:latin typeface="Calibri"/>
                <a:ea typeface="Calibri"/>
                <a:cs typeface="Calibri"/>
                <a:sym typeface="Calibri"/>
              </a:rPr>
              <a:t>$21.80/hour</a:t>
            </a:r>
            <a:endParaRPr sz="1600" b="1" i="1">
              <a:solidFill>
                <a:schemeClr val="dk1"/>
              </a:solidFill>
              <a:latin typeface="Calibri"/>
              <a:ea typeface="Calibri"/>
              <a:cs typeface="Calibri"/>
              <a:sym typeface="Calibri"/>
            </a:endParaRPr>
          </a:p>
          <a:p>
            <a:pPr marL="0" lvl="0" indent="0" algn="l" rtl="0">
              <a:spcBef>
                <a:spcPts val="240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International Logistics and Transportation</a:t>
            </a:r>
            <a:endParaRPr sz="700" b="1" i="1">
              <a:solidFill>
                <a:schemeClr val="dk1"/>
              </a:solidFill>
              <a:latin typeface="Calibri"/>
              <a:ea typeface="Calibri"/>
              <a:cs typeface="Calibri"/>
              <a:sym typeface="Calibri"/>
            </a:endParaRPr>
          </a:p>
          <a:p>
            <a:pPr marL="0" lvl="0" indent="0" algn="l" rtl="0">
              <a:spcBef>
                <a:spcPts val="1500"/>
              </a:spcBef>
              <a:spcAft>
                <a:spcPts val="0"/>
              </a:spcAft>
              <a:buClr>
                <a:schemeClr val="dk1"/>
              </a:buClr>
              <a:buSzPts val="1100"/>
              <a:buFont typeface="Arial"/>
              <a:buNone/>
            </a:pPr>
            <a:endParaRPr sz="700" b="1" i="1">
              <a:solidFill>
                <a:schemeClr val="dk1"/>
              </a:solidFill>
              <a:latin typeface="Calibri"/>
              <a:ea typeface="Calibri"/>
              <a:cs typeface="Calibri"/>
              <a:sym typeface="Calibri"/>
            </a:endParaRPr>
          </a:p>
          <a:p>
            <a:pPr marL="457200" lvl="0" indent="-330200" algn="l" rtl="0">
              <a:lnSpc>
                <a:spcPct val="114000"/>
              </a:lnSpc>
              <a:spcBef>
                <a:spcPts val="0"/>
              </a:spcBef>
              <a:spcAft>
                <a:spcPts val="0"/>
              </a:spcAft>
              <a:buClr>
                <a:schemeClr val="dk1"/>
              </a:buClr>
              <a:buSzPts val="1600"/>
              <a:buChar char="●"/>
            </a:pPr>
            <a:r>
              <a:rPr lang="en-US" sz="1600">
                <a:solidFill>
                  <a:schemeClr val="dk1"/>
                </a:solidFill>
                <a:latin typeface="Calibri"/>
                <a:ea typeface="Calibri"/>
                <a:cs typeface="Calibri"/>
                <a:sym typeface="Calibri"/>
              </a:rPr>
              <a:t>Production, Planning, and Expediting Clerks </a:t>
            </a:r>
            <a:r>
              <a:rPr lang="en-US" sz="1600" b="1">
                <a:solidFill>
                  <a:schemeClr val="dk1"/>
                </a:solidFill>
                <a:latin typeface="Calibri"/>
                <a:ea typeface="Calibri"/>
                <a:cs typeface="Calibri"/>
                <a:sym typeface="Calibri"/>
              </a:rPr>
              <a:t>$23.98/hour</a:t>
            </a:r>
            <a:endParaRPr sz="1600" b="1">
              <a:solidFill>
                <a:schemeClr val="dk1"/>
              </a:solidFill>
              <a:latin typeface="Calibri"/>
              <a:ea typeface="Calibri"/>
              <a:cs typeface="Calibri"/>
              <a:sym typeface="Calibri"/>
            </a:endParaRPr>
          </a:p>
          <a:p>
            <a:pPr marL="457200" lvl="0" indent="-330200" algn="l" rtl="0">
              <a:lnSpc>
                <a:spcPct val="114000"/>
              </a:lnSpc>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Shipping/Receiving Supervisor, Terminal Operations Manager, Floor Supervisor </a:t>
            </a:r>
            <a:r>
              <a:rPr lang="en-US" sz="1600" b="1">
                <a:solidFill>
                  <a:schemeClr val="dk1"/>
                </a:solidFill>
                <a:latin typeface="Calibri"/>
                <a:ea typeface="Calibri"/>
                <a:cs typeface="Calibri"/>
                <a:sym typeface="Calibri"/>
              </a:rPr>
              <a:t>$24.72/hour</a:t>
            </a:r>
            <a:r>
              <a:rPr lang="en-US" sz="1600">
                <a:solidFill>
                  <a:schemeClr val="dk1"/>
                </a:solidFill>
                <a:latin typeface="Calibri"/>
                <a:ea typeface="Calibri"/>
                <a:cs typeface="Calibri"/>
                <a:sym typeface="Calibri"/>
              </a:rPr>
              <a:t> </a:t>
            </a: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b="1">
              <a:solidFill>
                <a:schemeClr val="dk1"/>
              </a:solidFill>
              <a:latin typeface="Calibri"/>
              <a:ea typeface="Calibri"/>
              <a:cs typeface="Calibri"/>
              <a:sym typeface="Calibri"/>
            </a:endParaRPr>
          </a:p>
        </p:txBody>
      </p:sp>
      <p:pic>
        <p:nvPicPr>
          <p:cNvPr id="167" name="Google Shape;167;p4"/>
          <p:cNvPicPr preferRelativeResize="0"/>
          <p:nvPr/>
        </p:nvPicPr>
        <p:blipFill rotWithShape="1">
          <a:blip r:embed="rId7">
            <a:alphaModFix/>
          </a:blip>
          <a:srcRect/>
          <a:stretch/>
        </p:blipFill>
        <p:spPr>
          <a:xfrm>
            <a:off x="1986275" y="6201269"/>
            <a:ext cx="843856" cy="547389"/>
          </a:xfrm>
          <a:prstGeom prst="rect">
            <a:avLst/>
          </a:prstGeom>
          <a:noFill/>
          <a:ln>
            <a:noFill/>
          </a:ln>
        </p:spPr>
      </p:pic>
    </p:spTree>
    <p:extLst>
      <p:ext uri="{BB962C8B-B14F-4D97-AF65-F5344CB8AC3E}">
        <p14:creationId xmlns:p14="http://schemas.microsoft.com/office/powerpoint/2010/main" val="2771811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5"/>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27</a:t>
            </a:fld>
            <a:endParaRPr sz="1200" b="0" i="0" u="none" strike="noStrike" cap="none">
              <a:solidFill>
                <a:schemeClr val="lt1"/>
              </a:solidFill>
              <a:latin typeface="Trebuchet MS"/>
              <a:ea typeface="Trebuchet MS"/>
              <a:cs typeface="Trebuchet MS"/>
              <a:sym typeface="Trebuchet MS"/>
            </a:endParaRPr>
          </a:p>
        </p:txBody>
      </p:sp>
      <p:sp>
        <p:nvSpPr>
          <p:cNvPr id="174" name="Google Shape;174;p5"/>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400"/>
              </a:spcBef>
              <a:spcAft>
                <a:spcPts val="600"/>
              </a:spcAft>
              <a:buClr>
                <a:srgbClr val="FFFFFF"/>
              </a:buClr>
              <a:buSzPts val="1100"/>
              <a:buFont typeface="Trebuchet MS"/>
              <a:buNone/>
            </a:pPr>
            <a:r>
              <a:rPr lang="en-US" sz="3600" b="0">
                <a:solidFill>
                  <a:srgbClr val="FFFFFF"/>
                </a:solidFill>
              </a:rPr>
              <a:t>Agriculture, Water, and Environmental Technologies</a:t>
            </a:r>
            <a:endParaRPr sz="3600" b="0">
              <a:solidFill>
                <a:srgbClr val="FFFFFF"/>
              </a:solidFill>
            </a:endParaRPr>
          </a:p>
        </p:txBody>
      </p:sp>
      <p:cxnSp>
        <p:nvCxnSpPr>
          <p:cNvPr id="175" name="Google Shape;175;p5"/>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76" name="Google Shape;176;p5"/>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b="1">
                <a:solidFill>
                  <a:schemeClr val="dk1"/>
                </a:solidFill>
                <a:latin typeface="Calibri"/>
                <a:ea typeface="Calibri"/>
                <a:cs typeface="Calibri"/>
                <a:sym typeface="Calibri"/>
              </a:rPr>
              <a:t>:</a:t>
            </a:r>
            <a:endParaRPr sz="18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Trebuchet MS"/>
              <a:ea typeface="Trebuchet MS"/>
              <a:cs typeface="Trebuchet MS"/>
              <a:sym typeface="Trebuchet MS"/>
            </a:endParaRPr>
          </a:p>
          <a:p>
            <a:pPr marL="0" marR="0" lvl="0" indent="0" algn="l" rtl="0">
              <a:spcBef>
                <a:spcPts val="0"/>
              </a:spcBef>
              <a:spcAft>
                <a:spcPts val="0"/>
              </a:spcAft>
              <a:buClr>
                <a:schemeClr val="dk1"/>
              </a:buClr>
              <a:buSzPts val="1800"/>
              <a:buFont typeface="Trebuchet MS"/>
              <a:buNone/>
            </a:pPr>
            <a:r>
              <a:rPr lang="en-US" sz="1600" b="1" i="1" u="none" strike="noStrike" cap="none">
                <a:solidFill>
                  <a:schemeClr val="dk1"/>
                </a:solidFill>
                <a:latin typeface="Calibri"/>
                <a:ea typeface="Calibri"/>
                <a:cs typeface="Calibri"/>
                <a:sym typeface="Calibri"/>
              </a:rPr>
              <a:t>Environmental Management</a:t>
            </a:r>
            <a:endParaRPr sz="1600" b="1" i="1" u="none" strike="noStrike" cap="none">
              <a:solidFill>
                <a:schemeClr val="dk1"/>
              </a:solidFill>
              <a:latin typeface="Calibri"/>
              <a:ea typeface="Calibri"/>
              <a:cs typeface="Calibri"/>
              <a:sym typeface="Calibri"/>
            </a:endParaRPr>
          </a:p>
          <a:p>
            <a:pPr marL="285750" marR="0" lvl="0" indent="-273050" algn="l" rtl="0">
              <a:spcBef>
                <a:spcPts val="0"/>
              </a:spcBef>
              <a:spcAft>
                <a:spcPts val="0"/>
              </a:spcAft>
              <a:buClr>
                <a:schemeClr val="dk1"/>
              </a:buClr>
              <a:buSzPts val="1600"/>
              <a:buFont typeface="Calibri"/>
              <a:buChar char="•"/>
            </a:pPr>
            <a:r>
              <a:rPr lang="en-US" sz="1600" i="1">
                <a:solidFill>
                  <a:schemeClr val="dk1"/>
                </a:solidFill>
                <a:latin typeface="Calibri"/>
                <a:ea typeface="Calibri"/>
                <a:cs typeface="Calibri"/>
                <a:sym typeface="Calibri"/>
              </a:rPr>
              <a:t>Associate of Science</a:t>
            </a:r>
            <a:endParaRPr sz="1600" i="1">
              <a:solidFill>
                <a:schemeClr val="dk1"/>
              </a:solidFill>
              <a:latin typeface="Calibri"/>
              <a:ea typeface="Calibri"/>
              <a:cs typeface="Calibri"/>
              <a:sym typeface="Calibri"/>
            </a:endParaRPr>
          </a:p>
          <a:p>
            <a:pPr marL="285750" marR="0" lvl="0" indent="-273050" algn="l" rtl="0">
              <a:spcBef>
                <a:spcPts val="0"/>
              </a:spcBef>
              <a:spcAft>
                <a:spcPts val="0"/>
              </a:spcAft>
              <a:buClr>
                <a:schemeClr val="dk1"/>
              </a:buClr>
              <a:buSzPts val="1600"/>
              <a:buFont typeface="Calibri"/>
              <a:buChar char="•"/>
            </a:pPr>
            <a:r>
              <a:rPr lang="en-US" sz="1600" i="1">
                <a:solidFill>
                  <a:schemeClr val="dk1"/>
                </a:solidFill>
                <a:latin typeface="Calibri"/>
                <a:ea typeface="Calibri"/>
                <a:cs typeface="Calibri"/>
                <a:sym typeface="Calibri"/>
              </a:rPr>
              <a:t>Certificate of Achievement</a:t>
            </a:r>
            <a:endParaRPr sz="1600" i="1">
              <a:solidFill>
                <a:schemeClr val="dk1"/>
              </a:solidFill>
              <a:latin typeface="Calibri"/>
              <a:ea typeface="Calibri"/>
              <a:cs typeface="Calibri"/>
              <a:sym typeface="Calibri"/>
            </a:endParaRPr>
          </a:p>
          <a:p>
            <a:pPr marL="0" marR="0" lvl="0" indent="0" algn="l" rtl="0">
              <a:spcBef>
                <a:spcPts val="0"/>
              </a:spcBef>
              <a:spcAft>
                <a:spcPts val="0"/>
              </a:spcAft>
              <a:buNone/>
            </a:pPr>
            <a:endParaRPr sz="1600" i="1">
              <a:solidFill>
                <a:schemeClr val="dk1"/>
              </a:solidFill>
              <a:latin typeface="Calibri"/>
              <a:ea typeface="Calibri"/>
              <a:cs typeface="Calibri"/>
              <a:sym typeface="Calibri"/>
            </a:endParaRPr>
          </a:p>
          <a:p>
            <a:pPr marL="0" marR="0" lvl="0" indent="0" algn="l" rtl="0">
              <a:spcBef>
                <a:spcPts val="0"/>
              </a:spcBef>
              <a:spcAft>
                <a:spcPts val="0"/>
              </a:spcAft>
              <a:buNone/>
            </a:pPr>
            <a:r>
              <a:rPr lang="en-US" sz="1600" b="1" i="1" u="none" strike="noStrike" cap="none">
                <a:solidFill>
                  <a:schemeClr val="dk1"/>
                </a:solidFill>
                <a:latin typeface="Calibri"/>
                <a:ea typeface="Calibri"/>
                <a:cs typeface="Calibri"/>
                <a:sym typeface="Calibri"/>
              </a:rPr>
              <a:t>Floral Design</a:t>
            </a:r>
            <a:endParaRPr sz="1600" b="1" i="1" u="none" strike="noStrike" cap="none">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 Degree</a:t>
            </a:r>
            <a:endParaRPr sz="1600">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a:t>
            </a:r>
            <a:endParaRPr sz="1600">
              <a:solidFill>
                <a:schemeClr val="dk1"/>
              </a:solidFill>
              <a:latin typeface="Calibri"/>
              <a:ea typeface="Calibri"/>
              <a:cs typeface="Calibri"/>
              <a:sym typeface="Calibri"/>
            </a:endParaRPr>
          </a:p>
          <a:p>
            <a:pPr marL="0" marR="0" lvl="0" indent="0" algn="l" rtl="0">
              <a:spcBef>
                <a:spcPts val="0"/>
              </a:spcBef>
              <a:spcAft>
                <a:spcPts val="0"/>
              </a:spcAft>
              <a:buNone/>
            </a:pPr>
            <a:endParaRPr sz="1600" b="1" i="1">
              <a:solidFill>
                <a:schemeClr val="dk1"/>
              </a:solidFill>
              <a:latin typeface="Calibri"/>
              <a:ea typeface="Calibri"/>
              <a:cs typeface="Calibri"/>
              <a:sym typeface="Calibri"/>
            </a:endParaRPr>
          </a:p>
          <a:p>
            <a:pPr marL="0" marR="0" lvl="0" indent="0" algn="l" rtl="0">
              <a:spcBef>
                <a:spcPts val="0"/>
              </a:spcBef>
              <a:spcAft>
                <a:spcPts val="0"/>
              </a:spcAft>
              <a:buNone/>
            </a:pPr>
            <a:r>
              <a:rPr lang="en-US" sz="1600" b="1" i="1" u="none" strike="noStrike" cap="none">
                <a:solidFill>
                  <a:schemeClr val="dk1"/>
                </a:solidFill>
                <a:latin typeface="Calibri"/>
                <a:ea typeface="Calibri"/>
                <a:cs typeface="Calibri"/>
                <a:sym typeface="Calibri"/>
              </a:rPr>
              <a:t>Landscape Architecture</a:t>
            </a:r>
            <a:endParaRPr sz="1600" b="1" i="1" u="none" strike="noStrike" cap="none">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i="1">
                <a:solidFill>
                  <a:schemeClr val="dk1"/>
                </a:solidFill>
                <a:latin typeface="Calibri"/>
                <a:ea typeface="Calibri"/>
                <a:cs typeface="Calibri"/>
                <a:sym typeface="Calibri"/>
              </a:rPr>
              <a:t>Associate in Science</a:t>
            </a:r>
            <a:endParaRPr sz="1600" i="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i="1">
                <a:solidFill>
                  <a:schemeClr val="dk1"/>
                </a:solidFill>
                <a:latin typeface="Calibri"/>
                <a:ea typeface="Calibri"/>
                <a:cs typeface="Calibri"/>
                <a:sym typeface="Calibri"/>
              </a:rPr>
              <a:t>Certificate of Achievement</a:t>
            </a:r>
            <a:endParaRPr sz="1600" i="1">
              <a:solidFill>
                <a:schemeClr val="dk1"/>
              </a:solidFill>
              <a:latin typeface="Calibri"/>
              <a:ea typeface="Calibri"/>
              <a:cs typeface="Calibri"/>
              <a:sym typeface="Calibri"/>
            </a:endParaRPr>
          </a:p>
          <a:p>
            <a:pPr marL="0" marR="0" lvl="0" indent="0" algn="l" rtl="0">
              <a:spcBef>
                <a:spcPts val="0"/>
              </a:spcBef>
              <a:spcAft>
                <a:spcPts val="0"/>
              </a:spcAft>
              <a:buNone/>
            </a:pPr>
            <a:endParaRPr/>
          </a:p>
        </p:txBody>
      </p:sp>
      <p:sp>
        <p:nvSpPr>
          <p:cNvPr id="177" name="Google Shape;177;p5"/>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r>
              <a:rPr lang="en-US"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marR="0" lvl="0" indent="0" algn="l" rtl="0">
              <a:spcBef>
                <a:spcPts val="0"/>
              </a:spcBef>
              <a:spcAft>
                <a:spcPts val="0"/>
              </a:spcAft>
              <a:buNone/>
            </a:pPr>
            <a:r>
              <a:rPr lang="en-US" sz="1600" b="1" i="1">
                <a:solidFill>
                  <a:schemeClr val="dk1"/>
                </a:solidFill>
                <a:latin typeface="Calibri"/>
                <a:ea typeface="Calibri"/>
                <a:cs typeface="Calibri"/>
                <a:sym typeface="Calibri"/>
              </a:rPr>
              <a:t>Environmental Management</a:t>
            </a:r>
            <a:endParaRPr sz="1600">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Environmental Compliance Inspector </a:t>
            </a:r>
            <a:r>
              <a:rPr lang="en-US" sz="1600" b="1">
                <a:solidFill>
                  <a:schemeClr val="dk1"/>
                </a:solidFill>
                <a:latin typeface="Calibri"/>
                <a:ea typeface="Calibri"/>
                <a:cs typeface="Calibri"/>
                <a:sym typeface="Calibri"/>
              </a:rPr>
              <a:t>$27.32/hour</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Environmental Engineering Technician </a:t>
            </a:r>
            <a:r>
              <a:rPr lang="en-US" sz="1600" b="1">
                <a:solidFill>
                  <a:schemeClr val="dk1"/>
                </a:solidFill>
                <a:latin typeface="Calibri"/>
                <a:ea typeface="Calibri"/>
                <a:cs typeface="Calibri"/>
                <a:sym typeface="Calibri"/>
              </a:rPr>
              <a:t>$29.02/hour</a:t>
            </a:r>
            <a:endParaRPr sz="1600" b="1">
              <a:solidFill>
                <a:schemeClr val="dk1"/>
              </a:solidFill>
              <a:latin typeface="Calibri"/>
              <a:ea typeface="Calibri"/>
              <a:cs typeface="Calibri"/>
              <a:sym typeface="Calibri"/>
            </a:endParaRPr>
          </a:p>
          <a:p>
            <a:pPr marL="0" marR="0" lvl="0" indent="0" algn="l" rtl="0">
              <a:spcBef>
                <a:spcPts val="0"/>
              </a:spcBef>
              <a:spcAft>
                <a:spcPts val="0"/>
              </a:spcAft>
              <a:buNone/>
            </a:pPr>
            <a:endParaRPr sz="1600">
              <a:solidFill>
                <a:schemeClr val="dk1"/>
              </a:solidFill>
              <a:latin typeface="Calibri"/>
              <a:ea typeface="Calibri"/>
              <a:cs typeface="Calibri"/>
              <a:sym typeface="Calibri"/>
            </a:endParaRPr>
          </a:p>
          <a:p>
            <a:pPr marL="0" marR="0" lvl="0" indent="0" algn="l" rtl="0">
              <a:spcBef>
                <a:spcPts val="0"/>
              </a:spcBef>
              <a:spcAft>
                <a:spcPts val="0"/>
              </a:spcAft>
              <a:buNone/>
            </a:pPr>
            <a:r>
              <a:rPr lang="en-US" sz="1600" b="1" i="1">
                <a:solidFill>
                  <a:schemeClr val="dk1"/>
                </a:solidFill>
                <a:latin typeface="Calibri"/>
                <a:ea typeface="Calibri"/>
                <a:cs typeface="Calibri"/>
                <a:sym typeface="Calibri"/>
              </a:rPr>
              <a:t>Floral Design</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Floral Designer </a:t>
            </a:r>
            <a:r>
              <a:rPr lang="en-US" sz="1600" b="1">
                <a:solidFill>
                  <a:schemeClr val="dk1"/>
                </a:solidFill>
                <a:latin typeface="Calibri"/>
                <a:ea typeface="Calibri"/>
                <a:cs typeface="Calibri"/>
                <a:sym typeface="Calibri"/>
              </a:rPr>
              <a:t>$14.43/hour</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Nursery Worker </a:t>
            </a:r>
            <a:r>
              <a:rPr lang="en-US" sz="1600" b="1">
                <a:solidFill>
                  <a:schemeClr val="dk1"/>
                </a:solidFill>
                <a:latin typeface="Calibri"/>
                <a:ea typeface="Calibri"/>
                <a:cs typeface="Calibri"/>
                <a:sym typeface="Calibri"/>
              </a:rPr>
              <a:t>$12.22/hour</a:t>
            </a:r>
            <a:endParaRPr sz="1600" b="1">
              <a:solidFill>
                <a:schemeClr val="dk1"/>
              </a:solidFill>
              <a:latin typeface="Calibri"/>
              <a:ea typeface="Calibri"/>
              <a:cs typeface="Calibri"/>
              <a:sym typeface="Calibri"/>
            </a:endParaRPr>
          </a:p>
          <a:p>
            <a:pPr marL="0" marR="0" lvl="0" indent="0" algn="l" rtl="0">
              <a:spcBef>
                <a:spcPts val="0"/>
              </a:spcBef>
              <a:spcAft>
                <a:spcPts val="0"/>
              </a:spcAft>
              <a:buNone/>
            </a:pPr>
            <a:endParaRPr sz="1600">
              <a:solidFill>
                <a:schemeClr val="dk1"/>
              </a:solidFill>
              <a:latin typeface="Calibri"/>
              <a:ea typeface="Calibri"/>
              <a:cs typeface="Calibri"/>
              <a:sym typeface="Calibri"/>
            </a:endParaRPr>
          </a:p>
          <a:p>
            <a:pPr marL="0" marR="0" lvl="0" indent="0" algn="l" rtl="0">
              <a:spcBef>
                <a:spcPts val="0"/>
              </a:spcBef>
              <a:spcAft>
                <a:spcPts val="0"/>
              </a:spcAft>
              <a:buNone/>
            </a:pPr>
            <a:r>
              <a:rPr lang="en-US" sz="1600" b="1" i="1">
                <a:solidFill>
                  <a:schemeClr val="dk1"/>
                </a:solidFill>
                <a:latin typeface="Calibri"/>
                <a:ea typeface="Calibri"/>
                <a:cs typeface="Calibri"/>
                <a:sym typeface="Calibri"/>
              </a:rPr>
              <a:t>Landscape Architecture</a:t>
            </a:r>
            <a:endParaRPr sz="1600" b="1" i="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Landscape Architect </a:t>
            </a:r>
            <a:r>
              <a:rPr lang="en-US" sz="1600" b="1">
                <a:solidFill>
                  <a:schemeClr val="dk1"/>
                </a:solidFill>
                <a:latin typeface="Calibri"/>
                <a:ea typeface="Calibri"/>
                <a:cs typeface="Calibri"/>
                <a:sym typeface="Calibri"/>
              </a:rPr>
              <a:t>$45.76/hour</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Soil and Water Conservationists </a:t>
            </a:r>
            <a:r>
              <a:rPr lang="en-US" sz="1600" b="1">
                <a:solidFill>
                  <a:schemeClr val="dk1"/>
                </a:solidFill>
                <a:latin typeface="Calibri"/>
                <a:ea typeface="Calibri"/>
                <a:cs typeface="Calibri"/>
                <a:sym typeface="Calibri"/>
              </a:rPr>
              <a:t>$44.68/hour</a:t>
            </a:r>
            <a:endParaRPr sz="1600" b="1">
              <a:solidFill>
                <a:schemeClr val="dk1"/>
              </a:solidFill>
              <a:latin typeface="Calibri"/>
              <a:ea typeface="Calibri"/>
              <a:cs typeface="Calibri"/>
              <a:sym typeface="Calibri"/>
            </a:endParaRPr>
          </a:p>
          <a:p>
            <a:pPr marL="0" marR="0" lvl="0" indent="0" algn="l" rtl="0">
              <a:spcBef>
                <a:spcPts val="0"/>
              </a:spcBef>
              <a:spcAft>
                <a:spcPts val="0"/>
              </a:spcAft>
              <a:buNone/>
            </a:pPr>
            <a:endParaRPr sz="1600">
              <a:solidFill>
                <a:schemeClr val="dk1"/>
              </a:solidFill>
              <a:latin typeface="Calibri"/>
              <a:ea typeface="Calibri"/>
              <a:cs typeface="Calibri"/>
              <a:sym typeface="Calibri"/>
            </a:endParaRPr>
          </a:p>
          <a:p>
            <a:pPr marL="457200" marR="0" lvl="0" indent="0" algn="l" rtl="0">
              <a:spcBef>
                <a:spcPts val="0"/>
              </a:spcBef>
              <a:spcAft>
                <a:spcPts val="0"/>
              </a:spcAft>
              <a:buNone/>
            </a:pPr>
            <a:endParaRPr sz="1600">
              <a:solidFill>
                <a:schemeClr val="dk1"/>
              </a:solidFill>
              <a:latin typeface="Calibri"/>
              <a:ea typeface="Calibri"/>
              <a:cs typeface="Calibri"/>
              <a:sym typeface="Calibri"/>
            </a:endParaRPr>
          </a:p>
          <a:p>
            <a:pPr marL="45720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45720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78" name="Google Shape;178;p5"/>
          <p:cNvPicPr preferRelativeResize="0"/>
          <p:nvPr/>
        </p:nvPicPr>
        <p:blipFill rotWithShape="1">
          <a:blip r:embed="rId3">
            <a:alphaModFix/>
          </a:blip>
          <a:srcRect/>
          <a:stretch/>
        </p:blipFill>
        <p:spPr>
          <a:xfrm>
            <a:off x="1986275" y="6201269"/>
            <a:ext cx="843856" cy="547389"/>
          </a:xfrm>
          <a:prstGeom prst="rect">
            <a:avLst/>
          </a:prstGeom>
          <a:noFill/>
          <a:ln>
            <a:noFill/>
          </a:ln>
        </p:spPr>
      </p:pic>
    </p:spTree>
    <p:extLst>
      <p:ext uri="{BB962C8B-B14F-4D97-AF65-F5344CB8AC3E}">
        <p14:creationId xmlns:p14="http://schemas.microsoft.com/office/powerpoint/2010/main" val="364183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641030bf5f_2_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28</a:t>
            </a:fld>
            <a:endParaRPr sz="1200" b="0" i="0" u="none" strike="noStrike" cap="none">
              <a:solidFill>
                <a:schemeClr val="lt1"/>
              </a:solidFill>
              <a:latin typeface="Trebuchet MS"/>
              <a:ea typeface="Trebuchet MS"/>
              <a:cs typeface="Trebuchet MS"/>
              <a:sym typeface="Trebuchet MS"/>
            </a:endParaRPr>
          </a:p>
        </p:txBody>
      </p:sp>
      <p:sp>
        <p:nvSpPr>
          <p:cNvPr id="185" name="Google Shape;185;g641030bf5f_2_0"/>
          <p:cNvSpPr txBox="1">
            <a:spLocks noGrp="1"/>
          </p:cNvSpPr>
          <p:nvPr>
            <p:ph type="title"/>
          </p:nvPr>
        </p:nvSpPr>
        <p:spPr>
          <a:xfrm>
            <a:off x="0" y="0"/>
            <a:ext cx="12128100" cy="13257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400"/>
              </a:spcBef>
              <a:spcAft>
                <a:spcPts val="600"/>
              </a:spcAft>
              <a:buClr>
                <a:srgbClr val="FFFFFF"/>
              </a:buClr>
              <a:buSzPts val="1100"/>
              <a:buFont typeface="Trebuchet MS"/>
              <a:buNone/>
            </a:pPr>
            <a:r>
              <a:rPr lang="en-US" sz="3600" b="0">
                <a:solidFill>
                  <a:srgbClr val="FFFFFF"/>
                </a:solidFill>
              </a:rPr>
              <a:t>Agriculture, Water, and Environmental Technologies cont.</a:t>
            </a:r>
            <a:endParaRPr sz="3600" b="0">
              <a:solidFill>
                <a:srgbClr val="FFFFFF"/>
              </a:solidFill>
            </a:endParaRPr>
          </a:p>
        </p:txBody>
      </p:sp>
      <p:cxnSp>
        <p:nvCxnSpPr>
          <p:cNvPr id="186" name="Google Shape;186;g641030bf5f_2_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87" name="Google Shape;187;g641030bf5f_2_0"/>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Landscape/Nursery Occupations</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 Degree in Landscape Occupations</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 Degree in Retail Nursery and Plant Production</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 Degree in Golf &amp; Turf Management</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in Golf &amp; Turf Management</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in Landscape Occupations</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in Retail Nursery and Plant Production</a:t>
            </a: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marR="0" lvl="0" indent="0" algn="l" rtl="0">
              <a:spcBef>
                <a:spcPts val="0"/>
              </a:spcBef>
              <a:spcAft>
                <a:spcPts val="0"/>
              </a:spcAft>
              <a:buNone/>
            </a:pPr>
            <a:endParaRPr sz="1600">
              <a:solidFill>
                <a:schemeClr val="dk1"/>
              </a:solidFill>
              <a:latin typeface="Calibri"/>
              <a:ea typeface="Calibri"/>
              <a:cs typeface="Calibri"/>
              <a:sym typeface="Calibri"/>
            </a:endParaRPr>
          </a:p>
          <a:p>
            <a:pPr marL="0" marR="0" lvl="0" indent="0" algn="l" rtl="0">
              <a:spcBef>
                <a:spcPts val="0"/>
              </a:spcBef>
              <a:spcAft>
                <a:spcPts val="0"/>
              </a:spcAft>
              <a:buNone/>
            </a:pPr>
            <a:endParaRPr/>
          </a:p>
        </p:txBody>
      </p:sp>
      <p:sp>
        <p:nvSpPr>
          <p:cNvPr id="188" name="Google Shape;188;g641030bf5f_2_0"/>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r>
              <a:rPr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Landscape/Nursery Occupations</a:t>
            </a:r>
            <a:endParaRPr sz="1600" b="1" i="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Soil and Plant Scientist </a:t>
            </a:r>
            <a:r>
              <a:rPr lang="en-US" sz="1600" b="1">
                <a:solidFill>
                  <a:schemeClr val="dk1"/>
                </a:solidFill>
                <a:latin typeface="Calibri"/>
                <a:ea typeface="Calibri"/>
                <a:cs typeface="Calibri"/>
                <a:sym typeface="Calibri"/>
              </a:rPr>
              <a:t>$35.32/hour</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Groundskeeping Workers </a:t>
            </a:r>
            <a:r>
              <a:rPr lang="en-US" sz="1600" b="1">
                <a:solidFill>
                  <a:schemeClr val="dk1"/>
                </a:solidFill>
                <a:latin typeface="Calibri"/>
                <a:ea typeface="Calibri"/>
                <a:cs typeface="Calibri"/>
                <a:sym typeface="Calibri"/>
              </a:rPr>
              <a:t>$28.17/hour</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Nursery and Greenhouse Manager </a:t>
            </a:r>
            <a:r>
              <a:rPr lang="en-US" sz="1600" b="1">
                <a:solidFill>
                  <a:schemeClr val="dk1"/>
                </a:solidFill>
                <a:latin typeface="Calibri"/>
                <a:ea typeface="Calibri"/>
                <a:cs typeface="Calibri"/>
                <a:sym typeface="Calibri"/>
              </a:rPr>
              <a:t>$22.90/hour</a:t>
            </a: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b="1"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457200" marR="0" lvl="0" indent="0" algn="l" rtl="0">
              <a:spcBef>
                <a:spcPts val="0"/>
              </a:spcBef>
              <a:spcAft>
                <a:spcPts val="0"/>
              </a:spcAft>
              <a:buNone/>
            </a:pPr>
            <a:endParaRPr sz="1800">
              <a:solidFill>
                <a:schemeClr val="dk1"/>
              </a:solidFill>
              <a:latin typeface="Calibri"/>
              <a:ea typeface="Calibri"/>
              <a:cs typeface="Calibri"/>
              <a:sym typeface="Calibri"/>
            </a:endParaRPr>
          </a:p>
          <a:p>
            <a:pPr marL="45720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45720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89" name="Google Shape;189;g641030bf5f_2_0"/>
          <p:cNvPicPr preferRelativeResize="0"/>
          <p:nvPr/>
        </p:nvPicPr>
        <p:blipFill rotWithShape="1">
          <a:blip r:embed="rId3">
            <a:alphaModFix/>
          </a:blip>
          <a:srcRect/>
          <a:stretch/>
        </p:blipFill>
        <p:spPr>
          <a:xfrm>
            <a:off x="1986275" y="6201269"/>
            <a:ext cx="843857" cy="547389"/>
          </a:xfrm>
          <a:prstGeom prst="rect">
            <a:avLst/>
          </a:prstGeom>
          <a:noFill/>
          <a:ln>
            <a:noFill/>
          </a:ln>
        </p:spPr>
      </p:pic>
    </p:spTree>
    <p:extLst>
      <p:ext uri="{BB962C8B-B14F-4D97-AF65-F5344CB8AC3E}">
        <p14:creationId xmlns:p14="http://schemas.microsoft.com/office/powerpoint/2010/main" val="1181588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6"/>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29</a:t>
            </a:fld>
            <a:endParaRPr sz="1200" b="0" i="0" u="none" strike="noStrike" cap="none">
              <a:solidFill>
                <a:schemeClr val="lt1"/>
              </a:solidFill>
              <a:latin typeface="Trebuchet MS"/>
              <a:ea typeface="Trebuchet MS"/>
              <a:cs typeface="Trebuchet MS"/>
              <a:sym typeface="Trebuchet MS"/>
            </a:endParaRPr>
          </a:p>
        </p:txBody>
      </p:sp>
      <p:sp>
        <p:nvSpPr>
          <p:cNvPr id="196" name="Google Shape;196;p6"/>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Energy, Construction, and Utilities</a:t>
            </a:r>
            <a:endParaRPr sz="3600" b="0">
              <a:solidFill>
                <a:srgbClr val="FFFFFF"/>
              </a:solidFill>
            </a:endParaRPr>
          </a:p>
        </p:txBody>
      </p:sp>
      <p:cxnSp>
        <p:nvCxnSpPr>
          <p:cNvPr id="197" name="Google Shape;197;p6"/>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98" name="Google Shape;198;p6"/>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0" marR="0" lvl="0" indent="0" algn="l" rtl="0">
              <a:spcBef>
                <a:spcPts val="0"/>
              </a:spcBef>
              <a:spcAft>
                <a:spcPts val="0"/>
              </a:spcAft>
              <a:buNone/>
            </a:pPr>
            <a:r>
              <a:rPr lang="en-US" sz="1600" b="1" i="1" u="none" strike="noStrike" cap="none">
                <a:solidFill>
                  <a:schemeClr val="dk1"/>
                </a:solidFill>
                <a:latin typeface="Calibri"/>
                <a:ea typeface="Calibri"/>
                <a:cs typeface="Calibri"/>
                <a:sym typeface="Calibri"/>
              </a:rPr>
              <a:t>Architecture</a:t>
            </a:r>
            <a:endParaRPr sz="1600" b="1" i="1" u="none" strike="noStrike" cap="none">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 Degree</a:t>
            </a:r>
            <a:r>
              <a:rPr lang="en-US" sz="1600" i="1" u="none" strike="noStrike" cap="none">
                <a:solidFill>
                  <a:schemeClr val="dk1"/>
                </a:solidFill>
                <a:latin typeface="Calibri"/>
                <a:ea typeface="Calibri"/>
                <a:cs typeface="Calibri"/>
                <a:sym typeface="Calibri"/>
              </a:rPr>
              <a:t> </a:t>
            </a:r>
            <a:endParaRPr sz="1600" u="none" strike="noStrike" cap="none">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a:t>
            </a:r>
            <a:endParaRPr sz="1600">
              <a:solidFill>
                <a:schemeClr val="dk1"/>
              </a:solidFill>
              <a:latin typeface="Calibri"/>
              <a:ea typeface="Calibri"/>
              <a:cs typeface="Calibri"/>
              <a:sym typeface="Calibri"/>
            </a:endParaRPr>
          </a:p>
          <a:p>
            <a:pPr marL="0" marR="0" lvl="0" indent="0" algn="l" rtl="0">
              <a:spcBef>
                <a:spcPts val="0"/>
              </a:spcBef>
              <a:spcAft>
                <a:spcPts val="0"/>
              </a:spcAft>
              <a:buNone/>
            </a:pPr>
            <a:endParaRPr sz="1600" i="1">
              <a:latin typeface="Calibri"/>
              <a:ea typeface="Calibri"/>
              <a:cs typeface="Calibri"/>
              <a:sym typeface="Calibri"/>
            </a:endParaRPr>
          </a:p>
          <a:p>
            <a:pPr marL="0" marR="0" lvl="0" indent="0" algn="l" rtl="0">
              <a:spcBef>
                <a:spcPts val="0"/>
              </a:spcBef>
              <a:spcAft>
                <a:spcPts val="0"/>
              </a:spcAft>
              <a:buNone/>
            </a:pPr>
            <a:r>
              <a:rPr lang="en-US" sz="1600" b="1" i="1">
                <a:latin typeface="Calibri"/>
                <a:ea typeface="Calibri"/>
                <a:cs typeface="Calibri"/>
                <a:sym typeface="Calibri"/>
              </a:rPr>
              <a:t>Construction Management</a:t>
            </a:r>
            <a:endParaRPr sz="1600" b="1" i="1">
              <a:latin typeface="Calibri"/>
              <a:ea typeface="Calibri"/>
              <a:cs typeface="Calibri"/>
              <a:sym typeface="Calibri"/>
            </a:endParaRPr>
          </a:p>
          <a:p>
            <a:pPr marL="457200" marR="0" lvl="0" indent="-330200" algn="l" rtl="0">
              <a:spcBef>
                <a:spcPts val="0"/>
              </a:spcBef>
              <a:spcAft>
                <a:spcPts val="0"/>
              </a:spcAft>
              <a:buSzPts val="1600"/>
              <a:buFont typeface="Calibri"/>
              <a:buChar char="●"/>
            </a:pPr>
            <a:r>
              <a:rPr lang="en-US" sz="1600">
                <a:latin typeface="Calibri"/>
                <a:ea typeface="Calibri"/>
                <a:cs typeface="Calibri"/>
                <a:sym typeface="Calibri"/>
              </a:rPr>
              <a:t>Associate in Science Degree</a:t>
            </a:r>
            <a:endParaRPr sz="1600">
              <a:latin typeface="Calibri"/>
              <a:ea typeface="Calibri"/>
              <a:cs typeface="Calibri"/>
              <a:sym typeface="Calibri"/>
            </a:endParaRPr>
          </a:p>
          <a:p>
            <a:pPr marL="457200" marR="0" lvl="0" indent="-330200" algn="l" rtl="0">
              <a:spcBef>
                <a:spcPts val="0"/>
              </a:spcBef>
              <a:spcAft>
                <a:spcPts val="0"/>
              </a:spcAft>
              <a:buSzPts val="1600"/>
              <a:buFont typeface="Calibri"/>
              <a:buChar char="●"/>
            </a:pPr>
            <a:r>
              <a:rPr lang="en-US" sz="1600">
                <a:latin typeface="Calibri"/>
                <a:ea typeface="Calibri"/>
                <a:cs typeface="Calibri"/>
                <a:sym typeface="Calibri"/>
              </a:rPr>
              <a:t>Certificate of Achievement</a:t>
            </a:r>
            <a:endParaRPr sz="1600">
              <a:latin typeface="Calibri"/>
              <a:ea typeface="Calibri"/>
              <a:cs typeface="Calibri"/>
              <a:sym typeface="Calibri"/>
            </a:endParaRPr>
          </a:p>
          <a:p>
            <a:pPr marL="0" marR="0" lvl="0" indent="0" algn="l" rtl="0">
              <a:spcBef>
                <a:spcPts val="0"/>
              </a:spcBef>
              <a:spcAft>
                <a:spcPts val="0"/>
              </a:spcAft>
              <a:buNone/>
            </a:pPr>
            <a:endParaRPr sz="1600">
              <a:latin typeface="Calibri"/>
              <a:ea typeface="Calibri"/>
              <a:cs typeface="Calibri"/>
              <a:sym typeface="Calibri"/>
            </a:endParaRPr>
          </a:p>
          <a:p>
            <a:pPr marL="0" marR="0" lvl="0" indent="0" algn="l" rtl="0">
              <a:spcBef>
                <a:spcPts val="0"/>
              </a:spcBef>
              <a:spcAft>
                <a:spcPts val="0"/>
              </a:spcAft>
              <a:buNone/>
            </a:pPr>
            <a:r>
              <a:rPr lang="en-US" sz="1600" b="1" i="1">
                <a:latin typeface="Calibri"/>
                <a:ea typeface="Calibri"/>
                <a:cs typeface="Calibri"/>
                <a:sym typeface="Calibri"/>
              </a:rPr>
              <a:t>Construction Inspection</a:t>
            </a:r>
            <a:endParaRPr sz="1600" b="1" i="1">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 Degree</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a:t>
            </a:r>
            <a:endParaRPr sz="1600">
              <a:latin typeface="Calibri"/>
              <a:ea typeface="Calibri"/>
              <a:cs typeface="Calibri"/>
              <a:sym typeface="Calibri"/>
            </a:endParaRPr>
          </a:p>
          <a:p>
            <a:pPr marL="0" marR="0" lvl="0" indent="0" algn="l" rtl="0">
              <a:spcBef>
                <a:spcPts val="0"/>
              </a:spcBef>
              <a:spcAft>
                <a:spcPts val="0"/>
              </a:spcAft>
              <a:buNone/>
            </a:pPr>
            <a:endParaRPr sz="1800" b="0" i="0" u="none" strike="noStrike" cap="none">
              <a:solidFill>
                <a:schemeClr val="dk1"/>
              </a:solidFill>
              <a:latin typeface="Trebuchet MS"/>
              <a:ea typeface="Trebuchet MS"/>
              <a:cs typeface="Trebuchet MS"/>
              <a:sym typeface="Trebuchet MS"/>
            </a:endParaRPr>
          </a:p>
        </p:txBody>
      </p:sp>
      <p:sp>
        <p:nvSpPr>
          <p:cNvPr id="199" name="Google Shape;199;p6"/>
          <p:cNvSpPr txBox="1"/>
          <p:nvPr/>
        </p:nvSpPr>
        <p:spPr>
          <a:xfrm>
            <a:off x="6193400" y="1911875"/>
            <a:ext cx="55035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r>
              <a:rPr lang="en-US" sz="1800" b="1">
                <a:solidFill>
                  <a:schemeClr val="dk1"/>
                </a:solidFill>
                <a:latin typeface="Calibri"/>
                <a:ea typeface="Calibri"/>
                <a:cs typeface="Calibri"/>
                <a:sym typeface="Calibri"/>
              </a:rPr>
              <a:t>:</a:t>
            </a:r>
            <a:endParaRPr sz="18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Architecture</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Extraction Worker </a:t>
            </a:r>
            <a:r>
              <a:rPr lang="en-US" sz="1600" b="1">
                <a:solidFill>
                  <a:schemeClr val="dk1"/>
                </a:solidFill>
                <a:latin typeface="Calibri"/>
                <a:ea typeface="Calibri"/>
                <a:cs typeface="Calibri"/>
                <a:sym typeface="Calibri"/>
              </a:rPr>
              <a:t>$37.38/hour</a:t>
            </a:r>
            <a:endParaRPr sz="1600" b="1" i="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Architectural Drafter </a:t>
            </a:r>
            <a:r>
              <a:rPr lang="en-US" sz="1600" b="1">
                <a:solidFill>
                  <a:schemeClr val="dk1"/>
                </a:solidFill>
                <a:latin typeface="Calibri"/>
                <a:ea typeface="Calibri"/>
                <a:cs typeface="Calibri"/>
                <a:sym typeface="Calibri"/>
              </a:rPr>
              <a:t>$29.62/hour</a:t>
            </a:r>
            <a:endParaRPr sz="1600" b="1">
              <a:solidFill>
                <a:schemeClr val="dk1"/>
              </a:solidFill>
              <a:latin typeface="Calibri"/>
              <a:ea typeface="Calibri"/>
              <a:cs typeface="Calibri"/>
              <a:sym typeface="Calibri"/>
            </a:endParaRPr>
          </a:p>
          <a:p>
            <a:pPr marL="457200" marR="0" lvl="0" indent="0" algn="l" rtl="0">
              <a:spcBef>
                <a:spcPts val="0"/>
              </a:spcBef>
              <a:spcAft>
                <a:spcPts val="0"/>
              </a:spcAft>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Construction Management</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Construction Manager </a:t>
            </a:r>
            <a:r>
              <a:rPr lang="en-US" sz="1600" b="1">
                <a:solidFill>
                  <a:schemeClr val="dk1"/>
                </a:solidFill>
                <a:latin typeface="Calibri"/>
                <a:ea typeface="Calibri"/>
                <a:cs typeface="Calibri"/>
                <a:sym typeface="Calibri"/>
              </a:rPr>
              <a:t>$47.72/hour</a:t>
            </a:r>
            <a:endParaRPr sz="1600" b="1">
              <a:solidFill>
                <a:schemeClr val="dk1"/>
              </a:solidFill>
              <a:latin typeface="Calibri"/>
              <a:ea typeface="Calibri"/>
              <a:cs typeface="Calibri"/>
              <a:sym typeface="Calibri"/>
            </a:endParaRPr>
          </a:p>
          <a:p>
            <a:pPr marL="0" marR="0" lvl="0" indent="0" algn="l" rtl="0">
              <a:spcBef>
                <a:spcPts val="0"/>
              </a:spcBef>
              <a:spcAft>
                <a:spcPts val="0"/>
              </a:spcAft>
              <a:buNone/>
            </a:pPr>
            <a:endParaRPr sz="1600" b="1" i="1">
              <a:solidFill>
                <a:schemeClr val="dk1"/>
              </a:solidFill>
              <a:latin typeface="Calibri"/>
              <a:ea typeface="Calibri"/>
              <a:cs typeface="Calibri"/>
              <a:sym typeface="Calibri"/>
            </a:endParaRPr>
          </a:p>
          <a:p>
            <a:pPr marL="0" marR="0" lvl="0" indent="0" algn="l" rtl="0">
              <a:spcBef>
                <a:spcPts val="0"/>
              </a:spcBef>
              <a:spcAft>
                <a:spcPts val="0"/>
              </a:spcAft>
              <a:buNone/>
            </a:pPr>
            <a:r>
              <a:rPr lang="en-US" sz="1600" b="1" i="1">
                <a:solidFill>
                  <a:schemeClr val="dk1"/>
                </a:solidFill>
                <a:latin typeface="Calibri"/>
                <a:ea typeface="Calibri"/>
                <a:cs typeface="Calibri"/>
                <a:sym typeface="Calibri"/>
              </a:rPr>
              <a:t>Construction Inspection</a:t>
            </a:r>
            <a:endParaRPr sz="1600" b="1" i="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Construction and Building Inspector </a:t>
            </a:r>
            <a:r>
              <a:rPr lang="en-US" sz="1600" b="1">
                <a:solidFill>
                  <a:schemeClr val="dk1"/>
                </a:solidFill>
                <a:latin typeface="Calibri"/>
                <a:ea typeface="Calibri"/>
                <a:cs typeface="Calibri"/>
                <a:sym typeface="Calibri"/>
              </a:rPr>
              <a:t>$34.65/hour</a:t>
            </a:r>
            <a:endParaRPr sz="1600" b="1">
              <a:solidFill>
                <a:schemeClr val="dk1"/>
              </a:solidFill>
              <a:latin typeface="Calibri"/>
              <a:ea typeface="Calibri"/>
              <a:cs typeface="Calibri"/>
              <a:sym typeface="Calibri"/>
            </a:endParaRPr>
          </a:p>
          <a:p>
            <a:pPr marL="457200" marR="0" lvl="0" indent="0" algn="l" rtl="0">
              <a:spcBef>
                <a:spcPts val="0"/>
              </a:spcBef>
              <a:spcAft>
                <a:spcPts val="0"/>
              </a:spcAft>
              <a:buNone/>
            </a:pPr>
            <a:endParaRPr sz="1600">
              <a:solidFill>
                <a:schemeClr val="dk1"/>
              </a:solidFill>
              <a:latin typeface="Calibri"/>
              <a:ea typeface="Calibri"/>
              <a:cs typeface="Calibri"/>
              <a:sym typeface="Calibri"/>
            </a:endParaRPr>
          </a:p>
          <a:p>
            <a:pPr marL="457200" marR="0" lvl="0" indent="0" algn="l" rtl="0">
              <a:spcBef>
                <a:spcPts val="0"/>
              </a:spcBef>
              <a:spcAft>
                <a:spcPts val="0"/>
              </a:spcAft>
              <a:buNone/>
            </a:pPr>
            <a:endParaRPr sz="16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b="1" i="1">
              <a:solidFill>
                <a:schemeClr val="dk1"/>
              </a:solidFill>
              <a:latin typeface="Calibri"/>
              <a:ea typeface="Calibri"/>
              <a:cs typeface="Calibri"/>
              <a:sym typeface="Calibri"/>
            </a:endParaRPr>
          </a:p>
          <a:p>
            <a:pPr marL="0" marR="0" lvl="0" indent="0" algn="l" rtl="0">
              <a:spcBef>
                <a:spcPts val="0"/>
              </a:spcBef>
              <a:spcAft>
                <a:spcPts val="0"/>
              </a:spcAft>
              <a:buNone/>
            </a:pPr>
            <a:endParaRPr sz="1800" b="1"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p:txBody>
      </p:sp>
      <p:pic>
        <p:nvPicPr>
          <p:cNvPr id="200" name="Google Shape;200;p6"/>
          <p:cNvPicPr preferRelativeResize="0"/>
          <p:nvPr/>
        </p:nvPicPr>
        <p:blipFill rotWithShape="1">
          <a:blip r:embed="rId3">
            <a:alphaModFix/>
          </a:blip>
          <a:srcRect/>
          <a:stretch/>
        </p:blipFill>
        <p:spPr>
          <a:xfrm>
            <a:off x="1986275" y="6201269"/>
            <a:ext cx="843856" cy="547389"/>
          </a:xfrm>
          <a:prstGeom prst="rect">
            <a:avLst/>
          </a:prstGeom>
          <a:noFill/>
          <a:ln>
            <a:noFill/>
          </a:ln>
        </p:spPr>
      </p:pic>
    </p:spTree>
    <p:extLst>
      <p:ext uri="{BB962C8B-B14F-4D97-AF65-F5344CB8AC3E}">
        <p14:creationId xmlns:p14="http://schemas.microsoft.com/office/powerpoint/2010/main" val="3420201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7"/>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30</a:t>
            </a:fld>
            <a:endParaRPr sz="1200" b="0" i="0" u="none" strike="noStrike" cap="none">
              <a:solidFill>
                <a:schemeClr val="lt1"/>
              </a:solidFill>
              <a:latin typeface="Trebuchet MS"/>
              <a:ea typeface="Trebuchet MS"/>
              <a:cs typeface="Trebuchet MS"/>
              <a:sym typeface="Trebuchet MS"/>
            </a:endParaRPr>
          </a:p>
        </p:txBody>
      </p:sp>
      <p:sp>
        <p:nvSpPr>
          <p:cNvPr id="207" name="Google Shape;207;p7"/>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Health</a:t>
            </a:r>
            <a:endParaRPr sz="3600" b="0">
              <a:solidFill>
                <a:srgbClr val="FFFFFF"/>
              </a:solidFill>
            </a:endParaRPr>
          </a:p>
        </p:txBody>
      </p:sp>
      <p:cxnSp>
        <p:nvCxnSpPr>
          <p:cNvPr id="208" name="Google Shape;208;p7"/>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09" name="Google Shape;209;p7"/>
          <p:cNvSpPr txBox="1"/>
          <p:nvPr/>
        </p:nvSpPr>
        <p:spPr>
          <a:xfrm>
            <a:off x="466350" y="1911875"/>
            <a:ext cx="5087400" cy="38317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i="0" u="none" strike="noStrike" cap="none">
                <a:solidFill>
                  <a:schemeClr val="dk1"/>
                </a:solidFill>
                <a:latin typeface="Calibri"/>
                <a:ea typeface="Calibri"/>
                <a:cs typeface="Calibri"/>
                <a:sym typeface="Calibri"/>
              </a:rPr>
              <a:t> </a:t>
            </a:r>
            <a:endParaRPr sz="180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r>
              <a:rPr lang="en-US" sz="1600" b="1" i="1" u="none" strike="noStrike" cap="none">
                <a:solidFill>
                  <a:schemeClr val="dk1"/>
                </a:solidFill>
                <a:latin typeface="Calibri"/>
                <a:ea typeface="Calibri"/>
                <a:cs typeface="Calibri"/>
                <a:sym typeface="Calibri"/>
              </a:rPr>
              <a:t>Central Service Technology</a:t>
            </a:r>
            <a:endParaRPr sz="1600" b="1" i="1" u="none" strike="noStrike" cap="none">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i="1">
                <a:solidFill>
                  <a:schemeClr val="dk1"/>
                </a:solidFill>
                <a:latin typeface="Calibri"/>
                <a:ea typeface="Calibri"/>
                <a:cs typeface="Calibri"/>
                <a:sym typeface="Calibri"/>
              </a:rPr>
              <a:t>Certificate of Proficiency</a:t>
            </a:r>
            <a:endParaRPr sz="1600" i="1">
              <a:solidFill>
                <a:schemeClr val="dk1"/>
              </a:solidFill>
              <a:latin typeface="Calibri"/>
              <a:ea typeface="Calibri"/>
              <a:cs typeface="Calibri"/>
              <a:sym typeface="Calibri"/>
            </a:endParaRPr>
          </a:p>
          <a:p>
            <a:pPr marL="0" marR="0" lvl="0" indent="0" algn="l" rtl="0">
              <a:spcBef>
                <a:spcPts val="0"/>
              </a:spcBef>
              <a:spcAft>
                <a:spcPts val="0"/>
              </a:spcAft>
              <a:buNone/>
            </a:pPr>
            <a:endParaRPr sz="1600" i="1">
              <a:solidFill>
                <a:schemeClr val="dk1"/>
              </a:solidFill>
              <a:latin typeface="Calibri"/>
              <a:ea typeface="Calibri"/>
              <a:cs typeface="Calibri"/>
              <a:sym typeface="Calibri"/>
            </a:endParaRPr>
          </a:p>
          <a:p>
            <a:pPr marL="0" marR="0" lvl="0" indent="0" algn="l" rtl="0">
              <a:spcBef>
                <a:spcPts val="0"/>
              </a:spcBef>
              <a:spcAft>
                <a:spcPts val="0"/>
              </a:spcAft>
              <a:buNone/>
            </a:pPr>
            <a:r>
              <a:rPr lang="en-US" sz="1600" b="1" i="1" u="none" strike="noStrike" cap="none">
                <a:solidFill>
                  <a:schemeClr val="dk1"/>
                </a:solidFill>
                <a:latin typeface="Calibri"/>
                <a:ea typeface="Calibri"/>
                <a:cs typeface="Calibri"/>
                <a:sym typeface="Calibri"/>
              </a:rPr>
              <a:t>Certified Nursing Assistant (CNA)</a:t>
            </a:r>
            <a:endParaRPr sz="1600" b="1" i="1" u="none" strike="noStrike" cap="none">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Proficiency</a:t>
            </a:r>
            <a:endParaRPr sz="1600">
              <a:solidFill>
                <a:schemeClr val="dk1"/>
              </a:solidFill>
              <a:latin typeface="Calibri"/>
              <a:ea typeface="Calibri"/>
              <a:cs typeface="Calibri"/>
              <a:sym typeface="Calibri"/>
            </a:endParaRPr>
          </a:p>
          <a:p>
            <a:pPr marL="0" marR="0" lvl="0" indent="0" algn="l" rtl="0">
              <a:spcBef>
                <a:spcPts val="0"/>
              </a:spcBef>
              <a:spcAft>
                <a:spcPts val="0"/>
              </a:spcAft>
              <a:buNone/>
            </a:pPr>
            <a:endParaRPr sz="1600">
              <a:solidFill>
                <a:schemeClr val="dk1"/>
              </a:solidFill>
              <a:latin typeface="Calibri"/>
              <a:ea typeface="Calibri"/>
              <a:cs typeface="Calibri"/>
              <a:sym typeface="Calibri"/>
            </a:endParaRPr>
          </a:p>
          <a:p>
            <a:pPr marL="0" marR="0" lvl="0" indent="0" algn="l" rtl="0">
              <a:spcBef>
                <a:spcPts val="0"/>
              </a:spcBef>
              <a:spcAft>
                <a:spcPts val="0"/>
              </a:spcAft>
              <a:buNone/>
            </a:pPr>
            <a:r>
              <a:rPr lang="en-US" sz="1600" b="1" i="1" u="none" strike="noStrike" cap="none">
                <a:solidFill>
                  <a:schemeClr val="dk1"/>
                </a:solidFill>
                <a:latin typeface="Calibri"/>
                <a:ea typeface="Calibri"/>
                <a:cs typeface="Calibri"/>
                <a:sym typeface="Calibri"/>
              </a:rPr>
              <a:t>Dental Hygiene</a:t>
            </a:r>
            <a:endParaRPr sz="1600" b="1" i="1" u="none" strike="noStrike" cap="none">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of Science Degree in Dental Hygiene</a:t>
            </a:r>
            <a:endParaRPr sz="1600">
              <a:solidFill>
                <a:schemeClr val="dk1"/>
              </a:solidFill>
              <a:latin typeface="Calibri"/>
              <a:ea typeface="Calibri"/>
              <a:cs typeface="Calibri"/>
              <a:sym typeface="Calibri"/>
            </a:endParaRPr>
          </a:p>
          <a:p>
            <a:pPr marL="0" marR="0" lvl="0" indent="0" algn="l" rtl="0">
              <a:spcBef>
                <a:spcPts val="0"/>
              </a:spcBef>
              <a:spcAft>
                <a:spcPts val="0"/>
              </a:spcAft>
              <a:buNone/>
            </a:pPr>
            <a:endParaRPr sz="1600">
              <a:solidFill>
                <a:schemeClr val="dk1"/>
              </a:solidFill>
              <a:latin typeface="Calibri"/>
              <a:ea typeface="Calibri"/>
              <a:cs typeface="Calibri"/>
              <a:sym typeface="Calibri"/>
            </a:endParaRPr>
          </a:p>
          <a:p>
            <a:pPr marL="457200" marR="0" lvl="0" indent="0" algn="l" rtl="0">
              <a:spcBef>
                <a:spcPts val="0"/>
              </a:spcBef>
              <a:spcAft>
                <a:spcPts val="0"/>
              </a:spcAft>
              <a:buNone/>
            </a:pPr>
            <a:endParaRPr sz="1600" i="0" u="none" strike="noStrike" cap="none">
              <a:solidFill>
                <a:schemeClr val="dk1"/>
              </a:solidFill>
              <a:latin typeface="Calibri"/>
              <a:ea typeface="Calibri"/>
              <a:cs typeface="Calibri"/>
              <a:sym typeface="Calibri"/>
            </a:endParaRPr>
          </a:p>
        </p:txBody>
      </p:sp>
      <p:sp>
        <p:nvSpPr>
          <p:cNvPr id="210" name="Google Shape;210;p7"/>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r>
              <a:rPr lang="en-US" sz="1800" b="0" i="0" u="none" strike="noStrike" cap="none">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Central Service Technology</a:t>
            </a:r>
            <a:endParaRPr sz="1600" b="1" i="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Medical Equipment Preparer </a:t>
            </a:r>
            <a:r>
              <a:rPr lang="en-US" sz="1600" b="1">
                <a:solidFill>
                  <a:schemeClr val="dk1"/>
                </a:solidFill>
                <a:latin typeface="Calibri"/>
                <a:ea typeface="Calibri"/>
                <a:cs typeface="Calibri"/>
                <a:sym typeface="Calibri"/>
              </a:rPr>
              <a:t>$21.87/hour</a:t>
            </a: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Certified Nursing Assistant</a:t>
            </a:r>
            <a:endParaRPr sz="1600" b="1" i="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Nursing Assistant </a:t>
            </a:r>
            <a:r>
              <a:rPr lang="en-US" sz="1600" b="1">
                <a:solidFill>
                  <a:schemeClr val="dk1"/>
                </a:solidFill>
                <a:latin typeface="Calibri"/>
                <a:ea typeface="Calibri"/>
                <a:cs typeface="Calibri"/>
                <a:sym typeface="Calibri"/>
              </a:rPr>
              <a:t>$15.65/hour</a:t>
            </a: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Dental Hygiene</a:t>
            </a:r>
            <a:endParaRPr sz="1600" b="1" i="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Dental Hygienist </a:t>
            </a:r>
            <a:r>
              <a:rPr lang="en-US" sz="1600" b="1">
                <a:solidFill>
                  <a:schemeClr val="dk1"/>
                </a:solidFill>
                <a:latin typeface="Calibri"/>
                <a:ea typeface="Calibri"/>
                <a:cs typeface="Calibri"/>
                <a:sym typeface="Calibri"/>
              </a:rPr>
              <a:t>$ 48.25/hour</a:t>
            </a: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b="1"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b="1"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b="1" i="1">
              <a:solidFill>
                <a:schemeClr val="dk1"/>
              </a:solidFill>
              <a:latin typeface="Calibri"/>
              <a:ea typeface="Calibri"/>
              <a:cs typeface="Calibri"/>
              <a:sym typeface="Calibri"/>
            </a:endParaRPr>
          </a:p>
        </p:txBody>
      </p:sp>
      <p:pic>
        <p:nvPicPr>
          <p:cNvPr id="211" name="Google Shape;211;p7"/>
          <p:cNvPicPr preferRelativeResize="0"/>
          <p:nvPr/>
        </p:nvPicPr>
        <p:blipFill rotWithShape="1">
          <a:blip r:embed="rId3">
            <a:alphaModFix/>
          </a:blip>
          <a:srcRect/>
          <a:stretch/>
        </p:blipFill>
        <p:spPr>
          <a:xfrm>
            <a:off x="1986275" y="6201269"/>
            <a:ext cx="843856" cy="547389"/>
          </a:xfrm>
          <a:prstGeom prst="rect">
            <a:avLst/>
          </a:prstGeom>
          <a:noFill/>
          <a:ln>
            <a:noFill/>
          </a:ln>
        </p:spPr>
      </p:pic>
    </p:spTree>
    <p:extLst>
      <p:ext uri="{BB962C8B-B14F-4D97-AF65-F5344CB8AC3E}">
        <p14:creationId xmlns:p14="http://schemas.microsoft.com/office/powerpoint/2010/main" val="3178936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g641030bf5f_2_1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31</a:t>
            </a:fld>
            <a:endParaRPr sz="1200" b="0" i="0" u="none" strike="noStrike" cap="none">
              <a:solidFill>
                <a:schemeClr val="lt1"/>
              </a:solidFill>
              <a:latin typeface="Trebuchet MS"/>
              <a:ea typeface="Trebuchet MS"/>
              <a:cs typeface="Trebuchet MS"/>
              <a:sym typeface="Trebuchet MS"/>
            </a:endParaRPr>
          </a:p>
        </p:txBody>
      </p:sp>
      <p:sp>
        <p:nvSpPr>
          <p:cNvPr id="218" name="Google Shape;218;g641030bf5f_2_1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Health cont.</a:t>
            </a:r>
            <a:endParaRPr sz="3600" b="0">
              <a:solidFill>
                <a:srgbClr val="FFFFFF"/>
              </a:solidFill>
            </a:endParaRPr>
          </a:p>
        </p:txBody>
      </p:sp>
      <p:cxnSp>
        <p:nvCxnSpPr>
          <p:cNvPr id="219" name="Google Shape;219;g641030bf5f_2_1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20" name="Google Shape;220;g641030bf5f_2_10"/>
          <p:cNvSpPr txBox="1"/>
          <p:nvPr/>
        </p:nvSpPr>
        <p:spPr>
          <a:xfrm>
            <a:off x="466350" y="1911875"/>
            <a:ext cx="5087400" cy="38316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i="0" u="none" strike="noStrike" cap="none">
                <a:solidFill>
                  <a:schemeClr val="dk1"/>
                </a:solidFill>
                <a:latin typeface="Calibri"/>
                <a:ea typeface="Calibri"/>
                <a:cs typeface="Calibri"/>
                <a:sym typeface="Calibri"/>
              </a:rPr>
              <a:t> </a:t>
            </a:r>
            <a:endParaRPr sz="180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Emergency Medical Technology / Paramedic</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Emergency Medical Technology</a:t>
            </a: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Fitness Specialist </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Proficiency, Fitness Specialist-Basic</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proficiency, Fitness Specialist-Advanced</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Fitness Specialist Certification- Advanced- CT</a:t>
            </a: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914400" marR="0" lvl="0" indent="0" algn="l" rtl="0">
              <a:spcBef>
                <a:spcPts val="0"/>
              </a:spcBef>
              <a:spcAft>
                <a:spcPts val="0"/>
              </a:spcAft>
              <a:buNone/>
            </a:pPr>
            <a:endParaRPr sz="1600" i="0" u="none" strike="noStrike" cap="none">
              <a:solidFill>
                <a:schemeClr val="dk1"/>
              </a:solidFill>
              <a:latin typeface="Calibri"/>
              <a:ea typeface="Calibri"/>
              <a:cs typeface="Calibri"/>
              <a:sym typeface="Calibri"/>
            </a:endParaRPr>
          </a:p>
        </p:txBody>
      </p:sp>
      <p:sp>
        <p:nvSpPr>
          <p:cNvPr id="221" name="Google Shape;221;g641030bf5f_2_10"/>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r>
              <a:rPr lang="en-US" sz="1800" b="1">
                <a:solidFill>
                  <a:schemeClr val="dk1"/>
                </a:solidFill>
                <a:latin typeface="Calibri"/>
                <a:ea typeface="Calibri"/>
                <a:cs typeface="Calibri"/>
                <a:sym typeface="Calibri"/>
              </a:rPr>
              <a:t>:</a:t>
            </a:r>
            <a:endParaRPr sz="18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Emergency Medical Technology / Paramedic</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First Responder </a:t>
            </a:r>
            <a:r>
              <a:rPr lang="en-US" sz="1600" b="1">
                <a:solidFill>
                  <a:schemeClr val="dk1"/>
                </a:solidFill>
                <a:latin typeface="Calibri"/>
                <a:ea typeface="Calibri"/>
                <a:cs typeface="Calibri"/>
                <a:sym typeface="Calibri"/>
              </a:rPr>
              <a:t>$13.96/hour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Paramedic</a:t>
            </a:r>
            <a:r>
              <a:rPr lang="en-US" sz="1600" b="1">
                <a:solidFill>
                  <a:schemeClr val="dk1"/>
                </a:solidFill>
                <a:latin typeface="Calibri"/>
                <a:ea typeface="Calibri"/>
                <a:cs typeface="Calibri"/>
                <a:sym typeface="Calibri"/>
              </a:rPr>
              <a:t> $22.91/hour</a:t>
            </a: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Fitness Specialist</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Fitness and Wellness Coordinators </a:t>
            </a:r>
            <a:r>
              <a:rPr lang="en-US" sz="1600" b="1">
                <a:solidFill>
                  <a:schemeClr val="dk1"/>
                </a:solidFill>
                <a:latin typeface="Calibri"/>
                <a:ea typeface="Calibri"/>
                <a:cs typeface="Calibri"/>
                <a:sym typeface="Calibri"/>
              </a:rPr>
              <a:t>$36.69/hour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Fitness Trainers </a:t>
            </a:r>
            <a:r>
              <a:rPr lang="en-US" sz="1600" b="1">
                <a:solidFill>
                  <a:schemeClr val="dk1"/>
                </a:solidFill>
                <a:latin typeface="Calibri"/>
                <a:ea typeface="Calibri"/>
                <a:cs typeface="Calibri"/>
                <a:sym typeface="Calibri"/>
              </a:rPr>
              <a:t>$16.99/hour</a:t>
            </a: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b="1" i="1">
              <a:solidFill>
                <a:schemeClr val="dk1"/>
              </a:solidFill>
              <a:latin typeface="Calibri"/>
              <a:ea typeface="Calibri"/>
              <a:cs typeface="Calibri"/>
              <a:sym typeface="Calibri"/>
            </a:endParaRPr>
          </a:p>
        </p:txBody>
      </p:sp>
      <p:pic>
        <p:nvPicPr>
          <p:cNvPr id="222" name="Google Shape;222;g641030bf5f_2_10"/>
          <p:cNvPicPr preferRelativeResize="0"/>
          <p:nvPr/>
        </p:nvPicPr>
        <p:blipFill rotWithShape="1">
          <a:blip r:embed="rId3">
            <a:alphaModFix/>
          </a:blip>
          <a:srcRect/>
          <a:stretch/>
        </p:blipFill>
        <p:spPr>
          <a:xfrm>
            <a:off x="1986275" y="6201269"/>
            <a:ext cx="843857" cy="547389"/>
          </a:xfrm>
          <a:prstGeom prst="rect">
            <a:avLst/>
          </a:prstGeom>
          <a:noFill/>
          <a:ln>
            <a:noFill/>
          </a:ln>
        </p:spPr>
      </p:pic>
    </p:spTree>
    <p:extLst>
      <p:ext uri="{BB962C8B-B14F-4D97-AF65-F5344CB8AC3E}">
        <p14:creationId xmlns:p14="http://schemas.microsoft.com/office/powerpoint/2010/main" val="6484307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g641030bf5f_2_2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32</a:t>
            </a:fld>
            <a:endParaRPr sz="1200" b="0" i="0" u="none" strike="noStrike" cap="none">
              <a:solidFill>
                <a:schemeClr val="lt1"/>
              </a:solidFill>
              <a:latin typeface="Trebuchet MS"/>
              <a:ea typeface="Trebuchet MS"/>
              <a:cs typeface="Trebuchet MS"/>
              <a:sym typeface="Trebuchet MS"/>
            </a:endParaRPr>
          </a:p>
        </p:txBody>
      </p:sp>
      <p:sp>
        <p:nvSpPr>
          <p:cNvPr id="229" name="Google Shape;229;g641030bf5f_2_2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Health cont.</a:t>
            </a:r>
            <a:endParaRPr sz="3600" b="0">
              <a:solidFill>
                <a:srgbClr val="FFFFFF"/>
              </a:solidFill>
            </a:endParaRPr>
          </a:p>
        </p:txBody>
      </p:sp>
      <p:cxnSp>
        <p:nvCxnSpPr>
          <p:cNvPr id="230" name="Google Shape;230;g641030bf5f_2_2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31" name="Google Shape;231;g641030bf5f_2_20"/>
          <p:cNvSpPr txBox="1"/>
          <p:nvPr/>
        </p:nvSpPr>
        <p:spPr>
          <a:xfrm>
            <a:off x="466350" y="1911875"/>
            <a:ext cx="5087400" cy="38316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i="0" u="none" strike="noStrike" cap="none">
                <a:solidFill>
                  <a:schemeClr val="dk1"/>
                </a:solidFill>
                <a:latin typeface="Calibri"/>
                <a:ea typeface="Calibri"/>
                <a:cs typeface="Calibri"/>
                <a:sym typeface="Calibri"/>
              </a:rPr>
              <a:t> </a:t>
            </a:r>
            <a:endParaRPr sz="180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Medical Assisting</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in Administrative Medical Assisting</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in Clinical Medical Assisting</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in Medical Insurance Billing and Coding</a:t>
            </a: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Medical Laboratory Technician</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of Science Degree in Medical Laboratory Technician</a:t>
            </a: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Nursing</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Degree in Nursing</a:t>
            </a: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914400" marR="0" lvl="0" indent="0" algn="l" rtl="0">
              <a:spcBef>
                <a:spcPts val="0"/>
              </a:spcBef>
              <a:spcAft>
                <a:spcPts val="0"/>
              </a:spcAft>
              <a:buNone/>
            </a:pPr>
            <a:endParaRPr sz="1600" i="0" u="none" strike="noStrike" cap="none">
              <a:solidFill>
                <a:schemeClr val="dk1"/>
              </a:solidFill>
              <a:latin typeface="Calibri"/>
              <a:ea typeface="Calibri"/>
              <a:cs typeface="Calibri"/>
              <a:sym typeface="Calibri"/>
            </a:endParaRPr>
          </a:p>
        </p:txBody>
      </p:sp>
      <p:sp>
        <p:nvSpPr>
          <p:cNvPr id="232" name="Google Shape;232;g641030bf5f_2_20"/>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r>
              <a:rPr lang="en-US"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Medical Assisting</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Medical Secretary </a:t>
            </a:r>
            <a:r>
              <a:rPr lang="en-US" sz="1600" b="1">
                <a:solidFill>
                  <a:schemeClr val="dk1"/>
                </a:solidFill>
                <a:latin typeface="Calibri"/>
                <a:ea typeface="Calibri"/>
                <a:cs typeface="Calibri"/>
                <a:sym typeface="Calibri"/>
              </a:rPr>
              <a:t>$21.12/hour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Secretaries and Administrative Assistants </a:t>
            </a:r>
            <a:r>
              <a:rPr lang="en-US" sz="1600" b="1">
                <a:solidFill>
                  <a:schemeClr val="dk1"/>
                </a:solidFill>
                <a:latin typeface="Calibri"/>
                <a:ea typeface="Calibri"/>
                <a:cs typeface="Calibri"/>
                <a:sym typeface="Calibri"/>
              </a:rPr>
              <a:t>$19.70/hour</a:t>
            </a: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Medical Laboratory Technician</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Medical and Clinical Laboratory Technician </a:t>
            </a:r>
            <a:r>
              <a:rPr lang="en-US" sz="1600" b="1">
                <a:solidFill>
                  <a:schemeClr val="dk1"/>
                </a:solidFill>
                <a:latin typeface="Calibri"/>
                <a:ea typeface="Calibri"/>
                <a:cs typeface="Calibri"/>
                <a:sym typeface="Calibri"/>
              </a:rPr>
              <a:t>$26.18/hour</a:t>
            </a: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Nursing</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Critical Care Nurse </a:t>
            </a:r>
            <a:r>
              <a:rPr lang="en-US" sz="1600" b="1">
                <a:solidFill>
                  <a:schemeClr val="dk1"/>
                </a:solidFill>
                <a:latin typeface="Calibri"/>
                <a:ea typeface="Calibri"/>
                <a:cs typeface="Calibri"/>
                <a:sym typeface="Calibri"/>
              </a:rPr>
              <a:t>$47.60/hour</a:t>
            </a: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b="1" i="1">
              <a:solidFill>
                <a:schemeClr val="dk1"/>
              </a:solidFill>
              <a:latin typeface="Calibri"/>
              <a:ea typeface="Calibri"/>
              <a:cs typeface="Calibri"/>
              <a:sym typeface="Calibri"/>
            </a:endParaRPr>
          </a:p>
        </p:txBody>
      </p:sp>
      <p:pic>
        <p:nvPicPr>
          <p:cNvPr id="233" name="Google Shape;233;g641030bf5f_2_20"/>
          <p:cNvPicPr preferRelativeResize="0"/>
          <p:nvPr/>
        </p:nvPicPr>
        <p:blipFill rotWithShape="1">
          <a:blip r:embed="rId3">
            <a:alphaModFix/>
          </a:blip>
          <a:srcRect/>
          <a:stretch/>
        </p:blipFill>
        <p:spPr>
          <a:xfrm>
            <a:off x="1986275" y="6201269"/>
            <a:ext cx="843857" cy="547389"/>
          </a:xfrm>
          <a:prstGeom prst="rect">
            <a:avLst/>
          </a:prstGeom>
          <a:noFill/>
          <a:ln>
            <a:noFill/>
          </a:ln>
        </p:spPr>
      </p:pic>
    </p:spTree>
    <p:extLst>
      <p:ext uri="{BB962C8B-B14F-4D97-AF65-F5344CB8AC3E}">
        <p14:creationId xmlns:p14="http://schemas.microsoft.com/office/powerpoint/2010/main" val="12986561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641030bf5f_2_4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33</a:t>
            </a:fld>
            <a:endParaRPr sz="1200" b="0" i="0" u="none" strike="noStrike" cap="none">
              <a:solidFill>
                <a:schemeClr val="lt1"/>
              </a:solidFill>
              <a:latin typeface="Trebuchet MS"/>
              <a:ea typeface="Trebuchet MS"/>
              <a:cs typeface="Trebuchet MS"/>
              <a:sym typeface="Trebuchet MS"/>
            </a:endParaRPr>
          </a:p>
        </p:txBody>
      </p:sp>
      <p:sp>
        <p:nvSpPr>
          <p:cNvPr id="240" name="Google Shape;240;g641030bf5f_2_4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Health cont.</a:t>
            </a:r>
            <a:endParaRPr sz="3600" b="0">
              <a:solidFill>
                <a:srgbClr val="FFFFFF"/>
              </a:solidFill>
            </a:endParaRPr>
          </a:p>
        </p:txBody>
      </p:sp>
      <p:cxnSp>
        <p:nvCxnSpPr>
          <p:cNvPr id="241" name="Google Shape;241;g641030bf5f_2_4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42" name="Google Shape;242;g641030bf5f_2_40"/>
          <p:cNvSpPr txBox="1"/>
          <p:nvPr/>
        </p:nvSpPr>
        <p:spPr>
          <a:xfrm>
            <a:off x="466350" y="1911875"/>
            <a:ext cx="5087400" cy="38316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i="0" u="none" strike="noStrike" cap="none">
                <a:solidFill>
                  <a:schemeClr val="dk1"/>
                </a:solidFill>
                <a:latin typeface="Calibri"/>
                <a:ea typeface="Calibri"/>
                <a:cs typeface="Calibri"/>
                <a:sym typeface="Calibri"/>
              </a:rPr>
              <a:t> </a:t>
            </a:r>
            <a:endParaRPr sz="180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0" lvl="0" indent="0" algn="l" rtl="0">
              <a:spcBef>
                <a:spcPts val="0"/>
              </a:spcBef>
              <a:spcAft>
                <a:spcPts val="0"/>
              </a:spcAft>
              <a:buNone/>
            </a:pPr>
            <a:r>
              <a:rPr lang="en-US" sz="1600" b="1" i="1">
                <a:solidFill>
                  <a:schemeClr val="dk1"/>
                </a:solidFill>
                <a:latin typeface="Calibri"/>
                <a:ea typeface="Calibri"/>
                <a:cs typeface="Calibri"/>
                <a:sym typeface="Calibri"/>
              </a:rPr>
              <a:t>Operating Room Nursing (ORN)</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Proficiency</a:t>
            </a: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None/>
            </a:pPr>
            <a:r>
              <a:rPr lang="en-US" sz="1600" b="1" i="1">
                <a:solidFill>
                  <a:schemeClr val="dk1"/>
                </a:solidFill>
                <a:latin typeface="Calibri"/>
                <a:ea typeface="Calibri"/>
                <a:cs typeface="Calibri"/>
                <a:sym typeface="Calibri"/>
              </a:rPr>
              <a:t>Surgical Technology</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 Degree</a:t>
            </a: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None/>
            </a:pPr>
            <a:r>
              <a:rPr lang="en-US" sz="1600" b="1" i="1">
                <a:solidFill>
                  <a:schemeClr val="dk1"/>
                </a:solidFill>
                <a:latin typeface="Calibri"/>
                <a:ea typeface="Calibri"/>
                <a:cs typeface="Calibri"/>
                <a:sym typeface="Calibri"/>
              </a:rPr>
              <a:t>Vocational Nursing</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 Degree</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a:t>
            </a: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91440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914400" marR="0" lvl="0" indent="0" algn="l" rtl="0">
              <a:spcBef>
                <a:spcPts val="0"/>
              </a:spcBef>
              <a:spcAft>
                <a:spcPts val="0"/>
              </a:spcAft>
              <a:buNone/>
            </a:pPr>
            <a:endParaRPr sz="1600" b="1" i="1">
              <a:solidFill>
                <a:schemeClr val="dk1"/>
              </a:solidFill>
              <a:latin typeface="Calibri"/>
              <a:ea typeface="Calibri"/>
              <a:cs typeface="Calibri"/>
              <a:sym typeface="Calibri"/>
            </a:endParaRPr>
          </a:p>
        </p:txBody>
      </p:sp>
      <p:sp>
        <p:nvSpPr>
          <p:cNvPr id="243" name="Google Shape;243;g641030bf5f_2_40"/>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r>
              <a:rPr lang="en-US" sz="1800" b="1">
                <a:solidFill>
                  <a:schemeClr val="dk1"/>
                </a:solidFill>
                <a:latin typeface="Calibri"/>
                <a:ea typeface="Calibri"/>
                <a:cs typeface="Calibri"/>
                <a:sym typeface="Calibri"/>
              </a:rPr>
              <a:t>:</a:t>
            </a:r>
            <a:endParaRPr sz="1800" b="1" i="0" u="none" strike="noStrike" cap="none">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Operating Room Nursing</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Registered Nurse </a:t>
            </a:r>
            <a:r>
              <a:rPr lang="en-US" sz="1600" b="1">
                <a:solidFill>
                  <a:schemeClr val="dk1"/>
                </a:solidFill>
                <a:latin typeface="Calibri"/>
                <a:ea typeface="Calibri"/>
                <a:cs typeface="Calibri"/>
                <a:sym typeface="Calibri"/>
              </a:rPr>
              <a:t>$47.60/hour</a:t>
            </a: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Surgical Technician</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Surgical Technologist </a:t>
            </a:r>
            <a:r>
              <a:rPr lang="en-US" sz="1600" b="1">
                <a:solidFill>
                  <a:schemeClr val="dk1"/>
                </a:solidFill>
                <a:latin typeface="Calibri"/>
                <a:ea typeface="Calibri"/>
                <a:cs typeface="Calibri"/>
                <a:sym typeface="Calibri"/>
              </a:rPr>
              <a:t>$28.81/hour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Medical Equipment Preparers </a:t>
            </a:r>
            <a:r>
              <a:rPr lang="en-US" sz="1600" b="1">
                <a:solidFill>
                  <a:schemeClr val="dk1"/>
                </a:solidFill>
                <a:latin typeface="Calibri"/>
                <a:ea typeface="Calibri"/>
                <a:cs typeface="Calibri"/>
                <a:sym typeface="Calibri"/>
              </a:rPr>
              <a:t>$21.87/hour</a:t>
            </a:r>
            <a:endParaRPr sz="1600" b="1">
              <a:solidFill>
                <a:schemeClr val="dk1"/>
              </a:solidFill>
              <a:latin typeface="Calibri"/>
              <a:ea typeface="Calibri"/>
              <a:cs typeface="Calibri"/>
              <a:sym typeface="Calibri"/>
            </a:endParaRPr>
          </a:p>
          <a:p>
            <a:pPr marL="457200" lvl="0" indent="0" algn="l" rtl="0">
              <a:spcBef>
                <a:spcPts val="0"/>
              </a:spcBef>
              <a:spcAft>
                <a:spcPts val="0"/>
              </a:spcAft>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Vocational Nursing</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Licensed Practical and Licensed Vocational Nurse </a:t>
            </a:r>
            <a:r>
              <a:rPr lang="en-US" sz="1600" b="1">
                <a:solidFill>
                  <a:schemeClr val="dk1"/>
                </a:solidFill>
                <a:latin typeface="Calibri"/>
                <a:ea typeface="Calibri"/>
                <a:cs typeface="Calibri"/>
                <a:sym typeface="Calibri"/>
              </a:rPr>
              <a:t>$27.29/hour</a:t>
            </a: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b="1" i="1">
              <a:solidFill>
                <a:schemeClr val="dk1"/>
              </a:solidFill>
              <a:latin typeface="Calibri"/>
              <a:ea typeface="Calibri"/>
              <a:cs typeface="Calibri"/>
              <a:sym typeface="Calibri"/>
            </a:endParaRPr>
          </a:p>
        </p:txBody>
      </p:sp>
      <p:pic>
        <p:nvPicPr>
          <p:cNvPr id="244" name="Google Shape;244;g641030bf5f_2_40"/>
          <p:cNvPicPr preferRelativeResize="0"/>
          <p:nvPr/>
        </p:nvPicPr>
        <p:blipFill rotWithShape="1">
          <a:blip r:embed="rId3">
            <a:alphaModFix/>
          </a:blip>
          <a:srcRect/>
          <a:stretch/>
        </p:blipFill>
        <p:spPr>
          <a:xfrm>
            <a:off x="1986275" y="6201269"/>
            <a:ext cx="843857" cy="547389"/>
          </a:xfrm>
          <a:prstGeom prst="rect">
            <a:avLst/>
          </a:prstGeom>
          <a:noFill/>
          <a:ln>
            <a:noFill/>
          </a:ln>
        </p:spPr>
      </p:pic>
    </p:spTree>
    <p:extLst>
      <p:ext uri="{BB962C8B-B14F-4D97-AF65-F5344CB8AC3E}">
        <p14:creationId xmlns:p14="http://schemas.microsoft.com/office/powerpoint/2010/main" val="2613157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641030bf5f_2_5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34</a:t>
            </a:fld>
            <a:endParaRPr sz="1200" b="0" i="0" u="none" strike="noStrike" cap="none">
              <a:solidFill>
                <a:schemeClr val="lt1"/>
              </a:solidFill>
              <a:latin typeface="Trebuchet MS"/>
              <a:ea typeface="Trebuchet MS"/>
              <a:cs typeface="Trebuchet MS"/>
              <a:sym typeface="Trebuchet MS"/>
            </a:endParaRPr>
          </a:p>
        </p:txBody>
      </p:sp>
      <p:sp>
        <p:nvSpPr>
          <p:cNvPr id="251" name="Google Shape;251;g641030bf5f_2_50"/>
          <p:cNvSpPr txBox="1">
            <a:spLocks noGrp="1"/>
          </p:cNvSpPr>
          <p:nvPr>
            <p:ph type="title"/>
          </p:nvPr>
        </p:nvSpPr>
        <p:spPr>
          <a:xfrm>
            <a:off x="0" y="0"/>
            <a:ext cx="12138300" cy="12810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0"/>
              </a:spcAft>
              <a:buClr>
                <a:srgbClr val="FFFFFF"/>
              </a:buClr>
              <a:buSzPts val="1100"/>
              <a:buFont typeface="Trebuchet MS"/>
              <a:buNone/>
            </a:pPr>
            <a:r>
              <a:rPr lang="en-US" sz="3000" b="0">
                <a:solidFill>
                  <a:srgbClr val="FFFFFF"/>
                </a:solidFill>
              </a:rPr>
              <a:t>Information and Communication Technology (ICT) and Digital Media</a:t>
            </a:r>
            <a:endParaRPr sz="3000" b="0">
              <a:solidFill>
                <a:srgbClr val="FFFFFF"/>
              </a:solidFill>
            </a:endParaRPr>
          </a:p>
          <a:p>
            <a:pPr marL="0" lvl="0" indent="0" algn="ctr" rtl="0">
              <a:lnSpc>
                <a:spcPct val="115000"/>
              </a:lnSpc>
              <a:spcBef>
                <a:spcPts val="600"/>
              </a:spcBef>
              <a:spcAft>
                <a:spcPts val="600"/>
              </a:spcAft>
              <a:buClr>
                <a:srgbClr val="FFFFFF"/>
              </a:buClr>
              <a:buSzPts val="1100"/>
              <a:buFont typeface="Trebuchet MS"/>
              <a:buNone/>
            </a:pPr>
            <a:r>
              <a:rPr lang="en-US" sz="3000" b="0">
                <a:solidFill>
                  <a:srgbClr val="FFFFFF"/>
                </a:solidFill>
              </a:rPr>
              <a:t>Computer Information Systems</a:t>
            </a:r>
            <a:endParaRPr sz="3000" b="0">
              <a:solidFill>
                <a:srgbClr val="FFFFFF"/>
              </a:solidFill>
            </a:endParaRPr>
          </a:p>
        </p:txBody>
      </p:sp>
      <p:cxnSp>
        <p:nvCxnSpPr>
          <p:cNvPr id="252" name="Google Shape;252;g641030bf5f_2_5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53" name="Google Shape;253;g641030bf5f_2_50"/>
          <p:cNvSpPr txBox="1"/>
          <p:nvPr/>
        </p:nvSpPr>
        <p:spPr>
          <a:xfrm>
            <a:off x="466350" y="1702750"/>
            <a:ext cx="5087400" cy="40767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i="0" u="none" strike="noStrike" cap="none">
                <a:solidFill>
                  <a:schemeClr val="dk1"/>
                </a:solidFill>
                <a:latin typeface="Calibri"/>
                <a:ea typeface="Calibri"/>
                <a:cs typeface="Calibri"/>
                <a:sym typeface="Calibri"/>
              </a:rPr>
              <a:t> </a:t>
            </a:r>
            <a:endParaRPr sz="180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r>
              <a:rPr lang="en-US" sz="1600" b="1" i="1">
                <a:solidFill>
                  <a:schemeClr val="dk1"/>
                </a:solidFill>
                <a:latin typeface="Calibri"/>
                <a:ea typeface="Calibri"/>
                <a:cs typeface="Calibri"/>
                <a:sym typeface="Calibri"/>
              </a:rPr>
              <a:t>Computer Information Systems</a:t>
            </a:r>
            <a:endParaRPr sz="1600" b="1"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Associate in Arts Degree in Information Systems</a:t>
            </a:r>
            <a:endParaRPr sz="12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Associate in Science Degree in CIS: Computer Programming/Applications</a:t>
            </a:r>
            <a:endParaRPr sz="12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Associate of Science Degree in CIS:eCommerce</a:t>
            </a:r>
            <a:endParaRPr sz="12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Associate in Science Degree in CIS: Internet</a:t>
            </a:r>
            <a:endParaRPr sz="12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Associate in Science Degree in CIS: Internetwork Technician </a:t>
            </a:r>
            <a:endParaRPr sz="12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Associate in Science Degree in CIS: Microcomputer Applications</a:t>
            </a:r>
            <a:endParaRPr sz="12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Associate in Science Degree in CIS: Microcomputer Office &amp; Technical Support</a:t>
            </a:r>
            <a:endParaRPr sz="12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Associate in Science Degree in CIS: Operations/PC Support Specialist</a:t>
            </a:r>
            <a:endParaRPr sz="12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Associate in Science Degree in CIS: Systems Programming</a:t>
            </a:r>
            <a:endParaRPr sz="12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Associate in Science Degree in CIS: Web and Gaming Animator</a:t>
            </a:r>
            <a:endParaRPr sz="12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Associate in Science Degree in CIS: WebSite Designer and Developer</a:t>
            </a:r>
            <a:endParaRPr sz="12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Associate in Science Degree in CIS: WebSite eCommerce Administrator</a:t>
            </a:r>
            <a:endParaRPr sz="1200">
              <a:solidFill>
                <a:schemeClr val="dk1"/>
              </a:solidFill>
              <a:latin typeface="Calibri"/>
              <a:ea typeface="Calibri"/>
              <a:cs typeface="Calibri"/>
              <a:sym typeface="Calibri"/>
            </a:endParaRPr>
          </a:p>
          <a:p>
            <a:pPr marL="45720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b="1">
              <a:solidFill>
                <a:schemeClr val="dk1"/>
              </a:solidFill>
              <a:latin typeface="Calibri"/>
              <a:ea typeface="Calibri"/>
              <a:cs typeface="Calibri"/>
              <a:sym typeface="Calibri"/>
            </a:endParaRPr>
          </a:p>
          <a:p>
            <a:pPr marL="0" lvl="0" indent="0" algn="l" rtl="0">
              <a:spcBef>
                <a:spcPts val="0"/>
              </a:spcBef>
              <a:spcAft>
                <a:spcPts val="0"/>
              </a:spcAft>
              <a:buNone/>
            </a:pPr>
            <a:endParaRPr sz="1600" b="1" i="1">
              <a:solidFill>
                <a:schemeClr val="dk1"/>
              </a:solidFill>
              <a:latin typeface="Calibri"/>
              <a:ea typeface="Calibri"/>
              <a:cs typeface="Calibri"/>
              <a:sym typeface="Calibri"/>
            </a:endParaRPr>
          </a:p>
          <a:p>
            <a:pPr marL="0" lvl="0" indent="0" algn="l" rtl="0">
              <a:spcBef>
                <a:spcPts val="0"/>
              </a:spcBef>
              <a:spcAft>
                <a:spcPts val="0"/>
              </a:spcAft>
              <a:buNone/>
            </a:pPr>
            <a:endParaRPr sz="1600" b="1">
              <a:solidFill>
                <a:schemeClr val="dk1"/>
              </a:solidFill>
              <a:latin typeface="Calibri"/>
              <a:ea typeface="Calibri"/>
              <a:cs typeface="Calibri"/>
              <a:sym typeface="Calibri"/>
            </a:endParaRPr>
          </a:p>
          <a:p>
            <a:pPr marL="914400" lvl="0" indent="0" algn="l" rtl="0">
              <a:spcBef>
                <a:spcPts val="0"/>
              </a:spcBef>
              <a:spcAft>
                <a:spcPts val="0"/>
              </a:spcAft>
              <a:buNone/>
            </a:pPr>
            <a:endParaRPr sz="1600" b="1">
              <a:solidFill>
                <a:schemeClr val="dk1"/>
              </a:solidFill>
              <a:latin typeface="Calibri"/>
              <a:ea typeface="Calibri"/>
              <a:cs typeface="Calibri"/>
              <a:sym typeface="Calibri"/>
            </a:endParaRPr>
          </a:p>
          <a:p>
            <a:pPr marL="914400" marR="0" lvl="0" indent="0" algn="l" rtl="0">
              <a:spcBef>
                <a:spcPts val="0"/>
              </a:spcBef>
              <a:spcAft>
                <a:spcPts val="0"/>
              </a:spcAft>
              <a:buNone/>
            </a:pPr>
            <a:endParaRPr sz="1600" b="1" i="1">
              <a:solidFill>
                <a:schemeClr val="dk1"/>
              </a:solidFill>
              <a:latin typeface="Calibri"/>
              <a:ea typeface="Calibri"/>
              <a:cs typeface="Calibri"/>
              <a:sym typeface="Calibri"/>
            </a:endParaRPr>
          </a:p>
        </p:txBody>
      </p:sp>
      <p:sp>
        <p:nvSpPr>
          <p:cNvPr id="254" name="Google Shape;254;g641030bf5f_2_50"/>
          <p:cNvSpPr txBox="1"/>
          <p:nvPr/>
        </p:nvSpPr>
        <p:spPr>
          <a:xfrm>
            <a:off x="6193400" y="1674100"/>
            <a:ext cx="5503500" cy="41340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r>
              <a:rPr lang="en-US" sz="1800" b="1">
                <a:solidFill>
                  <a:schemeClr val="dk1"/>
                </a:solidFill>
                <a:latin typeface="Calibri"/>
                <a:ea typeface="Calibri"/>
                <a:cs typeface="Calibri"/>
                <a:sym typeface="Calibri"/>
              </a:rPr>
              <a:t>:</a:t>
            </a:r>
            <a:endParaRPr sz="18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Computer Information Systems</a:t>
            </a:r>
            <a:endParaRPr sz="1600" b="1"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Computer Programmer </a:t>
            </a:r>
            <a:r>
              <a:rPr lang="en-US" sz="1600" b="1">
                <a:solidFill>
                  <a:schemeClr val="dk1"/>
                </a:solidFill>
                <a:latin typeface="Calibri"/>
                <a:ea typeface="Calibri"/>
                <a:cs typeface="Calibri"/>
                <a:sym typeface="Calibri"/>
              </a:rPr>
              <a:t>$50.56/hour</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Web Administrators </a:t>
            </a:r>
            <a:r>
              <a:rPr lang="en-US" sz="1600" b="1">
                <a:solidFill>
                  <a:schemeClr val="dk1"/>
                </a:solidFill>
                <a:latin typeface="Calibri"/>
                <a:ea typeface="Calibri"/>
                <a:cs typeface="Calibri"/>
                <a:sym typeface="Calibri"/>
              </a:rPr>
              <a:t>$43.10/hour</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Multimedia Arts and Animators </a:t>
            </a:r>
            <a:r>
              <a:rPr lang="en-US" sz="1600" b="1">
                <a:solidFill>
                  <a:schemeClr val="dk1"/>
                </a:solidFill>
                <a:latin typeface="Calibri"/>
                <a:ea typeface="Calibri"/>
                <a:cs typeface="Calibri"/>
                <a:sym typeface="Calibri"/>
              </a:rPr>
              <a:t>$34.90/hour</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Computer User Support Specialist</a:t>
            </a:r>
            <a:r>
              <a:rPr lang="en-US" sz="1600" b="1">
                <a:solidFill>
                  <a:schemeClr val="dk1"/>
                </a:solidFill>
                <a:latin typeface="Calibri"/>
                <a:ea typeface="Calibri"/>
                <a:cs typeface="Calibri"/>
                <a:sym typeface="Calibri"/>
              </a:rPr>
              <a:t> $28.21/hour</a:t>
            </a:r>
            <a:endParaRPr sz="1600" b="1">
              <a:solidFill>
                <a:schemeClr val="dk1"/>
              </a:solidFill>
              <a:latin typeface="Calibri"/>
              <a:ea typeface="Calibri"/>
              <a:cs typeface="Calibri"/>
              <a:sym typeface="Calibri"/>
            </a:endParaRPr>
          </a:p>
          <a:p>
            <a:pPr marL="457200" marR="0" lvl="0" indent="0" algn="l" rtl="0">
              <a:spcBef>
                <a:spcPts val="0"/>
              </a:spcBef>
              <a:spcAft>
                <a:spcPts val="0"/>
              </a:spcAft>
              <a:buNone/>
            </a:pPr>
            <a:endParaRPr sz="1600" b="1">
              <a:solidFill>
                <a:schemeClr val="dk1"/>
              </a:solidFill>
              <a:latin typeface="Calibri"/>
              <a:ea typeface="Calibri"/>
              <a:cs typeface="Calibri"/>
              <a:sym typeface="Calibri"/>
            </a:endParaRPr>
          </a:p>
          <a:p>
            <a:pPr marL="457200" marR="0" lvl="0" indent="0" algn="l" rtl="0">
              <a:spcBef>
                <a:spcPts val="0"/>
              </a:spcBef>
              <a:spcAft>
                <a:spcPts val="0"/>
              </a:spcAft>
              <a:buNone/>
            </a:pP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800" b="1" i="1">
              <a:solidFill>
                <a:schemeClr val="dk1"/>
              </a:solidFill>
              <a:latin typeface="Calibri"/>
              <a:ea typeface="Calibri"/>
              <a:cs typeface="Calibri"/>
              <a:sym typeface="Calibri"/>
            </a:endParaRPr>
          </a:p>
        </p:txBody>
      </p:sp>
      <p:pic>
        <p:nvPicPr>
          <p:cNvPr id="255" name="Google Shape;255;g641030bf5f_2_50"/>
          <p:cNvPicPr preferRelativeResize="0"/>
          <p:nvPr/>
        </p:nvPicPr>
        <p:blipFill rotWithShape="1">
          <a:blip r:embed="rId3">
            <a:alphaModFix/>
          </a:blip>
          <a:srcRect/>
          <a:stretch/>
        </p:blipFill>
        <p:spPr>
          <a:xfrm>
            <a:off x="1986275" y="6201269"/>
            <a:ext cx="843857" cy="547389"/>
          </a:xfrm>
          <a:prstGeom prst="rect">
            <a:avLst/>
          </a:prstGeom>
          <a:noFill/>
          <a:ln>
            <a:noFill/>
          </a:ln>
        </p:spPr>
      </p:pic>
    </p:spTree>
    <p:extLst>
      <p:ext uri="{BB962C8B-B14F-4D97-AF65-F5344CB8AC3E}">
        <p14:creationId xmlns:p14="http://schemas.microsoft.com/office/powerpoint/2010/main" val="14847176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6f53d33015_0_2"/>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35</a:t>
            </a:fld>
            <a:endParaRPr sz="1200" b="0" i="0" u="none" strike="noStrike" cap="none">
              <a:solidFill>
                <a:schemeClr val="lt1"/>
              </a:solidFill>
              <a:latin typeface="Trebuchet MS"/>
              <a:ea typeface="Trebuchet MS"/>
              <a:cs typeface="Trebuchet MS"/>
              <a:sym typeface="Trebuchet MS"/>
            </a:endParaRPr>
          </a:p>
        </p:txBody>
      </p:sp>
      <p:sp>
        <p:nvSpPr>
          <p:cNvPr id="262" name="Google Shape;262;g6f53d33015_0_2"/>
          <p:cNvSpPr txBox="1">
            <a:spLocks noGrp="1"/>
          </p:cNvSpPr>
          <p:nvPr>
            <p:ph type="title"/>
          </p:nvPr>
        </p:nvSpPr>
        <p:spPr>
          <a:xfrm>
            <a:off x="0" y="0"/>
            <a:ext cx="121920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000" b="0">
                <a:solidFill>
                  <a:schemeClr val="lt1"/>
                </a:solidFill>
              </a:rPr>
              <a:t>Information and Communication Technology (ICT) and Digital Media </a:t>
            </a:r>
            <a:r>
              <a:rPr lang="en-US" sz="3000" b="0">
                <a:solidFill>
                  <a:srgbClr val="FFFFFF"/>
                </a:solidFill>
              </a:rPr>
              <a:t>Computer Information Systems cont.</a:t>
            </a:r>
            <a:endParaRPr sz="3000" b="0">
              <a:solidFill>
                <a:srgbClr val="FFFFFF"/>
              </a:solidFill>
            </a:endParaRPr>
          </a:p>
        </p:txBody>
      </p:sp>
      <p:cxnSp>
        <p:nvCxnSpPr>
          <p:cNvPr id="263" name="Google Shape;263;g6f53d33015_0_2"/>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64" name="Google Shape;264;g6f53d33015_0_2"/>
          <p:cNvSpPr txBox="1"/>
          <p:nvPr/>
        </p:nvSpPr>
        <p:spPr>
          <a:xfrm>
            <a:off x="466350" y="1579825"/>
            <a:ext cx="5087400" cy="40767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i="0" u="none" strike="noStrike" cap="none">
                <a:solidFill>
                  <a:schemeClr val="dk1"/>
                </a:solidFill>
                <a:latin typeface="Calibri"/>
                <a:ea typeface="Calibri"/>
                <a:cs typeface="Calibri"/>
                <a:sym typeface="Calibri"/>
              </a:rPr>
              <a:t> </a:t>
            </a:r>
            <a:endParaRPr sz="180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Achievement in CIS: Computer Programming/Applications</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Achievement in CIS: Internet Emphasis/Advanced</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Achievement in CIS: Systems Programming </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Achievement in CIS: Web &amp; Gaming 2D/3D Animator</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Achievement in CIS: Web Search Engine Marketer</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Achievement in CIS: WebSite Designer &amp; Developer</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Achievement in CIS: Web Shopping Cart Developer</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Proficiency in CIS: eCommerce</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Proficiency in CIS: Internet</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Proficiency in CIS: Internetwork Technician</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Proficiency in CIS: Microcomputer Applications</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Proficiency in CIS: Web Database Programmer/Administrator, LAMP</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Proficiency in CIS: Web Designer</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Proficiency in CIS: Web &amp; Gaming Animator</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Proficiency in C++</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Proficiency in Project Management</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Proficiency in Social Media Marketer</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Proficiency in Software Quality Assurance</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265" name="Google Shape;265;g6f53d33015_0_2"/>
          <p:cNvSpPr txBox="1"/>
          <p:nvPr/>
        </p:nvSpPr>
        <p:spPr>
          <a:xfrm>
            <a:off x="6193400" y="1579825"/>
            <a:ext cx="5503500" cy="413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800" b="1">
                <a:solidFill>
                  <a:schemeClr val="dk1"/>
                </a:solidFill>
                <a:latin typeface="Calibri"/>
                <a:ea typeface="Calibri"/>
                <a:cs typeface="Calibri"/>
                <a:sym typeface="Calibri"/>
              </a:rPr>
              <a:t>Career Opportunities:</a:t>
            </a:r>
            <a:endParaRPr sz="18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Computer Information Systems</a:t>
            </a: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Software Developers, Applications </a:t>
            </a:r>
            <a:r>
              <a:rPr lang="en-US" sz="1600" b="1">
                <a:solidFill>
                  <a:schemeClr val="dk1"/>
                </a:solidFill>
                <a:latin typeface="Calibri"/>
                <a:ea typeface="Calibri"/>
                <a:cs typeface="Calibri"/>
                <a:sym typeface="Calibri"/>
              </a:rPr>
              <a:t>$53.33/hour</a:t>
            </a:r>
            <a:r>
              <a:rPr lang="en-US" sz="1600">
                <a:solidFill>
                  <a:schemeClr val="dk1"/>
                </a:solidFill>
                <a:latin typeface="Calibri"/>
                <a:ea typeface="Calibri"/>
                <a:cs typeface="Calibri"/>
                <a:sym typeface="Calibri"/>
              </a:rPr>
              <a:t> </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Software Developer, Systems Software </a:t>
            </a:r>
            <a:r>
              <a:rPr lang="en-US" sz="1600" b="1">
                <a:solidFill>
                  <a:schemeClr val="dk1"/>
                </a:solidFill>
                <a:latin typeface="Calibri"/>
                <a:ea typeface="Calibri"/>
                <a:cs typeface="Calibri"/>
                <a:sym typeface="Calibri"/>
              </a:rPr>
              <a:t>$55.13/hour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Computer Systems Analyst </a:t>
            </a:r>
            <a:r>
              <a:rPr lang="en-US" sz="1600" b="1">
                <a:solidFill>
                  <a:schemeClr val="dk1"/>
                </a:solidFill>
                <a:latin typeface="Calibri"/>
                <a:ea typeface="Calibri"/>
                <a:cs typeface="Calibri"/>
                <a:sym typeface="Calibri"/>
              </a:rPr>
              <a:t>$44.77/hour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Database Administrator</a:t>
            </a:r>
            <a:r>
              <a:rPr lang="en-US" sz="1600" b="1">
                <a:solidFill>
                  <a:schemeClr val="dk1"/>
                </a:solidFill>
                <a:latin typeface="Calibri"/>
                <a:ea typeface="Calibri"/>
                <a:cs typeface="Calibri"/>
                <a:sym typeface="Calibri"/>
              </a:rPr>
              <a:t> $48.47</a:t>
            </a:r>
            <a:endParaRPr sz="1600" b="1">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p:txBody>
      </p:sp>
      <p:pic>
        <p:nvPicPr>
          <p:cNvPr id="266" name="Google Shape;266;g6f53d33015_0_2"/>
          <p:cNvPicPr preferRelativeResize="0"/>
          <p:nvPr/>
        </p:nvPicPr>
        <p:blipFill rotWithShape="1">
          <a:blip r:embed="rId3">
            <a:alphaModFix/>
          </a:blip>
          <a:srcRect/>
          <a:stretch/>
        </p:blipFill>
        <p:spPr>
          <a:xfrm>
            <a:off x="1986275" y="6201269"/>
            <a:ext cx="843857" cy="547389"/>
          </a:xfrm>
          <a:prstGeom prst="rect">
            <a:avLst/>
          </a:prstGeom>
          <a:noFill/>
          <a:ln>
            <a:noFill/>
          </a:ln>
        </p:spPr>
      </p:pic>
      <p:pic>
        <p:nvPicPr>
          <p:cNvPr id="267" name="Google Shape;267;g6f53d33015_0_2"/>
          <p:cNvPicPr preferRelativeResize="0"/>
          <p:nvPr/>
        </p:nvPicPr>
        <p:blipFill rotWithShape="1">
          <a:blip r:embed="rId3">
            <a:alphaModFix/>
          </a:blip>
          <a:srcRect/>
          <a:stretch/>
        </p:blipFill>
        <p:spPr>
          <a:xfrm>
            <a:off x="2138675" y="6353669"/>
            <a:ext cx="843857" cy="547389"/>
          </a:xfrm>
          <a:prstGeom prst="rect">
            <a:avLst/>
          </a:prstGeom>
          <a:noFill/>
          <a:ln>
            <a:noFill/>
          </a:ln>
        </p:spPr>
      </p:pic>
    </p:spTree>
    <p:extLst>
      <p:ext uri="{BB962C8B-B14F-4D97-AF65-F5344CB8AC3E}">
        <p14:creationId xmlns:p14="http://schemas.microsoft.com/office/powerpoint/2010/main" val="1653363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641030bf5f_2_6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36</a:t>
            </a:fld>
            <a:endParaRPr sz="1200" b="0" i="0" u="none" strike="noStrike" cap="none">
              <a:solidFill>
                <a:schemeClr val="lt1"/>
              </a:solidFill>
              <a:latin typeface="Trebuchet MS"/>
              <a:ea typeface="Trebuchet MS"/>
              <a:cs typeface="Trebuchet MS"/>
              <a:sym typeface="Trebuchet MS"/>
            </a:endParaRPr>
          </a:p>
        </p:txBody>
      </p:sp>
      <p:sp>
        <p:nvSpPr>
          <p:cNvPr id="274" name="Google Shape;274;g641030bf5f_2_60"/>
          <p:cNvSpPr txBox="1">
            <a:spLocks noGrp="1"/>
          </p:cNvSpPr>
          <p:nvPr>
            <p:ph type="title"/>
          </p:nvPr>
        </p:nvSpPr>
        <p:spPr>
          <a:xfrm>
            <a:off x="0" y="0"/>
            <a:ext cx="121920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000" b="0">
                <a:solidFill>
                  <a:schemeClr val="lt1"/>
                </a:solidFill>
              </a:rPr>
              <a:t>Information and Communication Technology (ICT) and Digital Media </a:t>
            </a:r>
            <a:r>
              <a:rPr lang="en-US" sz="3000" b="0">
                <a:solidFill>
                  <a:srgbClr val="FFFFFF"/>
                </a:solidFill>
              </a:rPr>
              <a:t>Computer Information Systems cont.</a:t>
            </a:r>
            <a:endParaRPr sz="3000" b="0">
              <a:solidFill>
                <a:srgbClr val="FFFFFF"/>
              </a:solidFill>
            </a:endParaRPr>
          </a:p>
        </p:txBody>
      </p:sp>
      <p:cxnSp>
        <p:nvCxnSpPr>
          <p:cNvPr id="275" name="Google Shape;275;g641030bf5f_2_6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76" name="Google Shape;276;g641030bf5f_2_60"/>
          <p:cNvSpPr txBox="1"/>
          <p:nvPr/>
        </p:nvSpPr>
        <p:spPr>
          <a:xfrm>
            <a:off x="466400" y="1528525"/>
            <a:ext cx="5087400" cy="43497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400" b="1" i="0" u="none" strike="noStrike" cap="none" dirty="0">
                <a:solidFill>
                  <a:schemeClr val="dk1"/>
                </a:solidFill>
                <a:latin typeface="Calibri"/>
                <a:ea typeface="Calibri"/>
                <a:cs typeface="Calibri"/>
                <a:sym typeface="Calibri"/>
              </a:rPr>
              <a:t>Programs </a:t>
            </a:r>
            <a:r>
              <a:rPr lang="en-US" sz="1400" b="1" dirty="0">
                <a:solidFill>
                  <a:schemeClr val="dk1"/>
                </a:solidFill>
                <a:latin typeface="Calibri"/>
                <a:ea typeface="Calibri"/>
                <a:cs typeface="Calibri"/>
                <a:sym typeface="Calibri"/>
              </a:rPr>
              <a:t>O</a:t>
            </a:r>
            <a:r>
              <a:rPr lang="en-US" sz="1400" b="1" i="0" u="none" strike="noStrike" cap="none" dirty="0">
                <a:solidFill>
                  <a:schemeClr val="dk1"/>
                </a:solidFill>
                <a:latin typeface="Calibri"/>
                <a:ea typeface="Calibri"/>
                <a:cs typeface="Calibri"/>
                <a:sym typeface="Calibri"/>
              </a:rPr>
              <a:t>ffered:</a:t>
            </a:r>
            <a:r>
              <a:rPr lang="en-US" sz="1400" i="0" u="none" strike="noStrike" cap="none" dirty="0">
                <a:solidFill>
                  <a:schemeClr val="dk1"/>
                </a:solidFill>
                <a:latin typeface="Calibri"/>
                <a:ea typeface="Calibri"/>
                <a:cs typeface="Calibri"/>
                <a:sym typeface="Calibri"/>
              </a:rPr>
              <a:t> </a:t>
            </a:r>
            <a:endParaRPr sz="1400" i="0" u="none" strike="noStrike" cap="none" dirty="0">
              <a:solidFill>
                <a:schemeClr val="dk1"/>
              </a:solidFill>
              <a:latin typeface="Calibri"/>
              <a:ea typeface="Calibri"/>
              <a:cs typeface="Calibri"/>
              <a:sym typeface="Calibri"/>
            </a:endParaRPr>
          </a:p>
          <a:p>
            <a:pPr marL="0" lvl="0" indent="0" algn="l" rtl="0">
              <a:spcBef>
                <a:spcPts val="0"/>
              </a:spcBef>
              <a:spcAft>
                <a:spcPts val="0"/>
              </a:spcAft>
              <a:buNone/>
            </a:pPr>
            <a:endParaRPr sz="1400" b="1" dirty="0">
              <a:solidFill>
                <a:schemeClr val="dk1"/>
              </a:solidFill>
              <a:latin typeface="Calibri"/>
              <a:ea typeface="Calibri"/>
              <a:cs typeface="Calibri"/>
              <a:sym typeface="Calibri"/>
            </a:endParaRPr>
          </a:p>
          <a:p>
            <a:pPr marL="0" lvl="0" indent="0" algn="l" rtl="0">
              <a:spcBef>
                <a:spcPts val="0"/>
              </a:spcBef>
              <a:spcAft>
                <a:spcPts val="0"/>
              </a:spcAft>
              <a:buNone/>
            </a:pPr>
            <a:r>
              <a:rPr lang="en-US" sz="1400" b="1" i="1" dirty="0">
                <a:solidFill>
                  <a:schemeClr val="dk1"/>
                </a:solidFill>
                <a:latin typeface="Calibri"/>
                <a:ea typeface="Calibri"/>
                <a:cs typeface="Calibri"/>
                <a:sym typeface="Calibri"/>
              </a:rPr>
              <a:t>Computer Science</a:t>
            </a:r>
            <a:endParaRPr sz="1400" b="1" i="1"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Associate in Arts Degree in Computer Science</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Associate in Science Degree in Computer Science</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Associate in Science Degree in Computer Science (SB1440)</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Certificate of Achievement in Computer Science</a:t>
            </a:r>
            <a:endParaRPr sz="1400" dirty="0">
              <a:solidFill>
                <a:schemeClr val="dk1"/>
              </a:solidFill>
              <a:latin typeface="Calibri"/>
              <a:ea typeface="Calibri"/>
              <a:cs typeface="Calibri"/>
              <a:sym typeface="Calibri"/>
            </a:endParaRPr>
          </a:p>
          <a:p>
            <a:pPr marL="0" lvl="0" indent="0" algn="l" rtl="0">
              <a:spcBef>
                <a:spcPts val="0"/>
              </a:spcBef>
              <a:spcAft>
                <a:spcPts val="0"/>
              </a:spcAft>
              <a:buNone/>
            </a:pPr>
            <a:endParaRPr sz="1400" dirty="0">
              <a:solidFill>
                <a:schemeClr val="dk1"/>
              </a:solidFill>
              <a:latin typeface="Calibri"/>
              <a:ea typeface="Calibri"/>
              <a:cs typeface="Calibri"/>
              <a:sym typeface="Calibri"/>
            </a:endParaRPr>
          </a:p>
          <a:p>
            <a:pPr marL="0" lvl="0" indent="0" algn="l" rtl="0">
              <a:spcBef>
                <a:spcPts val="0"/>
              </a:spcBef>
              <a:spcAft>
                <a:spcPts val="0"/>
              </a:spcAft>
              <a:buNone/>
            </a:pPr>
            <a:r>
              <a:rPr lang="en-US" sz="1400" b="1" i="1" dirty="0">
                <a:solidFill>
                  <a:schemeClr val="dk1"/>
                </a:solidFill>
                <a:latin typeface="Calibri"/>
                <a:ea typeface="Calibri"/>
                <a:cs typeface="Calibri"/>
                <a:sym typeface="Calibri"/>
              </a:rPr>
              <a:t>Drone Technology (Coming soon)</a:t>
            </a:r>
            <a:endParaRPr sz="1400" b="1" i="1" dirty="0">
              <a:solidFill>
                <a:schemeClr val="dk1"/>
              </a:solidFill>
              <a:latin typeface="Calibri"/>
              <a:ea typeface="Calibri"/>
              <a:cs typeface="Calibri"/>
              <a:sym typeface="Calibri"/>
            </a:endParaRPr>
          </a:p>
          <a:p>
            <a:pPr marL="0" lvl="0" indent="0" algn="l" rtl="0">
              <a:spcBef>
                <a:spcPts val="0"/>
              </a:spcBef>
              <a:spcAft>
                <a:spcPts val="0"/>
              </a:spcAft>
              <a:buNone/>
            </a:pPr>
            <a:endParaRPr sz="1400" b="1" i="1" dirty="0">
              <a:solidFill>
                <a:schemeClr val="dk1"/>
              </a:solidFill>
              <a:latin typeface="Calibri"/>
              <a:ea typeface="Calibri"/>
              <a:cs typeface="Calibri"/>
              <a:sym typeface="Calibri"/>
            </a:endParaRPr>
          </a:p>
          <a:p>
            <a:pPr marL="0" lvl="0" indent="0" algn="l" rtl="0">
              <a:spcBef>
                <a:spcPts val="0"/>
              </a:spcBef>
              <a:spcAft>
                <a:spcPts val="0"/>
              </a:spcAft>
              <a:buNone/>
            </a:pPr>
            <a:r>
              <a:rPr lang="en-US" sz="1400" b="1" i="1" dirty="0">
                <a:solidFill>
                  <a:schemeClr val="dk1"/>
                </a:solidFill>
                <a:latin typeface="Calibri"/>
                <a:ea typeface="Calibri"/>
                <a:cs typeface="Calibri"/>
                <a:sym typeface="Calibri"/>
              </a:rPr>
              <a:t>Graphic Design</a:t>
            </a:r>
            <a:endParaRPr sz="1400" b="1" i="1"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Associate in Arts Degree: Graphic Design</a:t>
            </a:r>
            <a:endParaRPr sz="1400" dirty="0">
              <a:solidFill>
                <a:schemeClr val="dk1"/>
              </a:solidFill>
              <a:latin typeface="Calibri"/>
              <a:ea typeface="Calibri"/>
              <a:cs typeface="Calibri"/>
              <a:sym typeface="Calibri"/>
            </a:endParaRPr>
          </a:p>
          <a:p>
            <a:pPr marL="457200" lvl="0" indent="0" algn="l" rtl="0">
              <a:spcBef>
                <a:spcPts val="0"/>
              </a:spcBef>
              <a:spcAft>
                <a:spcPts val="0"/>
              </a:spcAft>
              <a:buNone/>
            </a:pPr>
            <a:endParaRPr sz="1400" dirty="0">
              <a:solidFill>
                <a:schemeClr val="dk1"/>
              </a:solidFill>
              <a:latin typeface="Calibri"/>
              <a:ea typeface="Calibri"/>
              <a:cs typeface="Calibri"/>
              <a:sym typeface="Calibri"/>
            </a:endParaRPr>
          </a:p>
          <a:p>
            <a:pPr marL="0" lvl="0" indent="0" algn="l" rtl="0">
              <a:spcBef>
                <a:spcPts val="0"/>
              </a:spcBef>
              <a:spcAft>
                <a:spcPts val="0"/>
              </a:spcAft>
              <a:buNone/>
            </a:pPr>
            <a:r>
              <a:rPr lang="en-US" sz="1400" b="1" i="1" dirty="0">
                <a:solidFill>
                  <a:schemeClr val="dk1"/>
                </a:solidFill>
                <a:latin typeface="Calibri"/>
                <a:ea typeface="Calibri"/>
                <a:cs typeface="Calibri"/>
                <a:sym typeface="Calibri"/>
              </a:rPr>
              <a:t>Geospatial Technology Technician</a:t>
            </a:r>
            <a:endParaRPr sz="1400" b="1" i="1"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Certificate of Achievement, Geospatial Technology Technician</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Certificate of Proficiency in Geographic information Science</a:t>
            </a:r>
            <a:endParaRPr sz="1400" dirty="0">
              <a:solidFill>
                <a:schemeClr val="dk1"/>
              </a:solidFill>
              <a:latin typeface="Calibri"/>
              <a:ea typeface="Calibri"/>
              <a:cs typeface="Calibri"/>
              <a:sym typeface="Calibri"/>
            </a:endParaRPr>
          </a:p>
          <a:p>
            <a:pPr marL="914400" marR="0" lvl="0" indent="0" algn="l" rtl="0">
              <a:spcBef>
                <a:spcPts val="0"/>
              </a:spcBef>
              <a:spcAft>
                <a:spcPts val="0"/>
              </a:spcAft>
              <a:buNone/>
            </a:pPr>
            <a:endParaRPr sz="1600" b="1" i="1" dirty="0">
              <a:solidFill>
                <a:schemeClr val="dk1"/>
              </a:solidFill>
              <a:latin typeface="Calibri"/>
              <a:ea typeface="Calibri"/>
              <a:cs typeface="Calibri"/>
              <a:sym typeface="Calibri"/>
            </a:endParaRPr>
          </a:p>
        </p:txBody>
      </p:sp>
      <p:sp>
        <p:nvSpPr>
          <p:cNvPr id="277" name="Google Shape;277;g641030bf5f_2_60"/>
          <p:cNvSpPr txBox="1"/>
          <p:nvPr/>
        </p:nvSpPr>
        <p:spPr>
          <a:xfrm>
            <a:off x="6193350" y="1528525"/>
            <a:ext cx="5503500" cy="4264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400" b="1" i="0" u="none" strike="noStrike" cap="none" dirty="0">
                <a:solidFill>
                  <a:schemeClr val="dk1"/>
                </a:solidFill>
                <a:latin typeface="Calibri"/>
                <a:ea typeface="Calibri"/>
                <a:cs typeface="Calibri"/>
                <a:sym typeface="Calibri"/>
              </a:rPr>
              <a:t>Career </a:t>
            </a:r>
            <a:r>
              <a:rPr lang="en-US" sz="1400" b="1" dirty="0">
                <a:solidFill>
                  <a:schemeClr val="dk1"/>
                </a:solidFill>
                <a:latin typeface="Calibri"/>
                <a:ea typeface="Calibri"/>
                <a:cs typeface="Calibri"/>
                <a:sym typeface="Calibri"/>
              </a:rPr>
              <a:t>O</a:t>
            </a:r>
            <a:r>
              <a:rPr lang="en-US" sz="1400" b="1" i="0" u="none" strike="noStrike" cap="none" dirty="0">
                <a:solidFill>
                  <a:schemeClr val="dk1"/>
                </a:solidFill>
                <a:latin typeface="Calibri"/>
                <a:ea typeface="Calibri"/>
                <a:cs typeface="Calibri"/>
                <a:sym typeface="Calibri"/>
              </a:rPr>
              <a:t>pportunities</a:t>
            </a:r>
            <a:r>
              <a:rPr lang="en-US" sz="1400" b="1" dirty="0">
                <a:solidFill>
                  <a:schemeClr val="dk1"/>
                </a:solidFill>
                <a:latin typeface="Calibri"/>
                <a:ea typeface="Calibri"/>
                <a:cs typeface="Calibri"/>
                <a:sym typeface="Calibri"/>
              </a:rPr>
              <a:t>:</a:t>
            </a:r>
            <a:endParaRPr sz="1400" b="1" i="0" u="none" strike="noStrike" cap="none"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400" b="1" i="1"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400" b="1" i="1" dirty="0">
                <a:solidFill>
                  <a:schemeClr val="dk1"/>
                </a:solidFill>
                <a:latin typeface="Calibri"/>
                <a:ea typeface="Calibri"/>
                <a:cs typeface="Calibri"/>
                <a:sym typeface="Calibri"/>
              </a:rPr>
              <a:t>Computer Science</a:t>
            </a:r>
            <a:endParaRPr sz="1400" b="1" i="1"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Software Developers, Applications </a:t>
            </a:r>
            <a:r>
              <a:rPr lang="en-US" sz="1400" b="1" dirty="0">
                <a:solidFill>
                  <a:schemeClr val="dk1"/>
                </a:solidFill>
                <a:latin typeface="Calibri"/>
                <a:ea typeface="Calibri"/>
                <a:cs typeface="Calibri"/>
                <a:sym typeface="Calibri"/>
              </a:rPr>
              <a:t>$53.33/hour</a:t>
            </a:r>
            <a:r>
              <a:rPr lang="en-US" sz="1400" dirty="0">
                <a:solidFill>
                  <a:schemeClr val="dk1"/>
                </a:solidFill>
                <a:latin typeface="Calibri"/>
                <a:ea typeface="Calibri"/>
                <a:cs typeface="Calibri"/>
                <a:sym typeface="Calibri"/>
              </a:rPr>
              <a:t> </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Software Developer, Systems Software </a:t>
            </a:r>
            <a:r>
              <a:rPr lang="en-US" sz="1400" b="1" dirty="0">
                <a:solidFill>
                  <a:schemeClr val="dk1"/>
                </a:solidFill>
                <a:latin typeface="Calibri"/>
                <a:ea typeface="Calibri"/>
                <a:cs typeface="Calibri"/>
                <a:sym typeface="Calibri"/>
              </a:rPr>
              <a:t>$55.13/hour</a:t>
            </a:r>
            <a:endParaRPr sz="1400" b="1" dirty="0">
              <a:solidFill>
                <a:schemeClr val="dk1"/>
              </a:solidFill>
              <a:latin typeface="Calibri"/>
              <a:ea typeface="Calibri"/>
              <a:cs typeface="Calibri"/>
              <a:sym typeface="Calibri"/>
            </a:endParaRPr>
          </a:p>
          <a:p>
            <a:pPr marL="457200" lvl="0" indent="0" algn="l" rtl="0">
              <a:spcBef>
                <a:spcPts val="0"/>
              </a:spcBef>
              <a:spcAft>
                <a:spcPts val="0"/>
              </a:spcAft>
              <a:buNone/>
            </a:pPr>
            <a:endParaRPr sz="1400" b="1"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400" b="1" i="1" dirty="0">
                <a:solidFill>
                  <a:schemeClr val="dk1"/>
                </a:solidFill>
                <a:latin typeface="Calibri"/>
                <a:ea typeface="Calibri"/>
                <a:cs typeface="Calibri"/>
                <a:sym typeface="Calibri"/>
              </a:rPr>
              <a:t>Drone Technology (coming soon)</a:t>
            </a:r>
            <a:endParaRPr sz="1400" b="1" i="1"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400" b="1" i="1"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400" b="1" i="1" dirty="0">
                <a:solidFill>
                  <a:schemeClr val="dk1"/>
                </a:solidFill>
                <a:latin typeface="Calibri"/>
                <a:ea typeface="Calibri"/>
                <a:cs typeface="Calibri"/>
                <a:sym typeface="Calibri"/>
              </a:rPr>
              <a:t>Graphic Design</a:t>
            </a:r>
            <a:endParaRPr sz="1400" dirty="0">
              <a:solidFill>
                <a:schemeClr val="dk1"/>
              </a:solidFill>
              <a:latin typeface="Calibri"/>
              <a:ea typeface="Calibri"/>
              <a:cs typeface="Calibri"/>
              <a:sym typeface="Calibri"/>
            </a:endParaRPr>
          </a:p>
          <a:p>
            <a:pPr marL="457200" marR="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Multimedia Artist and Animator </a:t>
            </a:r>
            <a:r>
              <a:rPr lang="en-US" sz="1400" b="1" dirty="0">
                <a:solidFill>
                  <a:schemeClr val="dk1"/>
                </a:solidFill>
                <a:latin typeface="Calibri"/>
                <a:ea typeface="Calibri"/>
                <a:cs typeface="Calibri"/>
                <a:sym typeface="Calibri"/>
              </a:rPr>
              <a:t>$34.90/hour</a:t>
            </a:r>
            <a:endParaRPr sz="1400" b="1" dirty="0">
              <a:solidFill>
                <a:schemeClr val="dk1"/>
              </a:solidFill>
              <a:latin typeface="Calibri"/>
              <a:ea typeface="Calibri"/>
              <a:cs typeface="Calibri"/>
              <a:sym typeface="Calibri"/>
            </a:endParaRPr>
          </a:p>
          <a:p>
            <a:pPr marL="457200" marR="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Graphic Designer </a:t>
            </a:r>
            <a:r>
              <a:rPr lang="en-US" sz="1400" b="1" dirty="0">
                <a:solidFill>
                  <a:schemeClr val="dk1"/>
                </a:solidFill>
                <a:latin typeface="Calibri"/>
                <a:ea typeface="Calibri"/>
                <a:cs typeface="Calibri"/>
                <a:sym typeface="Calibri"/>
              </a:rPr>
              <a:t>$26.04/hour</a:t>
            </a:r>
            <a:endParaRPr sz="1400" b="1" dirty="0">
              <a:solidFill>
                <a:schemeClr val="dk1"/>
              </a:solidFill>
              <a:latin typeface="Calibri"/>
              <a:ea typeface="Calibri"/>
              <a:cs typeface="Calibri"/>
              <a:sym typeface="Calibri"/>
            </a:endParaRPr>
          </a:p>
          <a:p>
            <a:pPr marL="457200" marR="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Art Director </a:t>
            </a:r>
            <a:r>
              <a:rPr lang="en-US" sz="1400" b="1" dirty="0">
                <a:solidFill>
                  <a:schemeClr val="dk1"/>
                </a:solidFill>
                <a:latin typeface="Calibri"/>
                <a:ea typeface="Calibri"/>
                <a:cs typeface="Calibri"/>
                <a:sym typeface="Calibri"/>
              </a:rPr>
              <a:t>$49.45/hour</a:t>
            </a:r>
            <a:endParaRPr sz="1400" b="1" dirty="0">
              <a:solidFill>
                <a:schemeClr val="dk1"/>
              </a:solidFill>
              <a:latin typeface="Calibri"/>
              <a:ea typeface="Calibri"/>
              <a:cs typeface="Calibri"/>
              <a:sym typeface="Calibri"/>
            </a:endParaRPr>
          </a:p>
          <a:p>
            <a:pPr marL="457200" marR="0" lvl="0" indent="0" algn="l" rtl="0">
              <a:spcBef>
                <a:spcPts val="0"/>
              </a:spcBef>
              <a:spcAft>
                <a:spcPts val="0"/>
              </a:spcAft>
              <a:buNone/>
            </a:pPr>
            <a:endParaRPr sz="1400" b="1"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400" b="1" i="1" dirty="0">
                <a:solidFill>
                  <a:schemeClr val="dk1"/>
                </a:solidFill>
                <a:latin typeface="Calibri"/>
                <a:ea typeface="Calibri"/>
                <a:cs typeface="Calibri"/>
                <a:sym typeface="Calibri"/>
              </a:rPr>
              <a:t>Geospatial Technology Technician</a:t>
            </a:r>
            <a:endParaRPr sz="1400" b="1" i="1" dirty="0">
              <a:solidFill>
                <a:schemeClr val="dk1"/>
              </a:solidFill>
              <a:latin typeface="Calibri"/>
              <a:ea typeface="Calibri"/>
              <a:cs typeface="Calibri"/>
              <a:sym typeface="Calibri"/>
            </a:endParaRPr>
          </a:p>
          <a:p>
            <a:pPr marL="457200" marR="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Geographic Information Systems Technician </a:t>
            </a:r>
            <a:r>
              <a:rPr lang="en-US" sz="1400" b="1" dirty="0">
                <a:solidFill>
                  <a:schemeClr val="dk1"/>
                </a:solidFill>
                <a:latin typeface="Calibri"/>
                <a:ea typeface="Calibri"/>
                <a:cs typeface="Calibri"/>
                <a:sym typeface="Calibri"/>
              </a:rPr>
              <a:t>$43.18/hour</a:t>
            </a:r>
            <a:endParaRPr sz="1400" b="1" dirty="0">
              <a:solidFill>
                <a:schemeClr val="dk1"/>
              </a:solidFill>
              <a:latin typeface="Calibri"/>
              <a:ea typeface="Calibri"/>
              <a:cs typeface="Calibri"/>
              <a:sym typeface="Calibri"/>
            </a:endParaRPr>
          </a:p>
          <a:p>
            <a:pPr marL="457200" marR="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Surveying Technician </a:t>
            </a:r>
            <a:r>
              <a:rPr lang="en-US" sz="1400" b="1" dirty="0">
                <a:solidFill>
                  <a:schemeClr val="dk1"/>
                </a:solidFill>
                <a:latin typeface="Calibri"/>
                <a:ea typeface="Calibri"/>
                <a:cs typeface="Calibri"/>
                <a:sym typeface="Calibri"/>
              </a:rPr>
              <a:t>$29.30/hour</a:t>
            </a:r>
            <a:endParaRPr sz="1400" b="1"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400"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400" b="1" i="1"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b="1" i="1"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b="1" i="1" dirty="0">
              <a:solidFill>
                <a:schemeClr val="dk1"/>
              </a:solidFill>
              <a:latin typeface="Calibri"/>
              <a:ea typeface="Calibri"/>
              <a:cs typeface="Calibri"/>
              <a:sym typeface="Calibri"/>
            </a:endParaRPr>
          </a:p>
        </p:txBody>
      </p:sp>
      <p:pic>
        <p:nvPicPr>
          <p:cNvPr id="278" name="Google Shape;278;g641030bf5f_2_60"/>
          <p:cNvPicPr preferRelativeResize="0"/>
          <p:nvPr/>
        </p:nvPicPr>
        <p:blipFill rotWithShape="1">
          <a:blip r:embed="rId3">
            <a:alphaModFix/>
          </a:blip>
          <a:srcRect/>
          <a:stretch/>
        </p:blipFill>
        <p:spPr>
          <a:xfrm>
            <a:off x="1986275" y="6201269"/>
            <a:ext cx="843857" cy="547389"/>
          </a:xfrm>
          <a:prstGeom prst="rect">
            <a:avLst/>
          </a:prstGeom>
          <a:noFill/>
          <a:ln>
            <a:noFill/>
          </a:ln>
        </p:spPr>
      </p:pic>
    </p:spTree>
    <p:extLst>
      <p:ext uri="{BB962C8B-B14F-4D97-AF65-F5344CB8AC3E}">
        <p14:creationId xmlns:p14="http://schemas.microsoft.com/office/powerpoint/2010/main" val="14973978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g641030bf5f_2_12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37</a:t>
            </a:fld>
            <a:endParaRPr sz="1200" b="0" i="0" u="none" strike="noStrike" cap="none">
              <a:solidFill>
                <a:schemeClr val="lt1"/>
              </a:solidFill>
              <a:latin typeface="Trebuchet MS"/>
              <a:ea typeface="Trebuchet MS"/>
              <a:cs typeface="Trebuchet MS"/>
              <a:sym typeface="Trebuchet MS"/>
            </a:endParaRPr>
          </a:p>
        </p:txBody>
      </p:sp>
      <p:sp>
        <p:nvSpPr>
          <p:cNvPr id="285" name="Google Shape;285;g641030bf5f_2_120"/>
          <p:cNvSpPr txBox="1">
            <a:spLocks noGrp="1"/>
          </p:cNvSpPr>
          <p:nvPr>
            <p:ph type="title"/>
          </p:nvPr>
        </p:nvSpPr>
        <p:spPr>
          <a:xfrm>
            <a:off x="0" y="0"/>
            <a:ext cx="121920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000" b="0">
                <a:solidFill>
                  <a:schemeClr val="lt1"/>
                </a:solidFill>
              </a:rPr>
              <a:t>Information and Communication Technology (ICT) and Digital Media </a:t>
            </a:r>
            <a:r>
              <a:rPr lang="en-US" sz="3000" b="0">
                <a:solidFill>
                  <a:srgbClr val="FFFFFF"/>
                </a:solidFill>
              </a:rPr>
              <a:t>Office Information Systems</a:t>
            </a:r>
            <a:endParaRPr sz="3000" b="0">
              <a:solidFill>
                <a:srgbClr val="FFFFFF"/>
              </a:solidFill>
            </a:endParaRPr>
          </a:p>
        </p:txBody>
      </p:sp>
      <p:cxnSp>
        <p:nvCxnSpPr>
          <p:cNvPr id="286" name="Google Shape;286;g641030bf5f_2_12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87" name="Google Shape;287;g641030bf5f_2_120"/>
          <p:cNvSpPr txBox="1"/>
          <p:nvPr/>
        </p:nvSpPr>
        <p:spPr>
          <a:xfrm>
            <a:off x="466350" y="1559925"/>
            <a:ext cx="5087400" cy="44247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i="0" u="none" strike="noStrike" cap="none">
                <a:solidFill>
                  <a:schemeClr val="dk1"/>
                </a:solidFill>
                <a:latin typeface="Calibri"/>
                <a:ea typeface="Calibri"/>
                <a:cs typeface="Calibri"/>
                <a:sym typeface="Calibri"/>
              </a:rPr>
              <a:t> </a:t>
            </a:r>
            <a:endParaRPr sz="1800" i="0" u="none" strike="noStrike" cap="none">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Information Systems</a:t>
            </a:r>
            <a:endParaRPr sz="1600" b="1" i="1">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Associate in Science Degree:OIS: Office Information Systems Professional</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Associate in Science Degree: Virtual Business Office Professional</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Achievement: Office information Systems Professional -Advanced</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Achievement: Microsoft Office Specialist (MOS)- Advanced</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Certificates of Achievement: Virtual Business Professional</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Certificates of Achievement: Virtual Business Office Support Professional</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Certificates of Proficiency: Office Information Systems Professional -Basic </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Proficiency: Microsoft Office Specialist (MOS)- Basic</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Certificate of Proficiency:  Microsoft Office Specialist (MOS) - Advanced</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Office Information Systems Prof- Bilingual- Basic</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Office Information Systems Prof- Bilingual- Adv</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Office Information Systems Professional - Adv</a:t>
            </a:r>
            <a:endParaRPr sz="1600" b="1" i="1">
              <a:solidFill>
                <a:schemeClr val="dk1"/>
              </a:solidFill>
              <a:latin typeface="Calibri"/>
              <a:ea typeface="Calibri"/>
              <a:cs typeface="Calibri"/>
              <a:sym typeface="Calibri"/>
            </a:endParaRPr>
          </a:p>
        </p:txBody>
      </p:sp>
      <p:sp>
        <p:nvSpPr>
          <p:cNvPr id="288" name="Google Shape;288;g641030bf5f_2_120"/>
          <p:cNvSpPr txBox="1"/>
          <p:nvPr/>
        </p:nvSpPr>
        <p:spPr>
          <a:xfrm>
            <a:off x="6193350" y="1559925"/>
            <a:ext cx="5503500" cy="40965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r>
              <a:rPr lang="en-US" sz="1800" b="1">
                <a:solidFill>
                  <a:schemeClr val="dk1"/>
                </a:solidFill>
                <a:latin typeface="Calibri"/>
                <a:ea typeface="Calibri"/>
                <a:cs typeface="Calibri"/>
                <a:sym typeface="Calibri"/>
              </a:rPr>
              <a:t>:</a:t>
            </a:r>
            <a:endParaRPr sz="18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Information Systems</a:t>
            </a: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Executive Secretary and Executive Administrative Assistant </a:t>
            </a:r>
            <a:r>
              <a:rPr lang="en-US" sz="1600" b="1">
                <a:solidFill>
                  <a:schemeClr val="dk1"/>
                </a:solidFill>
                <a:latin typeface="Calibri"/>
                <a:ea typeface="Calibri"/>
                <a:cs typeface="Calibri"/>
                <a:sym typeface="Calibri"/>
              </a:rPr>
              <a:t>$31.30/hour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Secretary and Administrative Assistant, Except Legal, Medical, and Executive </a:t>
            </a:r>
            <a:r>
              <a:rPr lang="en-US" sz="1600" b="1">
                <a:solidFill>
                  <a:schemeClr val="dk1"/>
                </a:solidFill>
                <a:latin typeface="Calibri"/>
                <a:ea typeface="Calibri"/>
                <a:cs typeface="Calibri"/>
                <a:sym typeface="Calibri"/>
              </a:rPr>
              <a:t>$19.70/hour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Interpreter and Translator </a:t>
            </a:r>
            <a:r>
              <a:rPr lang="en-US" sz="1600" b="1">
                <a:solidFill>
                  <a:schemeClr val="dk1"/>
                </a:solidFill>
                <a:latin typeface="Calibri"/>
                <a:ea typeface="Calibri"/>
                <a:cs typeface="Calibri"/>
                <a:sym typeface="Calibri"/>
              </a:rPr>
              <a:t>$30.03/hour</a:t>
            </a: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b="1" i="1">
              <a:solidFill>
                <a:schemeClr val="dk1"/>
              </a:solidFill>
              <a:latin typeface="Calibri"/>
              <a:ea typeface="Calibri"/>
              <a:cs typeface="Calibri"/>
              <a:sym typeface="Calibri"/>
            </a:endParaRPr>
          </a:p>
        </p:txBody>
      </p:sp>
      <p:pic>
        <p:nvPicPr>
          <p:cNvPr id="289" name="Google Shape;289;g641030bf5f_2_120"/>
          <p:cNvPicPr preferRelativeResize="0"/>
          <p:nvPr/>
        </p:nvPicPr>
        <p:blipFill rotWithShape="1">
          <a:blip r:embed="rId3">
            <a:alphaModFix/>
          </a:blip>
          <a:srcRect/>
          <a:stretch/>
        </p:blipFill>
        <p:spPr>
          <a:xfrm>
            <a:off x="1986275" y="6201269"/>
            <a:ext cx="843857" cy="547389"/>
          </a:xfrm>
          <a:prstGeom prst="rect">
            <a:avLst/>
          </a:prstGeom>
          <a:noFill/>
          <a:ln>
            <a:noFill/>
          </a:ln>
        </p:spPr>
      </p:pic>
    </p:spTree>
    <p:extLst>
      <p:ext uri="{BB962C8B-B14F-4D97-AF65-F5344CB8AC3E}">
        <p14:creationId xmlns:p14="http://schemas.microsoft.com/office/powerpoint/2010/main" val="3622329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g641030bf5f_2_13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38</a:t>
            </a:fld>
            <a:endParaRPr sz="1200" b="0" i="0" u="none" strike="noStrike" cap="none">
              <a:solidFill>
                <a:schemeClr val="lt1"/>
              </a:solidFill>
              <a:latin typeface="Trebuchet MS"/>
              <a:ea typeface="Trebuchet MS"/>
              <a:cs typeface="Trebuchet MS"/>
              <a:sym typeface="Trebuchet MS"/>
            </a:endParaRPr>
          </a:p>
        </p:txBody>
      </p:sp>
      <p:sp>
        <p:nvSpPr>
          <p:cNvPr id="296" name="Google Shape;296;g641030bf5f_2_130"/>
          <p:cNvSpPr txBox="1">
            <a:spLocks noGrp="1"/>
          </p:cNvSpPr>
          <p:nvPr>
            <p:ph type="title"/>
          </p:nvPr>
        </p:nvSpPr>
        <p:spPr>
          <a:xfrm>
            <a:off x="0" y="0"/>
            <a:ext cx="121920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000" b="0">
                <a:solidFill>
                  <a:schemeClr val="lt1"/>
                </a:solidFill>
              </a:rPr>
              <a:t>Information and Communication Technology (ICT) and Digital Media </a:t>
            </a:r>
            <a:r>
              <a:rPr lang="en-US" sz="3000" b="0">
                <a:solidFill>
                  <a:srgbClr val="FFFFFF"/>
                </a:solidFill>
              </a:rPr>
              <a:t>Visual Arts</a:t>
            </a:r>
            <a:endParaRPr sz="3000" b="0">
              <a:solidFill>
                <a:srgbClr val="FFFFFF"/>
              </a:solidFill>
            </a:endParaRPr>
          </a:p>
        </p:txBody>
      </p:sp>
      <p:cxnSp>
        <p:nvCxnSpPr>
          <p:cNvPr id="297" name="Google Shape;297;g641030bf5f_2_13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98" name="Google Shape;298;g641030bf5f_2_130"/>
          <p:cNvSpPr txBox="1"/>
          <p:nvPr/>
        </p:nvSpPr>
        <p:spPr>
          <a:xfrm>
            <a:off x="466350" y="1911875"/>
            <a:ext cx="5087400" cy="38316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i="0" u="none" strike="noStrike" cap="none">
                <a:solidFill>
                  <a:schemeClr val="dk1"/>
                </a:solidFill>
                <a:latin typeface="Calibri"/>
                <a:ea typeface="Calibri"/>
                <a:cs typeface="Calibri"/>
                <a:sym typeface="Calibri"/>
              </a:rPr>
              <a:t> </a:t>
            </a:r>
            <a:endParaRPr sz="1800" i="0" u="none" strike="noStrike" cap="none">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None/>
            </a:pPr>
            <a:r>
              <a:rPr lang="en-US" b="1" i="1">
                <a:solidFill>
                  <a:schemeClr val="dk1"/>
                </a:solidFill>
                <a:latin typeface="Calibri"/>
                <a:ea typeface="Calibri"/>
                <a:cs typeface="Calibri"/>
                <a:sym typeface="Calibri"/>
              </a:rPr>
              <a:t>Music – Commercial</a:t>
            </a:r>
            <a:endParaRPr b="1" i="1">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a:solidFill>
                  <a:schemeClr val="dk1"/>
                </a:solidFill>
                <a:latin typeface="Calibri"/>
                <a:ea typeface="Calibri"/>
                <a:cs typeface="Calibri"/>
                <a:sym typeface="Calibri"/>
              </a:rPr>
              <a:t>Certificate of Proficiency</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None/>
            </a:pPr>
            <a:r>
              <a:rPr lang="en-US" b="1" i="1">
                <a:solidFill>
                  <a:schemeClr val="dk1"/>
                </a:solidFill>
                <a:latin typeface="Calibri"/>
                <a:ea typeface="Calibri"/>
                <a:cs typeface="Calibri"/>
                <a:sym typeface="Calibri"/>
              </a:rPr>
              <a:t>Photography and Digital Imaging</a:t>
            </a:r>
            <a:endParaRPr b="1" i="1">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a:solidFill>
                  <a:schemeClr val="dk1"/>
                </a:solidFill>
                <a:latin typeface="Calibri"/>
                <a:ea typeface="Calibri"/>
                <a:cs typeface="Calibri"/>
                <a:sym typeface="Calibri"/>
              </a:rPr>
              <a:t>Associate in Arts Degree: Photography and Digital Imaging</a:t>
            </a:r>
            <a:endParaRPr>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a:solidFill>
                  <a:schemeClr val="dk1"/>
                </a:solidFill>
                <a:latin typeface="Calibri"/>
                <a:ea typeface="Calibri"/>
                <a:cs typeface="Calibri"/>
                <a:sym typeface="Calibri"/>
              </a:rPr>
              <a:t>Certificate of Achievement: Professional Photography</a:t>
            </a:r>
            <a:endParaRPr>
              <a:solidFill>
                <a:schemeClr val="dk1"/>
              </a:solidFill>
              <a:latin typeface="Calibri"/>
              <a:ea typeface="Calibri"/>
              <a:cs typeface="Calibri"/>
              <a:sym typeface="Calibri"/>
            </a:endParaRPr>
          </a:p>
          <a:p>
            <a:pPr marL="0" lvl="0" indent="0" algn="l" rtl="0">
              <a:spcBef>
                <a:spcPts val="0"/>
              </a:spcBef>
              <a:spcAft>
                <a:spcPts val="0"/>
              </a:spcAft>
              <a:buNone/>
            </a:pPr>
            <a:endParaRPr b="1" i="1">
              <a:solidFill>
                <a:schemeClr val="dk1"/>
              </a:solidFill>
              <a:latin typeface="Calibri"/>
              <a:ea typeface="Calibri"/>
              <a:cs typeface="Calibri"/>
              <a:sym typeface="Calibri"/>
            </a:endParaRPr>
          </a:p>
          <a:p>
            <a:pPr marL="0" lvl="0" indent="0" algn="l" rtl="0">
              <a:spcBef>
                <a:spcPts val="0"/>
              </a:spcBef>
              <a:spcAft>
                <a:spcPts val="0"/>
              </a:spcAft>
              <a:buNone/>
            </a:pPr>
            <a:r>
              <a:rPr lang="en-US" b="1" i="1">
                <a:solidFill>
                  <a:schemeClr val="dk1"/>
                </a:solidFill>
                <a:latin typeface="Calibri"/>
                <a:ea typeface="Calibri"/>
                <a:cs typeface="Calibri"/>
                <a:sym typeface="Calibri"/>
              </a:rPr>
              <a:t>Project Management</a:t>
            </a:r>
            <a:endParaRPr b="1" i="1">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a:solidFill>
                  <a:schemeClr val="dk1"/>
                </a:solidFill>
                <a:latin typeface="Calibri"/>
                <a:ea typeface="Calibri"/>
                <a:cs typeface="Calibri"/>
                <a:sym typeface="Calibri"/>
              </a:rPr>
              <a:t>Certificate of Proficiency</a:t>
            </a:r>
            <a:endParaRPr>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latin typeface="Calibri"/>
              <a:ea typeface="Calibri"/>
              <a:cs typeface="Calibri"/>
              <a:sym typeface="Calibri"/>
            </a:endParaRPr>
          </a:p>
          <a:p>
            <a:pPr marL="914400" marR="0" lvl="0" indent="0" algn="l" rtl="0">
              <a:spcBef>
                <a:spcPts val="0"/>
              </a:spcBef>
              <a:spcAft>
                <a:spcPts val="0"/>
              </a:spcAft>
              <a:buNone/>
            </a:pPr>
            <a:endParaRPr sz="1600" b="1" i="1">
              <a:solidFill>
                <a:schemeClr val="dk1"/>
              </a:solidFill>
              <a:latin typeface="Calibri"/>
              <a:ea typeface="Calibri"/>
              <a:cs typeface="Calibri"/>
              <a:sym typeface="Calibri"/>
            </a:endParaRPr>
          </a:p>
        </p:txBody>
      </p:sp>
      <p:sp>
        <p:nvSpPr>
          <p:cNvPr id="299" name="Google Shape;299;g641030bf5f_2_130"/>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r>
              <a:rPr lang="en-US" sz="1800" b="1">
                <a:solidFill>
                  <a:schemeClr val="dk1"/>
                </a:solidFill>
                <a:latin typeface="Calibri"/>
                <a:ea typeface="Calibri"/>
                <a:cs typeface="Calibri"/>
                <a:sym typeface="Calibri"/>
              </a:rPr>
              <a:t>:</a:t>
            </a:r>
            <a:endParaRPr sz="1800" b="1" i="0" u="none" strike="noStrike" cap="none">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b="1" i="1">
                <a:solidFill>
                  <a:schemeClr val="dk1"/>
                </a:solidFill>
                <a:latin typeface="Calibri"/>
                <a:ea typeface="Calibri"/>
                <a:cs typeface="Calibri"/>
                <a:sym typeface="Calibri"/>
              </a:rPr>
              <a:t>Music – Commercial</a:t>
            </a:r>
            <a:endParaRPr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Audio &amp; Video Equipment Technician </a:t>
            </a:r>
            <a:r>
              <a:rPr lang="en-US" b="1">
                <a:solidFill>
                  <a:schemeClr val="dk1"/>
                </a:solidFill>
                <a:latin typeface="Calibri"/>
                <a:ea typeface="Calibri"/>
                <a:cs typeface="Calibri"/>
                <a:sym typeface="Calibri"/>
              </a:rPr>
              <a:t>$20.28/hour</a:t>
            </a:r>
            <a:endParaRPr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Sound Engineering Technician</a:t>
            </a:r>
            <a:r>
              <a:rPr lang="en-US" b="1">
                <a:solidFill>
                  <a:schemeClr val="dk1"/>
                </a:solidFill>
                <a:latin typeface="Calibri"/>
                <a:ea typeface="Calibri"/>
                <a:cs typeface="Calibri"/>
                <a:sym typeface="Calibri"/>
              </a:rPr>
              <a:t> $19.16/hour</a:t>
            </a:r>
            <a:endParaRPr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Radio And Television Announcer </a:t>
            </a:r>
            <a:r>
              <a:rPr lang="en-US" b="1">
                <a:solidFill>
                  <a:schemeClr val="dk1"/>
                </a:solidFill>
                <a:latin typeface="Calibri"/>
                <a:ea typeface="Calibri"/>
                <a:cs typeface="Calibri"/>
                <a:sym typeface="Calibri"/>
              </a:rPr>
              <a:t>$24.76/hour</a:t>
            </a:r>
            <a:endParaRPr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b="1" i="1">
                <a:solidFill>
                  <a:schemeClr val="dk1"/>
                </a:solidFill>
                <a:latin typeface="Calibri"/>
                <a:ea typeface="Calibri"/>
                <a:cs typeface="Calibri"/>
                <a:sym typeface="Calibri"/>
              </a:rPr>
              <a:t>Photography and Digital Imaging</a:t>
            </a:r>
            <a:endParaRPr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Photographer $19.00/hour</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Multimedia Artist and Animator </a:t>
            </a:r>
            <a:r>
              <a:rPr lang="en-US" b="1">
                <a:solidFill>
                  <a:schemeClr val="dk1"/>
                </a:solidFill>
                <a:latin typeface="Calibri"/>
                <a:ea typeface="Calibri"/>
                <a:cs typeface="Calibri"/>
                <a:sym typeface="Calibri"/>
              </a:rPr>
              <a:t>$34.90/hour</a:t>
            </a:r>
            <a:endParaRPr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Photographic Process Worker </a:t>
            </a:r>
            <a:r>
              <a:rPr lang="en-US" b="1">
                <a:solidFill>
                  <a:schemeClr val="dk1"/>
                </a:solidFill>
                <a:latin typeface="Calibri"/>
                <a:ea typeface="Calibri"/>
                <a:cs typeface="Calibri"/>
                <a:sym typeface="Calibri"/>
              </a:rPr>
              <a:t>$16.89/hour</a:t>
            </a:r>
            <a:endParaRPr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b="1" i="1">
                <a:solidFill>
                  <a:schemeClr val="dk1"/>
                </a:solidFill>
                <a:latin typeface="Calibri"/>
                <a:ea typeface="Calibri"/>
                <a:cs typeface="Calibri"/>
                <a:sym typeface="Calibri"/>
              </a:rPr>
              <a:t>Project Management</a:t>
            </a:r>
            <a:endParaRPr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Information Technology Project Manager </a:t>
            </a:r>
            <a:r>
              <a:rPr lang="en-US" b="1">
                <a:solidFill>
                  <a:schemeClr val="dk1"/>
                </a:solidFill>
                <a:latin typeface="Calibri"/>
                <a:ea typeface="Calibri"/>
                <a:cs typeface="Calibri"/>
                <a:sym typeface="Calibri"/>
              </a:rPr>
              <a:t>$43.18/hour</a:t>
            </a:r>
            <a:endParaRPr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b="1" i="1">
              <a:solidFill>
                <a:schemeClr val="dk1"/>
              </a:solidFill>
              <a:latin typeface="Calibri"/>
              <a:ea typeface="Calibri"/>
              <a:cs typeface="Calibri"/>
              <a:sym typeface="Calibri"/>
            </a:endParaRPr>
          </a:p>
        </p:txBody>
      </p:sp>
      <p:pic>
        <p:nvPicPr>
          <p:cNvPr id="300" name="Google Shape;300;g641030bf5f_2_130"/>
          <p:cNvPicPr preferRelativeResize="0"/>
          <p:nvPr/>
        </p:nvPicPr>
        <p:blipFill rotWithShape="1">
          <a:blip r:embed="rId3">
            <a:alphaModFix/>
          </a:blip>
          <a:srcRect/>
          <a:stretch/>
        </p:blipFill>
        <p:spPr>
          <a:xfrm>
            <a:off x="1986275" y="6201269"/>
            <a:ext cx="843857" cy="547389"/>
          </a:xfrm>
          <a:prstGeom prst="rect">
            <a:avLst/>
          </a:prstGeom>
          <a:noFill/>
          <a:ln>
            <a:noFill/>
          </a:ln>
        </p:spPr>
      </p:pic>
    </p:spTree>
    <p:extLst>
      <p:ext uri="{BB962C8B-B14F-4D97-AF65-F5344CB8AC3E}">
        <p14:creationId xmlns:p14="http://schemas.microsoft.com/office/powerpoint/2010/main" val="38501063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g6f53d33015_0_13"/>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39</a:t>
            </a:fld>
            <a:endParaRPr sz="1200" b="0" i="0" u="none" strike="noStrike" cap="none">
              <a:solidFill>
                <a:schemeClr val="lt1"/>
              </a:solidFill>
              <a:latin typeface="Trebuchet MS"/>
              <a:ea typeface="Trebuchet MS"/>
              <a:cs typeface="Trebuchet MS"/>
              <a:sym typeface="Trebuchet MS"/>
            </a:endParaRPr>
          </a:p>
        </p:txBody>
      </p:sp>
      <p:sp>
        <p:nvSpPr>
          <p:cNvPr id="307" name="Google Shape;307;g6f53d33015_0_13"/>
          <p:cNvSpPr txBox="1">
            <a:spLocks noGrp="1"/>
          </p:cNvSpPr>
          <p:nvPr>
            <p:ph type="title"/>
          </p:nvPr>
        </p:nvSpPr>
        <p:spPr>
          <a:xfrm>
            <a:off x="0" y="0"/>
            <a:ext cx="121920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chemeClr val="lt1"/>
              </a:buClr>
              <a:buSzPts val="1100"/>
              <a:buFont typeface="Trebuchet MS"/>
              <a:buNone/>
            </a:pPr>
            <a:r>
              <a:rPr lang="en-US" sz="3000" b="0">
                <a:solidFill>
                  <a:schemeClr val="lt1"/>
                </a:solidFill>
              </a:rPr>
              <a:t>Information and Communication Technology (ICT) and Digital Media Visual Arts cont.</a:t>
            </a:r>
            <a:endParaRPr sz="3600" b="0">
              <a:solidFill>
                <a:srgbClr val="FFFFFF"/>
              </a:solidFill>
            </a:endParaRPr>
          </a:p>
        </p:txBody>
      </p:sp>
      <p:cxnSp>
        <p:nvCxnSpPr>
          <p:cNvPr id="308" name="Google Shape;308;g6f53d33015_0_13"/>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309" name="Google Shape;309;g6f53d33015_0_13"/>
          <p:cNvSpPr txBox="1"/>
          <p:nvPr/>
        </p:nvSpPr>
        <p:spPr>
          <a:xfrm>
            <a:off x="466350" y="1911875"/>
            <a:ext cx="5087400" cy="38316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offered:</a:t>
            </a:r>
            <a:r>
              <a:rPr lang="en-US" sz="1800" i="0" u="none" strike="noStrike" cap="none">
                <a:solidFill>
                  <a:schemeClr val="dk1"/>
                </a:solidFill>
                <a:latin typeface="Calibri"/>
                <a:ea typeface="Calibri"/>
                <a:cs typeface="Calibri"/>
                <a:sym typeface="Calibri"/>
              </a:rPr>
              <a:t> </a:t>
            </a:r>
            <a:endParaRPr sz="1800" i="0" u="none" strike="noStrike" cap="none">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b="1" i="1">
                <a:solidFill>
                  <a:schemeClr val="dk1"/>
                </a:solidFill>
                <a:latin typeface="Calibri"/>
                <a:ea typeface="Calibri"/>
                <a:cs typeface="Calibri"/>
                <a:sym typeface="Calibri"/>
              </a:rPr>
              <a:t>Film, Television, and Media Arts</a:t>
            </a:r>
            <a:endParaRPr b="1" i="1">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Associate in Arts Degree: Transfer Preparation</a:t>
            </a:r>
            <a:endParaRPr sz="1300">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Associate in Science Degree: Production Specialist</a:t>
            </a:r>
            <a:endParaRPr sz="1300">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Associate in Science Degree: Telemedia Technology</a:t>
            </a:r>
            <a:endParaRPr sz="1300">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Certificate of Achievement: Telemedia Technology</a:t>
            </a:r>
            <a:endParaRPr sz="1300">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Certificate of Achievement: Telemedia Production Specialist</a:t>
            </a:r>
            <a:endParaRPr sz="1300">
              <a:solidFill>
                <a:schemeClr val="dk1"/>
              </a:solidFill>
              <a:latin typeface="Calibri"/>
              <a:ea typeface="Calibri"/>
              <a:cs typeface="Calibri"/>
              <a:sym typeface="Calibri"/>
            </a:endParaRPr>
          </a:p>
          <a:p>
            <a:pPr marL="45720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r>
              <a:rPr lang="en-US" b="1" i="1">
                <a:solidFill>
                  <a:schemeClr val="dk1"/>
                </a:solidFill>
                <a:latin typeface="Calibri"/>
                <a:ea typeface="Calibri"/>
                <a:cs typeface="Calibri"/>
                <a:sym typeface="Calibri"/>
              </a:rPr>
              <a:t>Recording Arts &amp; Technology</a:t>
            </a:r>
            <a:endParaRPr b="1" i="1">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Associate in Science Degree</a:t>
            </a:r>
            <a:endParaRPr sz="1300">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Certificate of Achievement</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b="1" i="1">
              <a:solidFill>
                <a:schemeClr val="dk1"/>
              </a:solidFill>
              <a:latin typeface="Calibri"/>
              <a:ea typeface="Calibri"/>
              <a:cs typeface="Calibri"/>
              <a:sym typeface="Calibri"/>
            </a:endParaRPr>
          </a:p>
          <a:p>
            <a:pPr marL="0" lvl="0" indent="0" algn="l" rtl="0">
              <a:spcBef>
                <a:spcPts val="0"/>
              </a:spcBef>
              <a:spcAft>
                <a:spcPts val="0"/>
              </a:spcAft>
              <a:buNone/>
            </a:pPr>
            <a:r>
              <a:rPr lang="en-US" b="1" i="1">
                <a:solidFill>
                  <a:schemeClr val="dk1"/>
                </a:solidFill>
                <a:latin typeface="Calibri"/>
                <a:ea typeface="Calibri"/>
                <a:cs typeface="Calibri"/>
                <a:sym typeface="Calibri"/>
              </a:rPr>
              <a:t>Virtual Business Professional (coming soon)</a:t>
            </a:r>
            <a:endParaRPr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91440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91440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914400" marR="0" lvl="0" indent="0" algn="l" rtl="0">
              <a:spcBef>
                <a:spcPts val="0"/>
              </a:spcBef>
              <a:spcAft>
                <a:spcPts val="0"/>
              </a:spcAft>
              <a:buNone/>
            </a:pPr>
            <a:endParaRPr sz="1600" b="1" i="1">
              <a:solidFill>
                <a:schemeClr val="dk1"/>
              </a:solidFill>
              <a:latin typeface="Calibri"/>
              <a:ea typeface="Calibri"/>
              <a:cs typeface="Calibri"/>
              <a:sym typeface="Calibri"/>
            </a:endParaRPr>
          </a:p>
        </p:txBody>
      </p:sp>
      <p:sp>
        <p:nvSpPr>
          <p:cNvPr id="310" name="Google Shape;310;g6f53d33015_0_13"/>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r>
              <a:rPr lang="en-US" sz="1800" b="1">
                <a:solidFill>
                  <a:schemeClr val="dk1"/>
                </a:solidFill>
                <a:latin typeface="Calibri"/>
                <a:ea typeface="Calibri"/>
                <a:cs typeface="Calibri"/>
                <a:sym typeface="Calibri"/>
              </a:rPr>
              <a:t>:</a:t>
            </a:r>
            <a:endParaRPr sz="1800" b="1" i="0" u="none" strike="noStrike" cap="none">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b="1" i="1">
                <a:solidFill>
                  <a:schemeClr val="dk1"/>
                </a:solidFill>
                <a:latin typeface="Calibri"/>
                <a:ea typeface="Calibri"/>
                <a:cs typeface="Calibri"/>
                <a:sym typeface="Calibri"/>
              </a:rPr>
              <a:t>Film, Television, and Media Arts</a:t>
            </a:r>
            <a:endParaRPr b="1" i="1">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a:solidFill>
                  <a:schemeClr val="dk1"/>
                </a:solidFill>
                <a:latin typeface="Calibri"/>
                <a:ea typeface="Calibri"/>
                <a:cs typeface="Calibri"/>
                <a:sym typeface="Calibri"/>
              </a:rPr>
              <a:t>Camera Operator </a:t>
            </a:r>
            <a:r>
              <a:rPr lang="en-US" b="1">
                <a:solidFill>
                  <a:schemeClr val="dk1"/>
                </a:solidFill>
                <a:latin typeface="Calibri"/>
                <a:ea typeface="Calibri"/>
                <a:cs typeface="Calibri"/>
                <a:sym typeface="Calibri"/>
              </a:rPr>
              <a:t>$26.92/hour</a:t>
            </a:r>
            <a:endParaRPr b="1">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a:solidFill>
                  <a:schemeClr val="dk1"/>
                </a:solidFill>
                <a:latin typeface="Calibri"/>
                <a:ea typeface="Calibri"/>
                <a:cs typeface="Calibri"/>
                <a:sym typeface="Calibri"/>
              </a:rPr>
              <a:t>Film and Video Editor </a:t>
            </a:r>
            <a:r>
              <a:rPr lang="en-US" b="1">
                <a:solidFill>
                  <a:schemeClr val="dk1"/>
                </a:solidFill>
                <a:latin typeface="Calibri"/>
                <a:ea typeface="Calibri"/>
                <a:cs typeface="Calibri"/>
                <a:sym typeface="Calibri"/>
              </a:rPr>
              <a:t>$ 23.43/hour</a:t>
            </a:r>
            <a:endParaRPr b="1">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a:solidFill>
                  <a:schemeClr val="dk1"/>
                </a:solidFill>
                <a:latin typeface="Calibri"/>
                <a:ea typeface="Calibri"/>
                <a:cs typeface="Calibri"/>
                <a:sym typeface="Calibri"/>
              </a:rPr>
              <a:t>Producer &amp; Director </a:t>
            </a:r>
            <a:r>
              <a:rPr lang="en-US" b="1">
                <a:solidFill>
                  <a:schemeClr val="dk1"/>
                </a:solidFill>
                <a:latin typeface="Calibri"/>
                <a:ea typeface="Calibri"/>
                <a:cs typeface="Calibri"/>
                <a:sym typeface="Calibri"/>
              </a:rPr>
              <a:t>$26.53/hour</a:t>
            </a:r>
            <a:endParaRPr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b="1" i="1">
                <a:solidFill>
                  <a:schemeClr val="dk1"/>
                </a:solidFill>
                <a:latin typeface="Calibri"/>
                <a:ea typeface="Calibri"/>
                <a:cs typeface="Calibri"/>
                <a:sym typeface="Calibri"/>
              </a:rPr>
              <a:t>Recording Arts &amp; Technology</a:t>
            </a:r>
            <a:endParaRPr b="1" i="1">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a:solidFill>
                  <a:schemeClr val="dk1"/>
                </a:solidFill>
                <a:latin typeface="Calibri"/>
                <a:ea typeface="Calibri"/>
                <a:cs typeface="Calibri"/>
                <a:sym typeface="Calibri"/>
              </a:rPr>
              <a:t>Sound Engineering Technician </a:t>
            </a:r>
            <a:r>
              <a:rPr lang="en-US" b="1">
                <a:solidFill>
                  <a:schemeClr val="dk1"/>
                </a:solidFill>
                <a:latin typeface="Calibri"/>
                <a:ea typeface="Calibri"/>
                <a:cs typeface="Calibri"/>
                <a:sym typeface="Calibri"/>
              </a:rPr>
              <a:t>$19.16/hour</a:t>
            </a:r>
            <a:endParaRPr b="1">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a:solidFill>
                  <a:schemeClr val="dk1"/>
                </a:solidFill>
                <a:latin typeface="Calibri"/>
                <a:ea typeface="Calibri"/>
                <a:cs typeface="Calibri"/>
                <a:sym typeface="Calibri"/>
              </a:rPr>
              <a:t>Audio and Video Equipment Technician </a:t>
            </a:r>
            <a:r>
              <a:rPr lang="en-US" b="1">
                <a:solidFill>
                  <a:schemeClr val="dk1"/>
                </a:solidFill>
                <a:latin typeface="Calibri"/>
                <a:ea typeface="Calibri"/>
                <a:cs typeface="Calibri"/>
                <a:sym typeface="Calibri"/>
              </a:rPr>
              <a:t>$20.28/hour</a:t>
            </a:r>
            <a:endParaRPr b="1">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a:solidFill>
                  <a:schemeClr val="dk1"/>
                </a:solidFill>
                <a:latin typeface="Calibri"/>
                <a:ea typeface="Calibri"/>
                <a:cs typeface="Calibri"/>
                <a:sym typeface="Calibri"/>
              </a:rPr>
              <a:t>Broadcast Technician </a:t>
            </a:r>
            <a:r>
              <a:rPr lang="en-US" b="1">
                <a:solidFill>
                  <a:schemeClr val="dk1"/>
                </a:solidFill>
                <a:latin typeface="Calibri"/>
                <a:ea typeface="Calibri"/>
                <a:cs typeface="Calibri"/>
                <a:sym typeface="Calibri"/>
              </a:rPr>
              <a:t>$19.19/hour</a:t>
            </a:r>
            <a:endParaRPr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b="1" i="1">
                <a:solidFill>
                  <a:schemeClr val="dk1"/>
                </a:solidFill>
                <a:latin typeface="Calibri"/>
                <a:ea typeface="Calibri"/>
                <a:cs typeface="Calibri"/>
                <a:sym typeface="Calibri"/>
              </a:rPr>
              <a:t>Virtual Business Professional (coming soon)</a:t>
            </a:r>
            <a:endParaRPr b="1"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800" b="1" i="1">
              <a:solidFill>
                <a:schemeClr val="dk1"/>
              </a:solidFill>
              <a:latin typeface="Calibri"/>
              <a:ea typeface="Calibri"/>
              <a:cs typeface="Calibri"/>
              <a:sym typeface="Calibri"/>
            </a:endParaRPr>
          </a:p>
        </p:txBody>
      </p:sp>
      <p:pic>
        <p:nvPicPr>
          <p:cNvPr id="311" name="Google Shape;311;g6f53d33015_0_13"/>
          <p:cNvPicPr preferRelativeResize="0"/>
          <p:nvPr/>
        </p:nvPicPr>
        <p:blipFill rotWithShape="1">
          <a:blip r:embed="rId3">
            <a:alphaModFix/>
          </a:blip>
          <a:srcRect/>
          <a:stretch/>
        </p:blipFill>
        <p:spPr>
          <a:xfrm>
            <a:off x="1986275" y="6201269"/>
            <a:ext cx="843857" cy="547389"/>
          </a:xfrm>
          <a:prstGeom prst="rect">
            <a:avLst/>
          </a:prstGeom>
          <a:noFill/>
          <a:ln>
            <a:noFill/>
          </a:ln>
        </p:spPr>
      </p:pic>
    </p:spTree>
    <p:extLst>
      <p:ext uri="{BB962C8B-B14F-4D97-AF65-F5344CB8AC3E}">
        <p14:creationId xmlns:p14="http://schemas.microsoft.com/office/powerpoint/2010/main" val="14889239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9"/>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40</a:t>
            </a:fld>
            <a:endParaRPr sz="1200" b="0" i="0" u="none" strike="noStrike" cap="none">
              <a:solidFill>
                <a:schemeClr val="lt1"/>
              </a:solidFill>
              <a:latin typeface="Trebuchet MS"/>
              <a:ea typeface="Trebuchet MS"/>
              <a:cs typeface="Trebuchet MS"/>
              <a:sym typeface="Trebuchet MS"/>
            </a:endParaRPr>
          </a:p>
        </p:txBody>
      </p:sp>
      <p:sp>
        <p:nvSpPr>
          <p:cNvPr id="318" name="Google Shape;318;p9"/>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Life Sciences and Biotechnology</a:t>
            </a:r>
            <a:endParaRPr sz="3600" b="0">
              <a:solidFill>
                <a:srgbClr val="FFFFFF"/>
              </a:solidFill>
            </a:endParaRPr>
          </a:p>
        </p:txBody>
      </p:sp>
      <p:cxnSp>
        <p:nvCxnSpPr>
          <p:cNvPr id="319" name="Google Shape;319;p9"/>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320" name="Google Shape;320;p9"/>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r>
              <a:rPr lang="en-US" sz="1600" b="1" i="1">
                <a:solidFill>
                  <a:schemeClr val="dk1"/>
                </a:solidFill>
                <a:latin typeface="Calibri"/>
                <a:ea typeface="Calibri"/>
                <a:cs typeface="Calibri"/>
                <a:sym typeface="Calibri"/>
              </a:rPr>
              <a:t>Biotechnology</a:t>
            </a:r>
            <a:endParaRPr sz="1600" b="1" i="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of Science Degree in Biotechnology</a:t>
            </a:r>
            <a:endParaRPr sz="1600">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in Biotechnology</a:t>
            </a:r>
            <a:endParaRPr sz="1600">
              <a:solidFill>
                <a:schemeClr val="dk1"/>
              </a:solidFill>
              <a:latin typeface="Calibri"/>
              <a:ea typeface="Calibri"/>
              <a:cs typeface="Calibri"/>
              <a:sym typeface="Calibri"/>
            </a:endParaRPr>
          </a:p>
        </p:txBody>
      </p:sp>
      <p:sp>
        <p:nvSpPr>
          <p:cNvPr id="321" name="Google Shape;321;p9"/>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endParaRPr sz="18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Biotechnology</a:t>
            </a:r>
            <a:r>
              <a:rPr lang="en-US" sz="1600" b="1" i="1" u="none" strike="noStrike" cap="none">
                <a:solidFill>
                  <a:schemeClr val="dk1"/>
                </a:solidFill>
                <a:latin typeface="Calibri"/>
                <a:ea typeface="Calibri"/>
                <a:cs typeface="Calibri"/>
                <a:sym typeface="Calibri"/>
              </a:rPr>
              <a:t> </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Biological Technician </a:t>
            </a:r>
            <a:r>
              <a:rPr lang="en-US" sz="1600" b="1">
                <a:solidFill>
                  <a:schemeClr val="dk1"/>
                </a:solidFill>
                <a:latin typeface="Calibri"/>
                <a:ea typeface="Calibri"/>
                <a:cs typeface="Calibri"/>
                <a:sym typeface="Calibri"/>
              </a:rPr>
              <a:t>$23.90/hour</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Life, Physical, and Social Science Technician </a:t>
            </a:r>
            <a:r>
              <a:rPr lang="en-US" sz="1600" b="1">
                <a:solidFill>
                  <a:schemeClr val="dk1"/>
                </a:solidFill>
                <a:latin typeface="Calibri"/>
                <a:ea typeface="Calibri"/>
                <a:cs typeface="Calibri"/>
                <a:sym typeface="Calibri"/>
              </a:rPr>
              <a:t>$27.32/hour</a:t>
            </a:r>
            <a:endParaRPr sz="1600" b="1">
              <a:solidFill>
                <a:schemeClr val="dk1"/>
              </a:solidFill>
              <a:latin typeface="Calibri"/>
              <a:ea typeface="Calibri"/>
              <a:cs typeface="Calibri"/>
              <a:sym typeface="Calibri"/>
            </a:endParaRPr>
          </a:p>
        </p:txBody>
      </p:sp>
      <p:pic>
        <p:nvPicPr>
          <p:cNvPr id="322" name="Google Shape;322;p9"/>
          <p:cNvPicPr preferRelativeResize="0"/>
          <p:nvPr/>
        </p:nvPicPr>
        <p:blipFill rotWithShape="1">
          <a:blip r:embed="rId3">
            <a:alphaModFix/>
          </a:blip>
          <a:srcRect/>
          <a:stretch/>
        </p:blipFill>
        <p:spPr>
          <a:xfrm>
            <a:off x="1986275" y="6201269"/>
            <a:ext cx="843856" cy="547389"/>
          </a:xfrm>
          <a:prstGeom prst="rect">
            <a:avLst/>
          </a:prstGeom>
          <a:noFill/>
          <a:ln>
            <a:noFill/>
          </a:ln>
        </p:spPr>
      </p:pic>
    </p:spTree>
    <p:extLst>
      <p:ext uri="{BB962C8B-B14F-4D97-AF65-F5344CB8AC3E}">
        <p14:creationId xmlns:p14="http://schemas.microsoft.com/office/powerpoint/2010/main" val="20729984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41</a:t>
            </a:fld>
            <a:endParaRPr sz="1200" b="0" i="0" u="none" strike="noStrike" cap="none">
              <a:solidFill>
                <a:schemeClr val="lt1"/>
              </a:solidFill>
              <a:latin typeface="Trebuchet MS"/>
              <a:ea typeface="Trebuchet MS"/>
              <a:cs typeface="Trebuchet MS"/>
              <a:sym typeface="Trebuchet MS"/>
            </a:endParaRPr>
          </a:p>
        </p:txBody>
      </p:sp>
      <p:sp>
        <p:nvSpPr>
          <p:cNvPr id="329" name="Google Shape;329;p1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Business and Entrepreneurship </a:t>
            </a:r>
            <a:endParaRPr sz="3600" b="0">
              <a:solidFill>
                <a:srgbClr val="FFFFFF"/>
              </a:solidFill>
            </a:endParaRPr>
          </a:p>
        </p:txBody>
      </p:sp>
      <p:cxnSp>
        <p:nvCxnSpPr>
          <p:cNvPr id="330" name="Google Shape;330;p1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331" name="Google Shape;331;p10"/>
          <p:cNvSpPr txBox="1"/>
          <p:nvPr/>
        </p:nvSpPr>
        <p:spPr>
          <a:xfrm>
            <a:off x="466400" y="1788225"/>
            <a:ext cx="5087400" cy="42894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i="0" u="none" strike="noStrike" cap="none">
                <a:solidFill>
                  <a:schemeClr val="dk1"/>
                </a:solidFill>
                <a:latin typeface="Calibri"/>
                <a:ea typeface="Calibri"/>
                <a:cs typeface="Calibri"/>
                <a:sym typeface="Calibri"/>
              </a:rPr>
              <a:t> </a:t>
            </a:r>
            <a:endParaRPr sz="180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r>
              <a:rPr lang="en-US" sz="1600" b="1" i="1" u="none" strike="noStrike" cap="none">
                <a:solidFill>
                  <a:schemeClr val="dk1"/>
                </a:solidFill>
                <a:latin typeface="Calibri"/>
                <a:ea typeface="Calibri"/>
                <a:cs typeface="Calibri"/>
                <a:sym typeface="Calibri"/>
              </a:rPr>
              <a:t>Accounting</a:t>
            </a:r>
            <a:endParaRPr sz="1600" b="1" i="1" u="none" strike="noStrike" cap="none">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in Accounting</a:t>
            </a:r>
            <a:endParaRPr sz="1600">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Arts Degree in Accounting</a:t>
            </a:r>
            <a:endParaRPr sz="1600">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 Degree in Accounting</a:t>
            </a:r>
            <a:endParaRPr sz="1600">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proficiency of Micro Technician Bookkeeper</a:t>
            </a:r>
            <a:endParaRPr sz="1600">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Proficiency for Payroll Clerk</a:t>
            </a: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0" marR="0" lvl="0" indent="0" algn="l" rtl="0">
              <a:spcBef>
                <a:spcPts val="0"/>
              </a:spcBef>
              <a:spcAft>
                <a:spcPts val="0"/>
              </a:spcAft>
              <a:buNone/>
            </a:pPr>
            <a:r>
              <a:rPr lang="en-US" sz="1600" b="1" i="1" u="none" strike="noStrike" cap="none">
                <a:solidFill>
                  <a:schemeClr val="dk1"/>
                </a:solidFill>
                <a:latin typeface="Calibri"/>
                <a:ea typeface="Calibri"/>
                <a:cs typeface="Calibri"/>
                <a:sym typeface="Calibri"/>
              </a:rPr>
              <a:t>Business Administration</a:t>
            </a:r>
            <a:endParaRPr sz="1600" b="1" i="1" u="none" strike="noStrike" cap="none">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Arts Degree: Business Administration</a:t>
            </a:r>
            <a:endParaRPr sz="1600">
              <a:solidFill>
                <a:schemeClr val="dk1"/>
              </a:solidFill>
              <a:latin typeface="Calibri"/>
              <a:ea typeface="Calibri"/>
              <a:cs typeface="Calibri"/>
              <a:sym typeface="Calibri"/>
            </a:endParaRPr>
          </a:p>
          <a:p>
            <a:pPr marL="0" marR="0" lvl="0" indent="0" algn="l" rtl="0">
              <a:spcBef>
                <a:spcPts val="0"/>
              </a:spcBef>
              <a:spcAft>
                <a:spcPts val="0"/>
              </a:spcAft>
              <a:buNone/>
            </a:pPr>
            <a:endParaRPr sz="1600" b="1" i="1">
              <a:solidFill>
                <a:schemeClr val="dk1"/>
              </a:solidFill>
              <a:latin typeface="Calibri"/>
              <a:ea typeface="Calibri"/>
              <a:cs typeface="Calibri"/>
              <a:sym typeface="Calibri"/>
            </a:endParaRPr>
          </a:p>
          <a:p>
            <a:pPr marL="45720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332" name="Google Shape;332;p10"/>
          <p:cNvSpPr txBox="1"/>
          <p:nvPr/>
        </p:nvSpPr>
        <p:spPr>
          <a:xfrm>
            <a:off x="6193350" y="1788224"/>
            <a:ext cx="5503500" cy="39297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endParaRPr sz="18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Accounting</a:t>
            </a:r>
            <a:endParaRPr sz="1600" b="1" i="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Bookkeeping, Accounting &amp; Auditing Clerk </a:t>
            </a:r>
            <a:r>
              <a:rPr lang="en-US" sz="1600" b="1">
                <a:solidFill>
                  <a:schemeClr val="dk1"/>
                </a:solidFill>
                <a:latin typeface="Calibri"/>
                <a:ea typeface="Calibri"/>
                <a:cs typeface="Calibri"/>
                <a:sym typeface="Calibri"/>
              </a:rPr>
              <a:t>$21.56/hour</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Brokerage Clerk </a:t>
            </a:r>
            <a:r>
              <a:rPr lang="en-US" sz="1600" b="1">
                <a:solidFill>
                  <a:schemeClr val="dk1"/>
                </a:solidFill>
                <a:latin typeface="Calibri"/>
                <a:ea typeface="Calibri"/>
                <a:cs typeface="Calibri"/>
                <a:sym typeface="Calibri"/>
              </a:rPr>
              <a:t>$27.32/hour</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Billing, Cost &amp; Rate Clerks </a:t>
            </a:r>
            <a:r>
              <a:rPr lang="en-US" sz="1600" b="1">
                <a:solidFill>
                  <a:schemeClr val="dk1"/>
                </a:solidFill>
                <a:latin typeface="Calibri"/>
                <a:ea typeface="Calibri"/>
                <a:cs typeface="Calibri"/>
                <a:sym typeface="Calibri"/>
              </a:rPr>
              <a:t>$22.52/hour</a:t>
            </a: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Business Administration</a:t>
            </a:r>
            <a:endParaRPr sz="1600" b="1" i="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General and Operations Manager </a:t>
            </a:r>
            <a:r>
              <a:rPr lang="en-US" sz="1600" b="1">
                <a:solidFill>
                  <a:schemeClr val="dk1"/>
                </a:solidFill>
                <a:latin typeface="Calibri"/>
                <a:ea typeface="Calibri"/>
                <a:cs typeface="Calibri"/>
                <a:sym typeface="Calibri"/>
              </a:rPr>
              <a:t>$54.00/hour</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Sales Manager </a:t>
            </a:r>
            <a:r>
              <a:rPr lang="en-US" sz="1600" b="1">
                <a:solidFill>
                  <a:schemeClr val="dk1"/>
                </a:solidFill>
                <a:latin typeface="Calibri"/>
                <a:ea typeface="Calibri"/>
                <a:cs typeface="Calibri"/>
                <a:sym typeface="Calibri"/>
              </a:rPr>
              <a:t>$48.89/hour</a:t>
            </a: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p:txBody>
      </p:sp>
      <p:pic>
        <p:nvPicPr>
          <p:cNvPr id="333" name="Google Shape;333;p10"/>
          <p:cNvPicPr preferRelativeResize="0"/>
          <p:nvPr/>
        </p:nvPicPr>
        <p:blipFill rotWithShape="1">
          <a:blip r:embed="rId3">
            <a:alphaModFix/>
          </a:blip>
          <a:srcRect/>
          <a:stretch/>
        </p:blipFill>
        <p:spPr>
          <a:xfrm>
            <a:off x="1986275" y="6201269"/>
            <a:ext cx="843856" cy="547389"/>
          </a:xfrm>
          <a:prstGeom prst="rect">
            <a:avLst/>
          </a:prstGeom>
          <a:noFill/>
          <a:ln>
            <a:noFill/>
          </a:ln>
        </p:spPr>
      </p:pic>
    </p:spTree>
    <p:extLst>
      <p:ext uri="{BB962C8B-B14F-4D97-AF65-F5344CB8AC3E}">
        <p14:creationId xmlns:p14="http://schemas.microsoft.com/office/powerpoint/2010/main" val="30762456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g641030bf5f_2_7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42</a:t>
            </a:fld>
            <a:endParaRPr sz="1200" b="0" i="0" u="none" strike="noStrike" cap="none">
              <a:solidFill>
                <a:schemeClr val="lt1"/>
              </a:solidFill>
              <a:latin typeface="Trebuchet MS"/>
              <a:ea typeface="Trebuchet MS"/>
              <a:cs typeface="Trebuchet MS"/>
              <a:sym typeface="Trebuchet MS"/>
            </a:endParaRPr>
          </a:p>
        </p:txBody>
      </p:sp>
      <p:sp>
        <p:nvSpPr>
          <p:cNvPr id="340" name="Google Shape;340;g641030bf5f_2_7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Business and Entrepreneurship cont. </a:t>
            </a:r>
            <a:endParaRPr sz="3600" b="0">
              <a:solidFill>
                <a:srgbClr val="FFFFFF"/>
              </a:solidFill>
            </a:endParaRPr>
          </a:p>
        </p:txBody>
      </p:sp>
      <p:cxnSp>
        <p:nvCxnSpPr>
          <p:cNvPr id="341" name="Google Shape;341;g641030bf5f_2_7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342" name="Google Shape;342;g641030bf5f_2_70"/>
          <p:cNvSpPr txBox="1"/>
          <p:nvPr/>
        </p:nvSpPr>
        <p:spPr>
          <a:xfrm>
            <a:off x="466400" y="1618788"/>
            <a:ext cx="5087400" cy="42894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i="0" u="none" strike="noStrike" cap="none">
                <a:solidFill>
                  <a:schemeClr val="dk1"/>
                </a:solidFill>
                <a:latin typeface="Calibri"/>
                <a:ea typeface="Calibri"/>
                <a:cs typeface="Calibri"/>
                <a:sym typeface="Calibri"/>
              </a:rPr>
              <a:t> </a:t>
            </a:r>
            <a:endParaRPr sz="180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Business Management</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 Degree: Leadership and Supervision</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Leadership and Supervision-Intermediate </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Proficiency: Leadership and Supervision-Basic</a:t>
            </a: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Trebuchet MS"/>
              <a:buNone/>
            </a:pPr>
            <a:endParaRPr sz="1600">
              <a:solidFill>
                <a:schemeClr val="dk1"/>
              </a:solidFill>
              <a:latin typeface="Calibri"/>
              <a:ea typeface="Calibri"/>
              <a:cs typeface="Calibri"/>
              <a:sym typeface="Calibri"/>
            </a:endParaRPr>
          </a:p>
          <a:p>
            <a:pPr marL="0" lvl="0" indent="0" algn="l" rtl="0">
              <a:spcBef>
                <a:spcPts val="0"/>
              </a:spcBef>
              <a:spcAft>
                <a:spcPts val="0"/>
              </a:spcAft>
              <a:buNone/>
            </a:pPr>
            <a:r>
              <a:rPr lang="en-US" sz="1600" b="1" i="1">
                <a:solidFill>
                  <a:schemeClr val="dk1"/>
                </a:solidFill>
                <a:latin typeface="Calibri"/>
                <a:ea typeface="Calibri"/>
                <a:cs typeface="Calibri"/>
                <a:sym typeface="Calibri"/>
              </a:rPr>
              <a:t>Community, Economic and Urban Development</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 Degree: Community, Econ &amp; Urban Development</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Community, Econ &amp; Urban Development - Basic</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Community, Econ &amp; Urban Development - Intermediate</a:t>
            </a: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a:p>
            <a:pPr marL="45720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343" name="Google Shape;343;g641030bf5f_2_70"/>
          <p:cNvSpPr txBox="1"/>
          <p:nvPr/>
        </p:nvSpPr>
        <p:spPr>
          <a:xfrm>
            <a:off x="6193350" y="1618799"/>
            <a:ext cx="5503500" cy="39297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endParaRPr sz="18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Business Management</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Industrial Production Manager </a:t>
            </a:r>
            <a:r>
              <a:rPr lang="en-US" sz="1600" b="1">
                <a:solidFill>
                  <a:schemeClr val="dk1"/>
                </a:solidFill>
                <a:latin typeface="Calibri"/>
                <a:ea typeface="Calibri"/>
                <a:cs typeface="Calibri"/>
                <a:sym typeface="Calibri"/>
              </a:rPr>
              <a:t>$49.89/hour</a:t>
            </a: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600" b="1">
                <a:solidFill>
                  <a:schemeClr val="dk1"/>
                </a:solidFill>
                <a:latin typeface="Calibri"/>
                <a:ea typeface="Calibri"/>
                <a:cs typeface="Calibri"/>
                <a:sym typeface="Calibri"/>
              </a:rPr>
              <a:t>Community, Economic and Urban Development</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Administrative Services Manager </a:t>
            </a:r>
            <a:r>
              <a:rPr lang="en-US" sz="1600" b="1">
                <a:solidFill>
                  <a:schemeClr val="dk1"/>
                </a:solidFill>
                <a:latin typeface="Calibri"/>
                <a:ea typeface="Calibri"/>
                <a:cs typeface="Calibri"/>
                <a:sym typeface="Calibri"/>
              </a:rPr>
              <a:t>$46.01/hour</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Human Resources Assistant </a:t>
            </a:r>
            <a:r>
              <a:rPr lang="en-US" sz="1600" b="1">
                <a:solidFill>
                  <a:schemeClr val="dk1"/>
                </a:solidFill>
                <a:latin typeface="Calibri"/>
                <a:ea typeface="Calibri"/>
                <a:cs typeface="Calibri"/>
                <a:sym typeface="Calibri"/>
              </a:rPr>
              <a:t>$21.22/hour</a:t>
            </a:r>
            <a:endParaRPr sz="1600" b="1">
              <a:solidFill>
                <a:schemeClr val="dk1"/>
              </a:solidFill>
              <a:latin typeface="Calibri"/>
              <a:ea typeface="Calibri"/>
              <a:cs typeface="Calibri"/>
              <a:sym typeface="Calibri"/>
            </a:endParaRPr>
          </a:p>
        </p:txBody>
      </p:sp>
      <p:pic>
        <p:nvPicPr>
          <p:cNvPr id="344" name="Google Shape;344;g641030bf5f_2_70"/>
          <p:cNvPicPr preferRelativeResize="0"/>
          <p:nvPr/>
        </p:nvPicPr>
        <p:blipFill rotWithShape="1">
          <a:blip r:embed="rId3">
            <a:alphaModFix/>
          </a:blip>
          <a:srcRect/>
          <a:stretch/>
        </p:blipFill>
        <p:spPr>
          <a:xfrm>
            <a:off x="1986275" y="6201269"/>
            <a:ext cx="843857" cy="547389"/>
          </a:xfrm>
          <a:prstGeom prst="rect">
            <a:avLst/>
          </a:prstGeom>
          <a:noFill/>
          <a:ln>
            <a:noFill/>
          </a:ln>
        </p:spPr>
      </p:pic>
    </p:spTree>
    <p:extLst>
      <p:ext uri="{BB962C8B-B14F-4D97-AF65-F5344CB8AC3E}">
        <p14:creationId xmlns:p14="http://schemas.microsoft.com/office/powerpoint/2010/main" val="37072682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g641030bf5f_2_10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43</a:t>
            </a:fld>
            <a:endParaRPr sz="1200" b="0" i="0" u="none" strike="noStrike" cap="none">
              <a:solidFill>
                <a:schemeClr val="lt1"/>
              </a:solidFill>
              <a:latin typeface="Trebuchet MS"/>
              <a:ea typeface="Trebuchet MS"/>
              <a:cs typeface="Trebuchet MS"/>
              <a:sym typeface="Trebuchet MS"/>
            </a:endParaRPr>
          </a:p>
        </p:txBody>
      </p:sp>
      <p:sp>
        <p:nvSpPr>
          <p:cNvPr id="351" name="Google Shape;351;g641030bf5f_2_10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Business and Entrepreneurship cont. </a:t>
            </a:r>
            <a:endParaRPr sz="3600" b="0">
              <a:solidFill>
                <a:srgbClr val="FFFFFF"/>
              </a:solidFill>
            </a:endParaRPr>
          </a:p>
        </p:txBody>
      </p:sp>
      <p:cxnSp>
        <p:nvCxnSpPr>
          <p:cNvPr id="352" name="Google Shape;352;g641030bf5f_2_10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353" name="Google Shape;353;g641030bf5f_2_100"/>
          <p:cNvSpPr txBox="1"/>
          <p:nvPr/>
        </p:nvSpPr>
        <p:spPr>
          <a:xfrm>
            <a:off x="504450" y="1325688"/>
            <a:ext cx="5087400" cy="42894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400" b="1" i="0" u="none" strike="noStrike" cap="none" dirty="0">
                <a:solidFill>
                  <a:schemeClr val="dk1"/>
                </a:solidFill>
                <a:latin typeface="Calibri"/>
                <a:ea typeface="Calibri"/>
                <a:cs typeface="Calibri"/>
                <a:sym typeface="Calibri"/>
              </a:rPr>
              <a:t>Programs </a:t>
            </a:r>
            <a:r>
              <a:rPr lang="en-US" sz="1400" b="1" dirty="0">
                <a:solidFill>
                  <a:schemeClr val="dk1"/>
                </a:solidFill>
                <a:latin typeface="Calibri"/>
                <a:ea typeface="Calibri"/>
                <a:cs typeface="Calibri"/>
                <a:sym typeface="Calibri"/>
              </a:rPr>
              <a:t>O</a:t>
            </a:r>
            <a:r>
              <a:rPr lang="en-US" sz="1400" b="1" i="0" u="none" strike="noStrike" cap="none" dirty="0">
                <a:solidFill>
                  <a:schemeClr val="dk1"/>
                </a:solidFill>
                <a:latin typeface="Calibri"/>
                <a:ea typeface="Calibri"/>
                <a:cs typeface="Calibri"/>
                <a:sym typeface="Calibri"/>
              </a:rPr>
              <a:t>ffered:</a:t>
            </a:r>
            <a:r>
              <a:rPr lang="en-US" sz="1400" i="0" u="none" strike="noStrike" cap="none" dirty="0">
                <a:solidFill>
                  <a:schemeClr val="dk1"/>
                </a:solidFill>
                <a:latin typeface="Calibri"/>
                <a:ea typeface="Calibri"/>
                <a:cs typeface="Calibri"/>
                <a:sym typeface="Calibri"/>
              </a:rPr>
              <a:t> </a:t>
            </a:r>
            <a:endParaRPr sz="1400" i="0" u="none" strike="noStrike" cap="none" dirty="0">
              <a:solidFill>
                <a:schemeClr val="dk1"/>
              </a:solidFill>
              <a:latin typeface="Calibri"/>
              <a:ea typeface="Calibri"/>
              <a:cs typeface="Calibri"/>
              <a:sym typeface="Calibri"/>
            </a:endParaRPr>
          </a:p>
          <a:p>
            <a:pPr marL="0" lvl="0" indent="0" algn="l" rtl="0">
              <a:spcBef>
                <a:spcPts val="0"/>
              </a:spcBef>
              <a:spcAft>
                <a:spcPts val="0"/>
              </a:spcAft>
              <a:buNone/>
            </a:pPr>
            <a:endParaRPr sz="1400" b="1" i="1" dirty="0">
              <a:solidFill>
                <a:schemeClr val="dk1"/>
              </a:solidFill>
              <a:latin typeface="Calibri"/>
              <a:ea typeface="Calibri"/>
              <a:cs typeface="Calibri"/>
              <a:sym typeface="Calibri"/>
            </a:endParaRPr>
          </a:p>
          <a:p>
            <a:pPr marL="0" lvl="0" indent="0" algn="l" rtl="0">
              <a:spcBef>
                <a:spcPts val="0"/>
              </a:spcBef>
              <a:spcAft>
                <a:spcPts val="0"/>
              </a:spcAft>
              <a:buNone/>
            </a:pPr>
            <a:r>
              <a:rPr lang="en-US" sz="1400" b="1" i="1" dirty="0">
                <a:solidFill>
                  <a:schemeClr val="dk1"/>
                </a:solidFill>
                <a:latin typeface="Calibri"/>
                <a:ea typeface="Calibri"/>
                <a:cs typeface="Calibri"/>
                <a:sym typeface="Calibri"/>
              </a:rPr>
              <a:t>Event and Convention Planning</a:t>
            </a:r>
            <a:endParaRPr sz="1400" b="1" i="1"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Certificate of Proficiency in Event and Convention Planning- Basic</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Certificate of Proficiency in Event and Convention Planning- Advanced</a:t>
            </a:r>
            <a:endParaRPr sz="1400" dirty="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endParaRPr sz="1400" dirty="0">
              <a:solidFill>
                <a:schemeClr val="dk1"/>
              </a:solidFill>
              <a:latin typeface="Calibri"/>
              <a:ea typeface="Calibri"/>
              <a:cs typeface="Calibri"/>
              <a:sym typeface="Calibri"/>
            </a:endParaRPr>
          </a:p>
          <a:p>
            <a:pPr marL="0" lvl="0" indent="0" algn="l" rtl="0">
              <a:spcBef>
                <a:spcPts val="0"/>
              </a:spcBef>
              <a:spcAft>
                <a:spcPts val="0"/>
              </a:spcAft>
              <a:buNone/>
            </a:pPr>
            <a:r>
              <a:rPr lang="en-US" sz="1400" b="1" i="1" dirty="0">
                <a:solidFill>
                  <a:schemeClr val="dk1"/>
                </a:solidFill>
                <a:latin typeface="Calibri"/>
                <a:ea typeface="Calibri"/>
                <a:cs typeface="Calibri"/>
                <a:sym typeface="Calibri"/>
              </a:rPr>
              <a:t>Insurance (coming soon)</a:t>
            </a:r>
            <a:endParaRPr sz="1400" b="1" i="1" dirty="0">
              <a:solidFill>
                <a:schemeClr val="dk1"/>
              </a:solidFill>
              <a:latin typeface="Calibri"/>
              <a:ea typeface="Calibri"/>
              <a:cs typeface="Calibri"/>
              <a:sym typeface="Calibri"/>
            </a:endParaRPr>
          </a:p>
          <a:p>
            <a:pPr marL="0" lvl="0" indent="0" algn="l" rtl="0">
              <a:spcBef>
                <a:spcPts val="0"/>
              </a:spcBef>
              <a:spcAft>
                <a:spcPts val="0"/>
              </a:spcAft>
              <a:buNone/>
            </a:pPr>
            <a:endParaRPr sz="1400" b="1" i="1" dirty="0">
              <a:solidFill>
                <a:schemeClr val="dk1"/>
              </a:solidFill>
              <a:latin typeface="Calibri"/>
              <a:ea typeface="Calibri"/>
              <a:cs typeface="Calibri"/>
              <a:sym typeface="Calibri"/>
            </a:endParaRPr>
          </a:p>
          <a:p>
            <a:pPr marL="0" lvl="0" indent="0" algn="l" rtl="0">
              <a:spcBef>
                <a:spcPts val="0"/>
              </a:spcBef>
              <a:spcAft>
                <a:spcPts val="0"/>
              </a:spcAft>
              <a:buNone/>
            </a:pPr>
            <a:r>
              <a:rPr lang="en-US" sz="1400" b="1" i="1" dirty="0">
                <a:solidFill>
                  <a:schemeClr val="dk1"/>
                </a:solidFill>
                <a:latin typeface="Calibri"/>
                <a:ea typeface="Calibri"/>
                <a:cs typeface="Calibri"/>
                <a:sym typeface="Calibri"/>
              </a:rPr>
              <a:t>Marketing</a:t>
            </a:r>
            <a:endParaRPr sz="1400" b="1" i="1"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Associate in Arts</a:t>
            </a:r>
            <a:endParaRPr sz="1400" dirty="0">
              <a:solidFill>
                <a:schemeClr val="dk1"/>
              </a:solidFill>
              <a:latin typeface="Calibri"/>
              <a:ea typeface="Calibri"/>
              <a:cs typeface="Calibri"/>
              <a:sym typeface="Calibri"/>
            </a:endParaRPr>
          </a:p>
          <a:p>
            <a:pPr marL="0" lvl="0" indent="0" algn="l" rtl="0">
              <a:spcBef>
                <a:spcPts val="0"/>
              </a:spcBef>
              <a:spcAft>
                <a:spcPts val="0"/>
              </a:spcAft>
              <a:buNone/>
            </a:pPr>
            <a:endParaRPr sz="1400" b="1" i="1" dirty="0">
              <a:solidFill>
                <a:schemeClr val="dk1"/>
              </a:solidFill>
              <a:latin typeface="Calibri"/>
              <a:ea typeface="Calibri"/>
              <a:cs typeface="Calibri"/>
              <a:sym typeface="Calibri"/>
            </a:endParaRPr>
          </a:p>
          <a:p>
            <a:pPr marL="0" lvl="0" indent="0" algn="l" rtl="0">
              <a:spcBef>
                <a:spcPts val="0"/>
              </a:spcBef>
              <a:spcAft>
                <a:spcPts val="0"/>
              </a:spcAft>
              <a:buNone/>
            </a:pPr>
            <a:r>
              <a:rPr lang="en-US" sz="1400" b="1" i="1" dirty="0">
                <a:solidFill>
                  <a:schemeClr val="dk1"/>
                </a:solidFill>
                <a:latin typeface="Calibri"/>
                <a:ea typeface="Calibri"/>
                <a:cs typeface="Calibri"/>
                <a:sym typeface="Calibri"/>
              </a:rPr>
              <a:t>Paralegal</a:t>
            </a:r>
            <a:endParaRPr sz="1400" b="1" i="1"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Associate in Science Degree in Paralegal Studies</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Certificate of Achievement in Paralegal Studies</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Associate in Science Degree in Paralegal Studies- Bilingual</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Certificate of Achievement in Paralegal Studies- Bilingual</a:t>
            </a:r>
            <a:endParaRPr sz="1400" b="1" i="1" dirty="0">
              <a:solidFill>
                <a:schemeClr val="dk1"/>
              </a:solidFill>
              <a:latin typeface="Calibri"/>
              <a:ea typeface="Calibri"/>
              <a:cs typeface="Calibri"/>
              <a:sym typeface="Calibri"/>
            </a:endParaRPr>
          </a:p>
          <a:p>
            <a:pPr marL="457200" lvl="0" indent="0" algn="l" rtl="0">
              <a:spcBef>
                <a:spcPts val="0"/>
              </a:spcBef>
              <a:spcAft>
                <a:spcPts val="0"/>
              </a:spcAft>
              <a:buNone/>
            </a:pPr>
            <a:endParaRPr sz="1400" dirty="0">
              <a:solidFill>
                <a:schemeClr val="dk1"/>
              </a:solidFill>
              <a:latin typeface="Calibri"/>
              <a:ea typeface="Calibri"/>
              <a:cs typeface="Calibri"/>
              <a:sym typeface="Calibri"/>
            </a:endParaRPr>
          </a:p>
          <a:p>
            <a:pPr marL="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354" name="Google Shape;354;g641030bf5f_2_100"/>
          <p:cNvSpPr txBox="1"/>
          <p:nvPr/>
        </p:nvSpPr>
        <p:spPr>
          <a:xfrm>
            <a:off x="6155300" y="1325699"/>
            <a:ext cx="5503500" cy="39297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400" b="1" i="0" u="none" strike="noStrike" cap="none" dirty="0">
                <a:solidFill>
                  <a:schemeClr val="dk1"/>
                </a:solidFill>
                <a:latin typeface="Calibri"/>
                <a:ea typeface="Calibri"/>
                <a:cs typeface="Calibri"/>
                <a:sym typeface="Calibri"/>
              </a:rPr>
              <a:t>Career </a:t>
            </a:r>
            <a:r>
              <a:rPr lang="en-US" sz="1400" b="1" dirty="0">
                <a:solidFill>
                  <a:schemeClr val="dk1"/>
                </a:solidFill>
                <a:latin typeface="Calibri"/>
                <a:ea typeface="Calibri"/>
                <a:cs typeface="Calibri"/>
                <a:sym typeface="Calibri"/>
              </a:rPr>
              <a:t>O</a:t>
            </a:r>
            <a:r>
              <a:rPr lang="en-US" sz="1400" b="1" i="0" u="none" strike="noStrike" cap="none" dirty="0">
                <a:solidFill>
                  <a:schemeClr val="dk1"/>
                </a:solidFill>
                <a:latin typeface="Calibri"/>
                <a:ea typeface="Calibri"/>
                <a:cs typeface="Calibri"/>
                <a:sym typeface="Calibri"/>
              </a:rPr>
              <a:t>pportunities:</a:t>
            </a:r>
            <a:endParaRPr sz="1400" b="1"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4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400" b="1" i="1" dirty="0">
                <a:solidFill>
                  <a:schemeClr val="dk1"/>
                </a:solidFill>
                <a:latin typeface="Calibri"/>
                <a:ea typeface="Calibri"/>
                <a:cs typeface="Calibri"/>
                <a:sym typeface="Calibri"/>
              </a:rPr>
              <a:t>Event and Convention Planning</a:t>
            </a:r>
            <a:endParaRPr sz="1400" b="1" i="1" dirty="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400" dirty="0">
                <a:solidFill>
                  <a:schemeClr val="dk1"/>
                </a:solidFill>
                <a:latin typeface="Calibri"/>
                <a:ea typeface="Calibri"/>
                <a:cs typeface="Calibri"/>
                <a:sym typeface="Calibri"/>
              </a:rPr>
              <a:t>Meeting, Convention and Event  Planners </a:t>
            </a:r>
            <a:r>
              <a:rPr lang="en-US" sz="1400" b="1" dirty="0">
                <a:solidFill>
                  <a:schemeClr val="dk1"/>
                </a:solidFill>
                <a:latin typeface="Calibri"/>
                <a:ea typeface="Calibri"/>
                <a:cs typeface="Calibri"/>
                <a:sym typeface="Calibri"/>
              </a:rPr>
              <a:t>$22.49/hour</a:t>
            </a:r>
            <a:endParaRPr sz="14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400" b="1" i="1" dirty="0">
                <a:solidFill>
                  <a:schemeClr val="dk1"/>
                </a:solidFill>
                <a:latin typeface="Calibri"/>
                <a:ea typeface="Calibri"/>
                <a:cs typeface="Calibri"/>
                <a:sym typeface="Calibri"/>
              </a:rPr>
              <a:t>Insurance (coming soon)</a:t>
            </a:r>
            <a:endParaRPr sz="1400" b="1" i="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400" b="1" i="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400" b="1" i="1" dirty="0">
                <a:solidFill>
                  <a:schemeClr val="dk1"/>
                </a:solidFill>
                <a:latin typeface="Calibri"/>
                <a:ea typeface="Calibri"/>
                <a:cs typeface="Calibri"/>
                <a:sym typeface="Calibri"/>
              </a:rPr>
              <a:t>Marketing</a:t>
            </a:r>
            <a:endParaRPr sz="1400" b="1" i="1" dirty="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400" dirty="0">
                <a:solidFill>
                  <a:schemeClr val="dk1"/>
                </a:solidFill>
                <a:latin typeface="Calibri"/>
                <a:ea typeface="Calibri"/>
                <a:cs typeface="Calibri"/>
                <a:sym typeface="Calibri"/>
              </a:rPr>
              <a:t>Advertising and Promotions Manager </a:t>
            </a:r>
            <a:r>
              <a:rPr lang="en-US" sz="1400" b="1" dirty="0">
                <a:solidFill>
                  <a:schemeClr val="dk1"/>
                </a:solidFill>
                <a:latin typeface="Calibri"/>
                <a:ea typeface="Calibri"/>
                <a:cs typeface="Calibri"/>
                <a:sym typeface="Calibri"/>
              </a:rPr>
              <a:t>$52.53/hour</a:t>
            </a:r>
            <a:endParaRPr sz="14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400" b="1" i="1" dirty="0">
                <a:solidFill>
                  <a:schemeClr val="dk1"/>
                </a:solidFill>
                <a:latin typeface="Calibri"/>
                <a:ea typeface="Calibri"/>
                <a:cs typeface="Calibri"/>
                <a:sym typeface="Calibri"/>
              </a:rPr>
              <a:t>Paralegal</a:t>
            </a:r>
            <a:endParaRPr sz="1400" b="1" i="1" dirty="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400" dirty="0">
                <a:solidFill>
                  <a:schemeClr val="dk1"/>
                </a:solidFill>
                <a:latin typeface="Calibri"/>
                <a:ea typeface="Calibri"/>
                <a:cs typeface="Calibri"/>
                <a:sym typeface="Calibri"/>
              </a:rPr>
              <a:t>Paralegal and Legal Assistant </a:t>
            </a:r>
            <a:r>
              <a:rPr lang="en-US" sz="1400" b="1" dirty="0">
                <a:solidFill>
                  <a:schemeClr val="dk1"/>
                </a:solidFill>
                <a:latin typeface="Calibri"/>
                <a:ea typeface="Calibri"/>
                <a:cs typeface="Calibri"/>
                <a:sym typeface="Calibri"/>
              </a:rPr>
              <a:t>$32.67/hour</a:t>
            </a:r>
            <a:endParaRPr sz="1400" b="1" dirty="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400" dirty="0">
                <a:solidFill>
                  <a:schemeClr val="dk1"/>
                </a:solidFill>
                <a:latin typeface="Calibri"/>
                <a:ea typeface="Calibri"/>
                <a:cs typeface="Calibri"/>
                <a:sym typeface="Calibri"/>
              </a:rPr>
              <a:t>Legal Secretary </a:t>
            </a:r>
            <a:r>
              <a:rPr lang="en-US" sz="1400" b="1" dirty="0">
                <a:solidFill>
                  <a:schemeClr val="dk1"/>
                </a:solidFill>
                <a:latin typeface="Calibri"/>
                <a:ea typeface="Calibri"/>
                <a:cs typeface="Calibri"/>
                <a:sym typeface="Calibri"/>
              </a:rPr>
              <a:t>$25.63/hour</a:t>
            </a:r>
            <a:endParaRPr sz="14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dirty="0">
              <a:solidFill>
                <a:schemeClr val="dk1"/>
              </a:solidFill>
              <a:latin typeface="Calibri"/>
              <a:ea typeface="Calibri"/>
              <a:cs typeface="Calibri"/>
              <a:sym typeface="Calibri"/>
            </a:endParaRPr>
          </a:p>
        </p:txBody>
      </p:sp>
      <p:pic>
        <p:nvPicPr>
          <p:cNvPr id="355" name="Google Shape;355;g641030bf5f_2_100"/>
          <p:cNvPicPr preferRelativeResize="0"/>
          <p:nvPr/>
        </p:nvPicPr>
        <p:blipFill rotWithShape="1">
          <a:blip r:embed="rId3">
            <a:alphaModFix/>
          </a:blip>
          <a:srcRect/>
          <a:stretch/>
        </p:blipFill>
        <p:spPr>
          <a:xfrm>
            <a:off x="1986275" y="6201269"/>
            <a:ext cx="843857" cy="547389"/>
          </a:xfrm>
          <a:prstGeom prst="rect">
            <a:avLst/>
          </a:prstGeom>
          <a:noFill/>
          <a:ln>
            <a:noFill/>
          </a:ln>
        </p:spPr>
      </p:pic>
    </p:spTree>
    <p:extLst>
      <p:ext uri="{BB962C8B-B14F-4D97-AF65-F5344CB8AC3E}">
        <p14:creationId xmlns:p14="http://schemas.microsoft.com/office/powerpoint/2010/main" val="17369336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g641030bf5f_2_11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44</a:t>
            </a:fld>
            <a:endParaRPr sz="1200" b="0" i="0" u="none" strike="noStrike" cap="none">
              <a:solidFill>
                <a:schemeClr val="lt1"/>
              </a:solidFill>
              <a:latin typeface="Trebuchet MS"/>
              <a:ea typeface="Trebuchet MS"/>
              <a:cs typeface="Trebuchet MS"/>
              <a:sym typeface="Trebuchet MS"/>
            </a:endParaRPr>
          </a:p>
        </p:txBody>
      </p:sp>
      <p:sp>
        <p:nvSpPr>
          <p:cNvPr id="362" name="Google Shape;362;g641030bf5f_2_11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Business and Entrepreneurship cont. </a:t>
            </a:r>
            <a:endParaRPr sz="3600" b="0">
              <a:solidFill>
                <a:srgbClr val="FFFFFF"/>
              </a:solidFill>
            </a:endParaRPr>
          </a:p>
        </p:txBody>
      </p:sp>
      <p:cxnSp>
        <p:nvCxnSpPr>
          <p:cNvPr id="363" name="Google Shape;363;g641030bf5f_2_11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364" name="Google Shape;364;g641030bf5f_2_110"/>
          <p:cNvSpPr txBox="1"/>
          <p:nvPr/>
        </p:nvSpPr>
        <p:spPr>
          <a:xfrm>
            <a:off x="466400" y="1788225"/>
            <a:ext cx="5087400" cy="42894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400" b="1" i="0" u="none" strike="noStrike" cap="none" dirty="0">
                <a:solidFill>
                  <a:schemeClr val="dk1"/>
                </a:solidFill>
                <a:latin typeface="Calibri"/>
                <a:ea typeface="Calibri"/>
                <a:cs typeface="Calibri"/>
                <a:sym typeface="Calibri"/>
              </a:rPr>
              <a:t>Programs </a:t>
            </a:r>
            <a:r>
              <a:rPr lang="en-US" sz="1400" b="1" dirty="0">
                <a:solidFill>
                  <a:schemeClr val="dk1"/>
                </a:solidFill>
                <a:latin typeface="Calibri"/>
                <a:ea typeface="Calibri"/>
                <a:cs typeface="Calibri"/>
                <a:sym typeface="Calibri"/>
              </a:rPr>
              <a:t>O</a:t>
            </a:r>
            <a:r>
              <a:rPr lang="en-US" sz="1400" b="1" i="0" u="none" strike="noStrike" cap="none" dirty="0">
                <a:solidFill>
                  <a:schemeClr val="dk1"/>
                </a:solidFill>
                <a:latin typeface="Calibri"/>
                <a:ea typeface="Calibri"/>
                <a:cs typeface="Calibri"/>
                <a:sym typeface="Calibri"/>
              </a:rPr>
              <a:t>ffered:</a:t>
            </a:r>
            <a:r>
              <a:rPr lang="en-US" sz="1400" i="0" u="none" strike="noStrike" cap="none" dirty="0">
                <a:solidFill>
                  <a:schemeClr val="dk1"/>
                </a:solidFill>
                <a:latin typeface="Calibri"/>
                <a:ea typeface="Calibri"/>
                <a:cs typeface="Calibri"/>
                <a:sym typeface="Calibri"/>
              </a:rPr>
              <a:t> </a:t>
            </a:r>
            <a:endParaRPr sz="1400" i="0" u="none" strike="noStrike" cap="none"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400" b="1" i="1" dirty="0">
              <a:solidFill>
                <a:schemeClr val="dk1"/>
              </a:solidFill>
              <a:latin typeface="Calibri"/>
              <a:ea typeface="Calibri"/>
              <a:cs typeface="Calibri"/>
              <a:sym typeface="Calibri"/>
            </a:endParaRPr>
          </a:p>
          <a:p>
            <a:pPr marL="0" lvl="0" indent="0" algn="l" rtl="0">
              <a:spcBef>
                <a:spcPts val="0"/>
              </a:spcBef>
              <a:spcAft>
                <a:spcPts val="0"/>
              </a:spcAft>
              <a:buNone/>
            </a:pPr>
            <a:r>
              <a:rPr lang="en-US" sz="1400" b="1" i="1" dirty="0">
                <a:solidFill>
                  <a:schemeClr val="dk1"/>
                </a:solidFill>
                <a:latin typeface="Calibri"/>
                <a:ea typeface="Calibri"/>
                <a:cs typeface="Calibri"/>
                <a:sym typeface="Calibri"/>
              </a:rPr>
              <a:t>Real Estate</a:t>
            </a:r>
            <a:endParaRPr sz="1400" b="1" i="1"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Associate in Arts Degree: Transfer Preparation - Real Estate</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Associate in Science Degree: Career/Technical - Real Estate</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Certificates of Achievement: Broker License</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Certificate of Achievement: Real Estate</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Certificate of Achievement: Salesperson License</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Certificates of Proficiency: Real Estate</a:t>
            </a:r>
            <a:endParaRPr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400" b="1" i="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400" b="1" i="1" dirty="0">
                <a:solidFill>
                  <a:schemeClr val="dk1"/>
                </a:solidFill>
                <a:latin typeface="Calibri"/>
                <a:ea typeface="Calibri"/>
                <a:cs typeface="Calibri"/>
                <a:sym typeface="Calibri"/>
              </a:rPr>
              <a:t>Travel and Tourism</a:t>
            </a:r>
            <a:endParaRPr sz="1400" b="1"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Associate in Science degree: Career/Technical - Travel &amp; Tourism</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Certificate of Achievement: Travel &amp; Tourism - Basic</a:t>
            </a:r>
            <a:endParaRPr sz="1400"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Certificate of Achievement: Travel &amp; Tourism - Advanced</a:t>
            </a:r>
            <a:endParaRPr sz="1400" dirty="0">
              <a:solidFill>
                <a:schemeClr val="dk1"/>
              </a:solidFill>
              <a:latin typeface="Calibri"/>
              <a:ea typeface="Calibri"/>
              <a:cs typeface="Calibri"/>
              <a:sym typeface="Calibri"/>
            </a:endParaRPr>
          </a:p>
        </p:txBody>
      </p:sp>
      <p:sp>
        <p:nvSpPr>
          <p:cNvPr id="365" name="Google Shape;365;g641030bf5f_2_110"/>
          <p:cNvSpPr txBox="1"/>
          <p:nvPr/>
        </p:nvSpPr>
        <p:spPr>
          <a:xfrm>
            <a:off x="6193350" y="1788224"/>
            <a:ext cx="5503500" cy="39297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400" b="1" i="0" u="none" strike="noStrike" cap="none" dirty="0">
                <a:solidFill>
                  <a:schemeClr val="dk1"/>
                </a:solidFill>
                <a:latin typeface="Calibri"/>
                <a:ea typeface="Calibri"/>
                <a:cs typeface="Calibri"/>
                <a:sym typeface="Calibri"/>
              </a:rPr>
              <a:t>Career </a:t>
            </a:r>
            <a:r>
              <a:rPr lang="en-US" sz="1400" b="1" dirty="0">
                <a:solidFill>
                  <a:schemeClr val="dk1"/>
                </a:solidFill>
                <a:latin typeface="Calibri"/>
                <a:ea typeface="Calibri"/>
                <a:cs typeface="Calibri"/>
                <a:sym typeface="Calibri"/>
              </a:rPr>
              <a:t>O</a:t>
            </a:r>
            <a:r>
              <a:rPr lang="en-US" sz="1400" b="1" i="0" u="none" strike="noStrike" cap="none" dirty="0">
                <a:solidFill>
                  <a:schemeClr val="dk1"/>
                </a:solidFill>
                <a:latin typeface="Calibri"/>
                <a:ea typeface="Calibri"/>
                <a:cs typeface="Calibri"/>
                <a:sym typeface="Calibri"/>
              </a:rPr>
              <a:t>pportunities:</a:t>
            </a:r>
            <a:endParaRPr sz="1400" b="1"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400" b="1"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400" b="1" dirty="0">
                <a:solidFill>
                  <a:schemeClr val="dk1"/>
                </a:solidFill>
                <a:latin typeface="Calibri"/>
                <a:ea typeface="Calibri"/>
                <a:cs typeface="Calibri"/>
                <a:sym typeface="Calibri"/>
              </a:rPr>
              <a:t>Real Estate</a:t>
            </a:r>
            <a:endParaRPr sz="1400" b="1" dirty="0">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400" dirty="0">
                <a:solidFill>
                  <a:schemeClr val="dk1"/>
                </a:solidFill>
                <a:latin typeface="Calibri"/>
                <a:ea typeface="Calibri"/>
                <a:cs typeface="Calibri"/>
                <a:sym typeface="Calibri"/>
              </a:rPr>
              <a:t>Property, Real Estate and Community Association Manager </a:t>
            </a:r>
            <a:r>
              <a:rPr lang="en-US" sz="1400" b="1" dirty="0">
                <a:solidFill>
                  <a:schemeClr val="dk1"/>
                </a:solidFill>
                <a:latin typeface="Calibri"/>
                <a:ea typeface="Calibri"/>
                <a:cs typeface="Calibri"/>
                <a:sym typeface="Calibri"/>
              </a:rPr>
              <a:t>$30.13/hour</a:t>
            </a:r>
            <a:endParaRPr sz="1400" b="1" dirty="0">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400" dirty="0">
                <a:solidFill>
                  <a:schemeClr val="dk1"/>
                </a:solidFill>
                <a:latin typeface="Calibri"/>
                <a:ea typeface="Calibri"/>
                <a:cs typeface="Calibri"/>
                <a:sym typeface="Calibri"/>
              </a:rPr>
              <a:t>Real Estate Agent </a:t>
            </a:r>
            <a:r>
              <a:rPr lang="en-US" sz="1400" b="1" dirty="0">
                <a:solidFill>
                  <a:schemeClr val="dk1"/>
                </a:solidFill>
                <a:latin typeface="Calibri"/>
                <a:ea typeface="Calibri"/>
                <a:cs typeface="Calibri"/>
                <a:sym typeface="Calibri"/>
              </a:rPr>
              <a:t>$24.37/hour</a:t>
            </a:r>
            <a:endParaRPr sz="1400" b="1"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400"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400" b="1" i="1" dirty="0">
                <a:solidFill>
                  <a:schemeClr val="dk1"/>
                </a:solidFill>
                <a:latin typeface="Calibri"/>
                <a:ea typeface="Calibri"/>
                <a:cs typeface="Calibri"/>
                <a:sym typeface="Calibri"/>
              </a:rPr>
              <a:t>Travel and Tourism</a:t>
            </a:r>
            <a:endParaRPr sz="1400" b="1" i="1" dirty="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400" dirty="0">
                <a:solidFill>
                  <a:schemeClr val="dk1"/>
                </a:solidFill>
                <a:latin typeface="Calibri"/>
                <a:ea typeface="Calibri"/>
                <a:cs typeface="Calibri"/>
                <a:sym typeface="Calibri"/>
              </a:rPr>
              <a:t>Travel Agent </a:t>
            </a:r>
            <a:r>
              <a:rPr lang="en-US" sz="1400" b="1" dirty="0">
                <a:solidFill>
                  <a:schemeClr val="dk1"/>
                </a:solidFill>
                <a:latin typeface="Calibri"/>
                <a:ea typeface="Calibri"/>
                <a:cs typeface="Calibri"/>
                <a:sym typeface="Calibri"/>
              </a:rPr>
              <a:t>$23.91/hour</a:t>
            </a:r>
            <a:endParaRPr sz="1400" b="1" dirty="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400" dirty="0">
                <a:solidFill>
                  <a:schemeClr val="dk1"/>
                </a:solidFill>
                <a:latin typeface="Calibri"/>
                <a:ea typeface="Calibri"/>
                <a:cs typeface="Calibri"/>
                <a:sym typeface="Calibri"/>
              </a:rPr>
              <a:t>Ticket Agent and Travel Clerk </a:t>
            </a:r>
            <a:r>
              <a:rPr lang="en-US" sz="1400" b="1" dirty="0">
                <a:solidFill>
                  <a:schemeClr val="dk1"/>
                </a:solidFill>
                <a:latin typeface="Calibri"/>
                <a:ea typeface="Calibri"/>
                <a:cs typeface="Calibri"/>
                <a:sym typeface="Calibri"/>
              </a:rPr>
              <a:t>$19.67/hour</a:t>
            </a:r>
            <a:endParaRPr sz="14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400" dirty="0">
              <a:solidFill>
                <a:schemeClr val="dk1"/>
              </a:solidFill>
              <a:latin typeface="Calibri"/>
              <a:ea typeface="Calibri"/>
              <a:cs typeface="Calibri"/>
              <a:sym typeface="Calibri"/>
            </a:endParaRPr>
          </a:p>
        </p:txBody>
      </p:sp>
      <p:pic>
        <p:nvPicPr>
          <p:cNvPr id="366" name="Google Shape;366;g641030bf5f_2_110"/>
          <p:cNvPicPr preferRelativeResize="0"/>
          <p:nvPr/>
        </p:nvPicPr>
        <p:blipFill rotWithShape="1">
          <a:blip r:embed="rId3">
            <a:alphaModFix/>
          </a:blip>
          <a:srcRect/>
          <a:stretch/>
        </p:blipFill>
        <p:spPr>
          <a:xfrm>
            <a:off x="1986275" y="6201269"/>
            <a:ext cx="843857" cy="547389"/>
          </a:xfrm>
          <a:prstGeom prst="rect">
            <a:avLst/>
          </a:prstGeom>
          <a:noFill/>
          <a:ln>
            <a:noFill/>
          </a:ln>
        </p:spPr>
      </p:pic>
    </p:spTree>
    <p:extLst>
      <p:ext uri="{BB962C8B-B14F-4D97-AF65-F5344CB8AC3E}">
        <p14:creationId xmlns:p14="http://schemas.microsoft.com/office/powerpoint/2010/main" val="25196069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11"/>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45</a:t>
            </a:fld>
            <a:endParaRPr sz="1200" b="0" i="0" u="none" strike="noStrike" cap="none">
              <a:solidFill>
                <a:schemeClr val="lt1"/>
              </a:solidFill>
              <a:latin typeface="Trebuchet MS"/>
              <a:ea typeface="Trebuchet MS"/>
              <a:cs typeface="Trebuchet MS"/>
              <a:sym typeface="Trebuchet MS"/>
            </a:endParaRPr>
          </a:p>
        </p:txBody>
      </p:sp>
      <p:sp>
        <p:nvSpPr>
          <p:cNvPr id="373" name="Google Shape;373;p11"/>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Global Trade</a:t>
            </a:r>
            <a:endParaRPr sz="3600" b="0">
              <a:solidFill>
                <a:srgbClr val="FFFFFF"/>
              </a:solidFill>
            </a:endParaRPr>
          </a:p>
        </p:txBody>
      </p:sp>
      <p:cxnSp>
        <p:nvCxnSpPr>
          <p:cNvPr id="374" name="Google Shape;374;p11"/>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375" name="Google Shape;375;p11"/>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Calibri"/>
              <a:buNone/>
            </a:pPr>
            <a:r>
              <a:rPr lang="en-US" sz="1800" b="1" i="0" u="none" strike="noStrike" cap="none">
                <a:solidFill>
                  <a:schemeClr val="dk1"/>
                </a:solidFill>
                <a:latin typeface="Calibri"/>
                <a:ea typeface="Calibri"/>
                <a:cs typeface="Calibri"/>
                <a:sym typeface="Calibri"/>
              </a:rPr>
              <a:t>Programs Offered:</a:t>
            </a:r>
            <a:endParaRPr sz="1800" b="1">
              <a:latin typeface="Calibri"/>
              <a:ea typeface="Calibri"/>
              <a:cs typeface="Calibri"/>
              <a:sym typeface="Calibri"/>
            </a:endParaRPr>
          </a:p>
          <a:p>
            <a:pPr marL="0" marR="0" lvl="0" indent="0" algn="l" rtl="0">
              <a:spcBef>
                <a:spcPts val="0"/>
              </a:spcBef>
              <a:spcAft>
                <a:spcPts val="0"/>
              </a:spcAft>
              <a:buClr>
                <a:schemeClr val="dk1"/>
              </a:buClr>
              <a:buSzPts val="1800"/>
              <a:buFont typeface="Calibri"/>
              <a:buNone/>
            </a:pPr>
            <a:endParaRPr sz="1600" b="1" i="1"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Calibri"/>
              <a:buNone/>
            </a:pPr>
            <a:r>
              <a:rPr lang="en-US" sz="1600" b="1" i="1" u="none" strike="noStrike" cap="none">
                <a:solidFill>
                  <a:schemeClr val="dk1"/>
                </a:solidFill>
                <a:latin typeface="Calibri"/>
                <a:ea typeface="Calibri"/>
                <a:cs typeface="Calibri"/>
                <a:sym typeface="Calibri"/>
              </a:rPr>
              <a:t>Business Administration - International Business Emphasis </a:t>
            </a:r>
            <a:endParaRPr sz="1600">
              <a:latin typeface="Calibri"/>
              <a:ea typeface="Calibri"/>
              <a:cs typeface="Calibri"/>
              <a:sym typeface="Calibri"/>
            </a:endParaRPr>
          </a:p>
          <a:p>
            <a:pPr marL="742950" marR="0" lvl="1" indent="-273050" algn="l" rtl="0">
              <a:spcBef>
                <a:spcPts val="0"/>
              </a:spcBef>
              <a:spcAft>
                <a:spcPts val="0"/>
              </a:spcAft>
              <a:buClr>
                <a:schemeClr val="dk1"/>
              </a:buClr>
              <a:buSzPts val="1600"/>
              <a:buFont typeface="Calibri"/>
              <a:buChar char="•"/>
            </a:pPr>
            <a:r>
              <a:rPr lang="en-US" sz="1600" i="1" u="none" strike="noStrike" cap="none">
                <a:solidFill>
                  <a:schemeClr val="dk1"/>
                </a:solidFill>
                <a:latin typeface="Calibri"/>
                <a:ea typeface="Calibri"/>
                <a:cs typeface="Calibri"/>
                <a:sym typeface="Calibri"/>
              </a:rPr>
              <a:t>Associates in Arts</a:t>
            </a:r>
            <a:endParaRPr sz="1600">
              <a:latin typeface="Calibri"/>
              <a:ea typeface="Calibri"/>
              <a:cs typeface="Calibri"/>
              <a:sym typeface="Calibri"/>
            </a:endParaRPr>
          </a:p>
          <a:p>
            <a:pPr marL="742950" marR="0" lvl="1" indent="-171450" algn="l" rtl="0">
              <a:spcBef>
                <a:spcPts val="0"/>
              </a:spcBef>
              <a:spcAft>
                <a:spcPts val="0"/>
              </a:spcAft>
              <a:buClr>
                <a:schemeClr val="dk1"/>
              </a:buClr>
              <a:buSzPts val="1800"/>
              <a:buFont typeface="Arial"/>
              <a:buNone/>
            </a:pPr>
            <a:endParaRPr sz="1600" i="1"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600" b="1" i="1" u="none" strike="noStrike" cap="none">
                <a:solidFill>
                  <a:schemeClr val="dk1"/>
                </a:solidFill>
                <a:latin typeface="Calibri"/>
                <a:ea typeface="Calibri"/>
                <a:cs typeface="Calibri"/>
                <a:sym typeface="Calibri"/>
              </a:rPr>
              <a:t>International Logistics and Transportation</a:t>
            </a:r>
            <a:endParaRPr sz="1600">
              <a:latin typeface="Calibri"/>
              <a:ea typeface="Calibri"/>
              <a:cs typeface="Calibri"/>
              <a:sym typeface="Calibri"/>
            </a:endParaRPr>
          </a:p>
          <a:p>
            <a:pPr marL="742950" marR="0" lvl="1" indent="-273050" algn="l" rtl="0">
              <a:spcBef>
                <a:spcPts val="0"/>
              </a:spcBef>
              <a:spcAft>
                <a:spcPts val="0"/>
              </a:spcAft>
              <a:buClr>
                <a:schemeClr val="dk1"/>
              </a:buClr>
              <a:buSzPts val="1600"/>
              <a:buFont typeface="Calibri"/>
              <a:buChar char="•"/>
            </a:pPr>
            <a:r>
              <a:rPr lang="en-US" sz="1600" i="1" u="none" strike="noStrike" cap="none">
                <a:solidFill>
                  <a:schemeClr val="dk1"/>
                </a:solidFill>
                <a:latin typeface="Calibri"/>
                <a:ea typeface="Calibri"/>
                <a:cs typeface="Calibri"/>
                <a:sym typeface="Calibri"/>
              </a:rPr>
              <a:t>Associates in Science</a:t>
            </a:r>
            <a:endParaRPr sz="1600">
              <a:latin typeface="Calibri"/>
              <a:ea typeface="Calibri"/>
              <a:cs typeface="Calibri"/>
              <a:sym typeface="Calibri"/>
            </a:endParaRPr>
          </a:p>
          <a:p>
            <a:pPr marL="742950" marR="0" lvl="1" indent="-273050" algn="l" rtl="0">
              <a:spcBef>
                <a:spcPts val="0"/>
              </a:spcBef>
              <a:spcAft>
                <a:spcPts val="0"/>
              </a:spcAft>
              <a:buClr>
                <a:schemeClr val="dk1"/>
              </a:buClr>
              <a:buSzPts val="1600"/>
              <a:buFont typeface="Calibri"/>
              <a:buChar char="•"/>
            </a:pPr>
            <a:r>
              <a:rPr lang="en-US" sz="1600" i="1" u="none" strike="noStrike" cap="none">
                <a:solidFill>
                  <a:schemeClr val="dk1"/>
                </a:solidFill>
                <a:latin typeface="Calibri"/>
                <a:ea typeface="Calibri"/>
                <a:cs typeface="Calibri"/>
                <a:sym typeface="Calibri"/>
              </a:rPr>
              <a:t>Certificates of Achievement</a:t>
            </a:r>
            <a:endParaRPr sz="1600">
              <a:latin typeface="Calibri"/>
              <a:ea typeface="Calibri"/>
              <a:cs typeface="Calibri"/>
              <a:sym typeface="Calibri"/>
            </a:endParaRPr>
          </a:p>
        </p:txBody>
      </p:sp>
      <p:sp>
        <p:nvSpPr>
          <p:cNvPr id="376" name="Google Shape;376;p11"/>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Opportunities:</a:t>
            </a:r>
            <a:endParaRPr sz="1800" b="1"/>
          </a:p>
          <a:p>
            <a:pPr marL="0" marR="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Business Administration</a:t>
            </a:r>
            <a:endParaRPr sz="1600" b="1" i="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b="0" i="0" u="none" strike="noStrike" cap="none">
                <a:solidFill>
                  <a:schemeClr val="dk1"/>
                </a:solidFill>
                <a:latin typeface="Calibri"/>
                <a:ea typeface="Calibri"/>
                <a:cs typeface="Calibri"/>
                <a:sym typeface="Calibri"/>
              </a:rPr>
              <a:t>Production, Planning, and Expediting Clerks </a:t>
            </a:r>
            <a:r>
              <a:rPr lang="en-US" sz="1600" b="1" i="0" u="none" strike="noStrike" cap="none">
                <a:solidFill>
                  <a:schemeClr val="dk1"/>
                </a:solidFill>
                <a:latin typeface="Calibri"/>
                <a:ea typeface="Calibri"/>
                <a:cs typeface="Calibri"/>
                <a:sym typeface="Calibri"/>
              </a:rPr>
              <a:t>$23.98/hour</a:t>
            </a:r>
            <a:endParaRPr sz="16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600" b="1">
              <a:solidFill>
                <a:schemeClr val="dk1"/>
              </a:solidFill>
              <a:latin typeface="Calibri"/>
              <a:ea typeface="Calibri"/>
              <a:cs typeface="Calibri"/>
              <a:sym typeface="Calibri"/>
            </a:endParaRPr>
          </a:p>
          <a:p>
            <a:pPr marL="0" lvl="0" indent="0" algn="l" rtl="0">
              <a:spcBef>
                <a:spcPts val="0"/>
              </a:spcBef>
              <a:spcAft>
                <a:spcPts val="0"/>
              </a:spcAft>
              <a:buNone/>
            </a:pPr>
            <a:r>
              <a:rPr lang="en-US" sz="1600" b="1" i="1">
                <a:solidFill>
                  <a:schemeClr val="dk1"/>
                </a:solidFill>
                <a:latin typeface="Calibri"/>
                <a:ea typeface="Calibri"/>
                <a:cs typeface="Calibri"/>
                <a:sym typeface="Calibri"/>
              </a:rPr>
              <a:t>International Logistics and Transportation</a:t>
            </a:r>
            <a:endParaRPr sz="1600" b="1">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b="0" i="0" u="none" strike="noStrike" cap="none">
                <a:solidFill>
                  <a:schemeClr val="dk1"/>
                </a:solidFill>
                <a:latin typeface="Calibri"/>
                <a:ea typeface="Calibri"/>
                <a:cs typeface="Calibri"/>
                <a:sym typeface="Calibri"/>
              </a:rPr>
              <a:t>Cargo and Freight Agents </a:t>
            </a:r>
            <a:r>
              <a:rPr lang="en-US" sz="1600" b="1" i="0" u="none" strike="noStrike" cap="none">
                <a:solidFill>
                  <a:schemeClr val="dk1"/>
                </a:solidFill>
                <a:latin typeface="Calibri"/>
                <a:ea typeface="Calibri"/>
                <a:cs typeface="Calibri"/>
                <a:sym typeface="Calibri"/>
              </a:rPr>
              <a:t>$20.52/hour</a:t>
            </a:r>
            <a:endParaRPr sz="1600" b="0" i="0" u="none" strike="noStrike" cap="none">
              <a:solidFill>
                <a:schemeClr val="dk1"/>
              </a:solidFill>
              <a:latin typeface="Calibri"/>
              <a:ea typeface="Calibri"/>
              <a:cs typeface="Calibri"/>
              <a:sym typeface="Calibri"/>
            </a:endParaRPr>
          </a:p>
          <a:p>
            <a:pPr marL="457200" marR="0" lvl="0" indent="-330200" algn="l" rtl="0">
              <a:spcBef>
                <a:spcPts val="0"/>
              </a:spcBef>
              <a:spcAft>
                <a:spcPts val="0"/>
              </a:spcAft>
              <a:buClr>
                <a:schemeClr val="dk1"/>
              </a:buClr>
              <a:buSzPts val="1600"/>
              <a:buFont typeface="Calibri"/>
              <a:buChar char="●"/>
            </a:pPr>
            <a:r>
              <a:rPr lang="en-US" sz="1600" b="0" i="0" u="none" strike="noStrike" cap="none">
                <a:solidFill>
                  <a:schemeClr val="dk1"/>
                </a:solidFill>
                <a:latin typeface="Calibri"/>
                <a:ea typeface="Calibri"/>
                <a:cs typeface="Calibri"/>
                <a:sym typeface="Calibri"/>
              </a:rPr>
              <a:t>Shipping/Receiving Supervisor, Terminal Operations Manager, Floor Supervisor </a:t>
            </a:r>
            <a:r>
              <a:rPr lang="en-US" sz="1600" b="1" i="0" u="none" strike="noStrike" cap="none">
                <a:solidFill>
                  <a:schemeClr val="dk1"/>
                </a:solidFill>
                <a:latin typeface="Calibri"/>
                <a:ea typeface="Calibri"/>
                <a:cs typeface="Calibri"/>
                <a:sym typeface="Calibri"/>
              </a:rPr>
              <a:t>$24.72/hour </a:t>
            </a:r>
            <a:endParaRPr sz="1600" b="1" i="0" u="none" strike="noStrike" cap="none">
              <a:solidFill>
                <a:schemeClr val="dk1"/>
              </a:solidFill>
              <a:latin typeface="Calibri"/>
              <a:ea typeface="Calibri"/>
              <a:cs typeface="Calibri"/>
              <a:sym typeface="Calibri"/>
            </a:endParaRPr>
          </a:p>
        </p:txBody>
      </p:sp>
      <p:pic>
        <p:nvPicPr>
          <p:cNvPr id="377" name="Google Shape;377;p11"/>
          <p:cNvPicPr preferRelativeResize="0"/>
          <p:nvPr/>
        </p:nvPicPr>
        <p:blipFill rotWithShape="1">
          <a:blip r:embed="rId3">
            <a:alphaModFix/>
          </a:blip>
          <a:srcRect/>
          <a:stretch/>
        </p:blipFill>
        <p:spPr>
          <a:xfrm>
            <a:off x="1986275" y="6201269"/>
            <a:ext cx="843856" cy="547389"/>
          </a:xfrm>
          <a:prstGeom prst="rect">
            <a:avLst/>
          </a:prstGeom>
          <a:noFill/>
          <a:ln>
            <a:noFill/>
          </a:ln>
        </p:spPr>
      </p:pic>
    </p:spTree>
    <p:extLst>
      <p:ext uri="{BB962C8B-B14F-4D97-AF65-F5344CB8AC3E}">
        <p14:creationId xmlns:p14="http://schemas.microsoft.com/office/powerpoint/2010/main" val="14060647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12"/>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46</a:t>
            </a:fld>
            <a:endParaRPr sz="1200" b="0" i="0" u="none" strike="noStrike" cap="none">
              <a:solidFill>
                <a:schemeClr val="lt1"/>
              </a:solidFill>
              <a:latin typeface="Trebuchet MS"/>
              <a:ea typeface="Trebuchet MS"/>
              <a:cs typeface="Trebuchet MS"/>
              <a:sym typeface="Trebuchet MS"/>
            </a:endParaRPr>
          </a:p>
        </p:txBody>
      </p:sp>
      <p:sp>
        <p:nvSpPr>
          <p:cNvPr id="384" name="Google Shape;384;p12"/>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Other Sectors - Culinary Arts</a:t>
            </a:r>
            <a:endParaRPr sz="3600" b="0">
              <a:solidFill>
                <a:srgbClr val="FFFFFF"/>
              </a:solidFill>
            </a:endParaRPr>
          </a:p>
        </p:txBody>
      </p:sp>
      <p:cxnSp>
        <p:nvCxnSpPr>
          <p:cNvPr id="385" name="Google Shape;385;p12"/>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386" name="Google Shape;386;p12"/>
          <p:cNvSpPr txBox="1"/>
          <p:nvPr/>
        </p:nvSpPr>
        <p:spPr>
          <a:xfrm>
            <a:off x="466400" y="1632625"/>
            <a:ext cx="50874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i="0" u="none" strike="noStrike" cap="none">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marL="0" lvl="0" indent="0" algn="l" rtl="0">
              <a:spcBef>
                <a:spcPts val="0"/>
              </a:spcBef>
              <a:spcAft>
                <a:spcPts val="0"/>
              </a:spcAft>
              <a:buNone/>
            </a:pPr>
            <a:endParaRPr sz="1600" b="1" i="1">
              <a:solidFill>
                <a:schemeClr val="dk1"/>
              </a:solidFill>
              <a:latin typeface="Calibri"/>
              <a:ea typeface="Calibri"/>
              <a:cs typeface="Calibri"/>
              <a:sym typeface="Calibri"/>
            </a:endParaRPr>
          </a:p>
          <a:p>
            <a:pPr marL="0" lvl="0" indent="0" algn="l" rtl="0">
              <a:spcBef>
                <a:spcPts val="0"/>
              </a:spcBef>
              <a:spcAft>
                <a:spcPts val="0"/>
              </a:spcAft>
              <a:buNone/>
            </a:pPr>
            <a:r>
              <a:rPr lang="en-US" sz="1600" b="1" i="1">
                <a:solidFill>
                  <a:schemeClr val="dk1"/>
                </a:solidFill>
                <a:latin typeface="Calibri"/>
                <a:ea typeface="Calibri"/>
                <a:cs typeface="Calibri"/>
                <a:sym typeface="Calibri"/>
              </a:rPr>
              <a:t>Culinary Arts</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 Degree in Culinary Arts, Cooking &amp; Baking</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in Culinary Arts, Cooking &amp; Baking, Advanced</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in Culinary Arts, Professional Baking Baking</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proficiency in Culinary Arts, Cooking Essentials, Baking</a:t>
            </a:r>
            <a:endParaRPr sz="1600">
              <a:solidFill>
                <a:schemeClr val="dk1"/>
              </a:solidFill>
              <a:latin typeface="Calibri"/>
              <a:ea typeface="Calibri"/>
              <a:cs typeface="Calibri"/>
              <a:sym typeface="Calibri"/>
            </a:endParaRPr>
          </a:p>
          <a:p>
            <a:pPr marL="457200" lvl="0" indent="0" algn="l" rtl="0">
              <a:spcBef>
                <a:spcPts val="0"/>
              </a:spcBef>
              <a:spcAft>
                <a:spcPts val="0"/>
              </a:spcAft>
              <a:buNone/>
            </a:pPr>
            <a:endParaRPr sz="1600" b="1" i="1">
              <a:solidFill>
                <a:schemeClr val="dk1"/>
              </a:solidFill>
              <a:latin typeface="Calibri"/>
              <a:ea typeface="Calibri"/>
              <a:cs typeface="Calibri"/>
              <a:sym typeface="Calibri"/>
            </a:endParaRPr>
          </a:p>
          <a:p>
            <a:pPr marL="457200" lvl="0" indent="0" algn="l" rtl="0">
              <a:spcBef>
                <a:spcPts val="0"/>
              </a:spcBef>
              <a:spcAft>
                <a:spcPts val="0"/>
              </a:spcAft>
              <a:buNone/>
            </a:pP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b="1" i="1">
              <a:solidFill>
                <a:schemeClr val="dk1"/>
              </a:solidFill>
              <a:latin typeface="Calibri"/>
              <a:ea typeface="Calibri"/>
              <a:cs typeface="Calibri"/>
              <a:sym typeface="Calibri"/>
            </a:endParaRPr>
          </a:p>
        </p:txBody>
      </p:sp>
      <p:sp>
        <p:nvSpPr>
          <p:cNvPr id="387" name="Google Shape;387;p12"/>
          <p:cNvSpPr txBox="1"/>
          <p:nvPr/>
        </p:nvSpPr>
        <p:spPr>
          <a:xfrm>
            <a:off x="6193350" y="1632625"/>
            <a:ext cx="5503500" cy="4023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endParaRPr sz="18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lvl="0" indent="0" algn="l" rtl="0">
              <a:spcBef>
                <a:spcPts val="0"/>
              </a:spcBef>
              <a:spcAft>
                <a:spcPts val="0"/>
              </a:spcAft>
              <a:buNone/>
            </a:pPr>
            <a:r>
              <a:rPr lang="en-US" sz="1600" b="1" i="1">
                <a:solidFill>
                  <a:schemeClr val="dk1"/>
                </a:solidFill>
                <a:latin typeface="Calibri"/>
                <a:ea typeface="Calibri"/>
                <a:cs typeface="Calibri"/>
                <a:sym typeface="Calibri"/>
              </a:rPr>
              <a:t>Culinary Arts</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Chef &amp; Head Cook </a:t>
            </a:r>
            <a:r>
              <a:rPr lang="en-US" sz="1600" b="1">
                <a:solidFill>
                  <a:schemeClr val="dk1"/>
                </a:solidFill>
                <a:latin typeface="Calibri"/>
                <a:ea typeface="Calibri"/>
                <a:cs typeface="Calibri"/>
                <a:sym typeface="Calibri"/>
              </a:rPr>
              <a:t>$24.18/hour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Food Service Manager </a:t>
            </a:r>
            <a:r>
              <a:rPr lang="en-US" sz="1600" b="1">
                <a:solidFill>
                  <a:schemeClr val="dk1"/>
                </a:solidFill>
                <a:latin typeface="Calibri"/>
                <a:ea typeface="Calibri"/>
                <a:cs typeface="Calibri"/>
                <a:sym typeface="Calibri"/>
              </a:rPr>
              <a:t>$28.10/hour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Bakers</a:t>
            </a:r>
            <a:r>
              <a:rPr lang="en-US" sz="1600" b="1">
                <a:solidFill>
                  <a:schemeClr val="dk1"/>
                </a:solidFill>
                <a:latin typeface="Calibri"/>
                <a:ea typeface="Calibri"/>
                <a:cs typeface="Calibri"/>
                <a:sym typeface="Calibri"/>
              </a:rPr>
              <a:t> $13.36/hour</a:t>
            </a:r>
            <a:endParaRPr sz="1600" b="1">
              <a:solidFill>
                <a:schemeClr val="dk1"/>
              </a:solidFill>
              <a:latin typeface="Calibri"/>
              <a:ea typeface="Calibri"/>
              <a:cs typeface="Calibri"/>
              <a:sym typeface="Calibri"/>
            </a:endParaRPr>
          </a:p>
          <a:p>
            <a:pPr marL="457200" lvl="0" indent="0" algn="l" rtl="0">
              <a:spcBef>
                <a:spcPts val="0"/>
              </a:spcBef>
              <a:spcAft>
                <a:spcPts val="0"/>
              </a:spcAft>
              <a:buNone/>
            </a:pP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p:txBody>
      </p:sp>
      <p:pic>
        <p:nvPicPr>
          <p:cNvPr id="388" name="Google Shape;388;p12"/>
          <p:cNvPicPr preferRelativeResize="0"/>
          <p:nvPr/>
        </p:nvPicPr>
        <p:blipFill rotWithShape="1">
          <a:blip r:embed="rId3">
            <a:alphaModFix/>
          </a:blip>
          <a:srcRect/>
          <a:stretch/>
        </p:blipFill>
        <p:spPr>
          <a:xfrm>
            <a:off x="2055691" y="6175614"/>
            <a:ext cx="843856" cy="547389"/>
          </a:xfrm>
          <a:prstGeom prst="rect">
            <a:avLst/>
          </a:prstGeom>
          <a:noFill/>
          <a:ln>
            <a:noFill/>
          </a:ln>
        </p:spPr>
      </p:pic>
    </p:spTree>
    <p:extLst>
      <p:ext uri="{BB962C8B-B14F-4D97-AF65-F5344CB8AC3E}">
        <p14:creationId xmlns:p14="http://schemas.microsoft.com/office/powerpoint/2010/main" val="1008353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g6f5c3efc82_0_1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47</a:t>
            </a:fld>
            <a:endParaRPr sz="1200" b="0" i="0" u="none" strike="noStrike" cap="none">
              <a:solidFill>
                <a:schemeClr val="lt1"/>
              </a:solidFill>
              <a:latin typeface="Trebuchet MS"/>
              <a:ea typeface="Trebuchet MS"/>
              <a:cs typeface="Trebuchet MS"/>
              <a:sym typeface="Trebuchet MS"/>
            </a:endParaRPr>
          </a:p>
        </p:txBody>
      </p:sp>
      <p:sp>
        <p:nvSpPr>
          <p:cNvPr id="395" name="Google Shape;395;g6f5c3efc82_0_1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Other Sectors - Hospitality and Tourism</a:t>
            </a:r>
            <a:endParaRPr sz="3600" b="0">
              <a:solidFill>
                <a:srgbClr val="FFFFFF"/>
              </a:solidFill>
            </a:endParaRPr>
          </a:p>
        </p:txBody>
      </p:sp>
      <p:cxnSp>
        <p:nvCxnSpPr>
          <p:cNvPr id="396" name="Google Shape;396;g6f5c3efc82_0_1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397" name="Google Shape;397;g6f5c3efc82_0_10"/>
          <p:cNvSpPr txBox="1"/>
          <p:nvPr/>
        </p:nvSpPr>
        <p:spPr>
          <a:xfrm>
            <a:off x="457200" y="1632625"/>
            <a:ext cx="52611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400" b="1" i="0" u="none" strike="noStrike" cap="none" dirty="0">
                <a:solidFill>
                  <a:schemeClr val="dk1"/>
                </a:solidFill>
                <a:latin typeface="Calibri"/>
                <a:ea typeface="Calibri"/>
                <a:cs typeface="Calibri"/>
                <a:sym typeface="Calibri"/>
              </a:rPr>
              <a:t>Programs </a:t>
            </a:r>
            <a:r>
              <a:rPr lang="en-US" sz="1400" b="1" dirty="0">
                <a:solidFill>
                  <a:schemeClr val="dk1"/>
                </a:solidFill>
                <a:latin typeface="Calibri"/>
                <a:ea typeface="Calibri"/>
                <a:cs typeface="Calibri"/>
                <a:sym typeface="Calibri"/>
              </a:rPr>
              <a:t>O</a:t>
            </a:r>
            <a:r>
              <a:rPr lang="en-US" sz="1400" b="1" i="0" u="none" strike="noStrike" cap="none" dirty="0">
                <a:solidFill>
                  <a:schemeClr val="dk1"/>
                </a:solidFill>
                <a:latin typeface="Calibri"/>
                <a:ea typeface="Calibri"/>
                <a:cs typeface="Calibri"/>
                <a:sym typeface="Calibri"/>
              </a:rPr>
              <a:t>ffered:</a:t>
            </a:r>
            <a:r>
              <a:rPr lang="en-US" sz="1400" i="0" u="none" strike="noStrike" cap="none" dirty="0">
                <a:solidFill>
                  <a:schemeClr val="dk1"/>
                </a:solidFill>
                <a:latin typeface="Calibri"/>
                <a:ea typeface="Calibri"/>
                <a:cs typeface="Calibri"/>
                <a:sym typeface="Calibri"/>
              </a:rPr>
              <a:t> </a:t>
            </a:r>
            <a:endParaRPr sz="1400" dirty="0">
              <a:solidFill>
                <a:schemeClr val="dk1"/>
              </a:solidFill>
              <a:latin typeface="Calibri"/>
              <a:ea typeface="Calibri"/>
              <a:cs typeface="Calibri"/>
              <a:sym typeface="Calibri"/>
            </a:endParaRPr>
          </a:p>
          <a:p>
            <a:pPr marL="0" lvl="0" indent="0" algn="l" rtl="0">
              <a:spcBef>
                <a:spcPts val="0"/>
              </a:spcBef>
              <a:spcAft>
                <a:spcPts val="0"/>
              </a:spcAft>
              <a:buNone/>
            </a:pPr>
            <a:endParaRPr sz="1400" b="1" i="1" dirty="0">
              <a:solidFill>
                <a:schemeClr val="dk1"/>
              </a:solidFill>
              <a:latin typeface="Calibri"/>
              <a:ea typeface="Calibri"/>
              <a:cs typeface="Calibri"/>
              <a:sym typeface="Calibri"/>
            </a:endParaRPr>
          </a:p>
          <a:p>
            <a:pPr marL="0" lvl="0" indent="0" algn="l" rtl="0">
              <a:spcBef>
                <a:spcPts val="0"/>
              </a:spcBef>
              <a:spcAft>
                <a:spcPts val="0"/>
              </a:spcAft>
              <a:buNone/>
            </a:pPr>
            <a:r>
              <a:rPr lang="en-US" sz="1400" b="1" i="1" dirty="0">
                <a:solidFill>
                  <a:schemeClr val="dk1"/>
                </a:solidFill>
                <a:latin typeface="Calibri"/>
                <a:ea typeface="Calibri"/>
                <a:cs typeface="Calibri"/>
                <a:sym typeface="Calibri"/>
              </a:rPr>
              <a:t>Hospitality and Tourism</a:t>
            </a:r>
            <a:endParaRPr sz="1400" b="1" i="1" dirty="0">
              <a:solidFill>
                <a:schemeClr val="dk1"/>
              </a:solidFill>
              <a:latin typeface="Calibri"/>
              <a:ea typeface="Calibri"/>
              <a:cs typeface="Calibri"/>
              <a:sym typeface="Calibri"/>
            </a:endParaRPr>
          </a:p>
          <a:p>
            <a:pPr marL="457200" lvl="0" indent="-317500" algn="l" rtl="0">
              <a:lnSpc>
                <a:spcPct val="115000"/>
              </a:lnSpc>
              <a:spcBef>
                <a:spcPts val="1500"/>
              </a:spcBef>
              <a:spcAft>
                <a:spcPts val="0"/>
              </a:spcAft>
              <a:buClr>
                <a:srgbClr val="000000"/>
              </a:buClr>
              <a:buSzPts val="1400"/>
              <a:buChar char="●"/>
            </a:pPr>
            <a:r>
              <a:rPr lang="en-US" sz="1400" dirty="0">
                <a:solidFill>
                  <a:srgbClr val="050A28"/>
                </a:solidFill>
                <a:highlight>
                  <a:srgbClr val="FFFFFF"/>
                </a:highlight>
                <a:uFill>
                  <a:noFill/>
                </a:uFill>
              </a:rPr>
              <a:t>Associate in Science Degree: Event and Convention </a:t>
            </a:r>
            <a:r>
              <a:rPr lang="en-US" sz="1400" dirty="0" smtClean="0">
                <a:solidFill>
                  <a:srgbClr val="050A28"/>
                </a:solidFill>
                <a:highlight>
                  <a:srgbClr val="FFFFFF"/>
                </a:highlight>
                <a:uFill>
                  <a:noFill/>
                </a:uFill>
              </a:rPr>
              <a:t>Mgt. </a:t>
            </a:r>
            <a:endParaRPr sz="1400" dirty="0">
              <a:solidFill>
                <a:srgbClr val="050A28"/>
              </a:solidFill>
              <a:highlight>
                <a:srgbClr val="FFFFFF"/>
              </a:highlight>
            </a:endParaRPr>
          </a:p>
          <a:p>
            <a:pPr marL="457200" lvl="0" indent="-317500" algn="l" rtl="0">
              <a:lnSpc>
                <a:spcPct val="115000"/>
              </a:lnSpc>
              <a:spcBef>
                <a:spcPts val="0"/>
              </a:spcBef>
              <a:spcAft>
                <a:spcPts val="0"/>
              </a:spcAft>
              <a:buClr>
                <a:srgbClr val="000000"/>
              </a:buClr>
              <a:buSzPts val="1400"/>
              <a:buChar char="●"/>
            </a:pPr>
            <a:r>
              <a:rPr lang="en-US" sz="1400" dirty="0">
                <a:highlight>
                  <a:srgbClr val="FFFFFF"/>
                </a:highlight>
                <a:uFill>
                  <a:noFill/>
                </a:uFill>
                <a:hlinkClick r:id="rId3"/>
              </a:rPr>
              <a:t>Associate in Science Degree: Hotel Operations Mgt. </a:t>
            </a:r>
            <a:endParaRPr sz="1400" dirty="0">
              <a:highlight>
                <a:srgbClr val="FFFFFF"/>
              </a:highlight>
            </a:endParaRPr>
          </a:p>
          <a:p>
            <a:pPr marL="457200" lvl="0" indent="-317500" algn="l" rtl="0">
              <a:lnSpc>
                <a:spcPct val="115000"/>
              </a:lnSpc>
              <a:spcBef>
                <a:spcPts val="0"/>
              </a:spcBef>
              <a:spcAft>
                <a:spcPts val="0"/>
              </a:spcAft>
              <a:buClr>
                <a:srgbClr val="000000"/>
              </a:buClr>
              <a:buSzPts val="1400"/>
              <a:buChar char="●"/>
            </a:pPr>
            <a:r>
              <a:rPr lang="en-US" sz="1400" dirty="0">
                <a:solidFill>
                  <a:srgbClr val="050A28"/>
                </a:solidFill>
                <a:highlight>
                  <a:srgbClr val="FFFFFF"/>
                </a:highlight>
                <a:uFill>
                  <a:noFill/>
                </a:uFill>
                <a:hlinkClick r:id="rId4"/>
              </a:rPr>
              <a:t>Associate in Science Degree: Travel and Tourism Mgt. </a:t>
            </a:r>
            <a:endParaRPr sz="1400" dirty="0">
              <a:solidFill>
                <a:srgbClr val="050A28"/>
              </a:solidFill>
              <a:highlight>
                <a:srgbClr val="FFFFFF"/>
              </a:highlight>
            </a:endParaRPr>
          </a:p>
          <a:p>
            <a:pPr marL="457200" lvl="0" indent="-317500" algn="l" rtl="0">
              <a:lnSpc>
                <a:spcPct val="115000"/>
              </a:lnSpc>
              <a:spcBef>
                <a:spcPts val="0"/>
              </a:spcBef>
              <a:spcAft>
                <a:spcPts val="0"/>
              </a:spcAft>
              <a:buClr>
                <a:srgbClr val="000000"/>
              </a:buClr>
              <a:buSzPts val="1400"/>
              <a:buChar char="●"/>
            </a:pPr>
            <a:r>
              <a:rPr lang="en-US" sz="1400" dirty="0">
                <a:highlight>
                  <a:srgbClr val="FFFFFF"/>
                </a:highlight>
              </a:rPr>
              <a:t>C</a:t>
            </a:r>
            <a:r>
              <a:rPr lang="en-US" sz="1400" dirty="0">
                <a:highlight>
                  <a:srgbClr val="FFFFFF"/>
                </a:highlight>
                <a:uFill>
                  <a:noFill/>
                </a:uFill>
                <a:hlinkClick r:id="rId5"/>
              </a:rPr>
              <a:t>ertificate</a:t>
            </a:r>
            <a:r>
              <a:rPr lang="en-US" sz="1400" dirty="0">
                <a:solidFill>
                  <a:srgbClr val="050A28"/>
                </a:solidFill>
                <a:highlight>
                  <a:srgbClr val="FFFFFF"/>
                </a:highlight>
                <a:uFill>
                  <a:noFill/>
                </a:uFill>
                <a:hlinkClick r:id="rId5"/>
              </a:rPr>
              <a:t> of Achievement: Event and Convention Management-Basic</a:t>
            </a:r>
            <a:r>
              <a:rPr lang="en-US" sz="1400" dirty="0">
                <a:solidFill>
                  <a:srgbClr val="050A28"/>
                </a:solidFill>
                <a:highlight>
                  <a:srgbClr val="FFFFFF"/>
                </a:highlight>
              </a:rPr>
              <a:t> </a:t>
            </a:r>
            <a:r>
              <a:rPr lang="en-US" sz="1400" dirty="0" smtClean="0">
                <a:solidFill>
                  <a:srgbClr val="050A28"/>
                </a:solidFill>
                <a:highlight>
                  <a:srgbClr val="FFFFFF"/>
                </a:highlight>
              </a:rPr>
              <a:t>or </a:t>
            </a:r>
            <a:r>
              <a:rPr lang="en-US" sz="1400" dirty="0">
                <a:solidFill>
                  <a:srgbClr val="050A28"/>
                </a:solidFill>
                <a:highlight>
                  <a:srgbClr val="FFFFFF"/>
                </a:highlight>
              </a:rPr>
              <a:t>Advanced</a:t>
            </a:r>
            <a:endParaRPr sz="1400" dirty="0">
              <a:solidFill>
                <a:srgbClr val="050A28"/>
              </a:solidFill>
              <a:highlight>
                <a:srgbClr val="FFFFFF"/>
              </a:highlight>
            </a:endParaRPr>
          </a:p>
          <a:p>
            <a:pPr marL="457200" lvl="0" indent="-317500" algn="l" rtl="0">
              <a:lnSpc>
                <a:spcPct val="115000"/>
              </a:lnSpc>
              <a:spcBef>
                <a:spcPts val="0"/>
              </a:spcBef>
              <a:spcAft>
                <a:spcPts val="0"/>
              </a:spcAft>
              <a:buClr>
                <a:srgbClr val="000000"/>
              </a:buClr>
              <a:buSzPts val="1400"/>
              <a:buChar char="●"/>
            </a:pPr>
            <a:r>
              <a:rPr lang="en-US" sz="1400" dirty="0">
                <a:solidFill>
                  <a:srgbClr val="050A28"/>
                </a:solidFill>
                <a:highlight>
                  <a:srgbClr val="FFFFFF"/>
                </a:highlight>
                <a:uFill>
                  <a:noFill/>
                </a:uFill>
                <a:hlinkClick r:id="rId6"/>
              </a:rPr>
              <a:t>Certificate of Achievement: Hotel Operations Management-Basic</a:t>
            </a:r>
            <a:r>
              <a:rPr lang="en-US" sz="1400" dirty="0">
                <a:solidFill>
                  <a:srgbClr val="050A28"/>
                </a:solidFill>
                <a:highlight>
                  <a:srgbClr val="FFFFFF"/>
                </a:highlight>
              </a:rPr>
              <a:t> or Advanced</a:t>
            </a:r>
            <a:endParaRPr sz="1400" dirty="0">
              <a:solidFill>
                <a:srgbClr val="050A28"/>
              </a:solidFill>
              <a:highlight>
                <a:srgbClr val="FFFFFF"/>
              </a:highlight>
            </a:endParaRPr>
          </a:p>
          <a:p>
            <a:pPr marL="457200" lvl="0" indent="-317500" algn="l" rtl="0">
              <a:lnSpc>
                <a:spcPct val="115000"/>
              </a:lnSpc>
              <a:spcBef>
                <a:spcPts val="0"/>
              </a:spcBef>
              <a:spcAft>
                <a:spcPts val="0"/>
              </a:spcAft>
              <a:buClr>
                <a:srgbClr val="000000"/>
              </a:buClr>
              <a:buSzPts val="1400"/>
              <a:buChar char="●"/>
            </a:pPr>
            <a:r>
              <a:rPr lang="en-US" sz="1400" dirty="0">
                <a:solidFill>
                  <a:srgbClr val="050A28"/>
                </a:solidFill>
                <a:highlight>
                  <a:srgbClr val="FFFFFF"/>
                </a:highlight>
                <a:uFill>
                  <a:noFill/>
                </a:uFill>
                <a:hlinkClick r:id="rId7"/>
              </a:rPr>
              <a:t>Certificate of Achievement: Travel and Tourism Management-Basic</a:t>
            </a:r>
            <a:endParaRPr sz="1400" dirty="0">
              <a:solidFill>
                <a:srgbClr val="050A28"/>
              </a:solidFill>
              <a:highlight>
                <a:srgbClr val="FFFFFF"/>
              </a:highlight>
            </a:endParaRPr>
          </a:p>
          <a:p>
            <a:pPr marL="457200" lvl="0" indent="-317500" algn="l" rtl="0">
              <a:lnSpc>
                <a:spcPct val="115000"/>
              </a:lnSpc>
              <a:spcBef>
                <a:spcPts val="0"/>
              </a:spcBef>
              <a:spcAft>
                <a:spcPts val="0"/>
              </a:spcAft>
              <a:buClr>
                <a:srgbClr val="000000"/>
              </a:buClr>
              <a:buSzPts val="1400"/>
              <a:buChar char="●"/>
            </a:pPr>
            <a:r>
              <a:rPr lang="en-US" sz="1400" dirty="0" smtClean="0">
                <a:highlight>
                  <a:srgbClr val="FFFFFF"/>
                </a:highlight>
                <a:uFill>
                  <a:noFill/>
                </a:uFill>
                <a:hlinkClick r:id="rId8"/>
              </a:rPr>
              <a:t>Certificate </a:t>
            </a:r>
            <a:r>
              <a:rPr lang="en-US" sz="1400" dirty="0">
                <a:highlight>
                  <a:srgbClr val="FFFFFF"/>
                </a:highlight>
                <a:uFill>
                  <a:noFill/>
                </a:uFill>
                <a:hlinkClick r:id="rId8"/>
              </a:rPr>
              <a:t>of Achievement: Travel and Tourism Management-Advanced</a:t>
            </a:r>
            <a:endParaRPr sz="1400" dirty="0">
              <a:highlight>
                <a:srgbClr val="FFFFFF"/>
              </a:highlight>
            </a:endParaRPr>
          </a:p>
          <a:p>
            <a:pPr marL="457200" lvl="0" indent="0" algn="l" rtl="0">
              <a:spcBef>
                <a:spcPts val="2400"/>
              </a:spcBef>
              <a:spcAft>
                <a:spcPts val="0"/>
              </a:spcAft>
              <a:buNone/>
            </a:pPr>
            <a:endParaRPr sz="1600" dirty="0">
              <a:solidFill>
                <a:schemeClr val="dk1"/>
              </a:solidFill>
              <a:latin typeface="Calibri"/>
              <a:ea typeface="Calibri"/>
              <a:cs typeface="Calibri"/>
              <a:sym typeface="Calibri"/>
            </a:endParaRPr>
          </a:p>
          <a:p>
            <a:pPr marL="457200" lvl="0" indent="0" algn="l" rtl="0">
              <a:spcBef>
                <a:spcPts val="0"/>
              </a:spcBef>
              <a:spcAft>
                <a:spcPts val="0"/>
              </a:spcAft>
              <a:buNone/>
            </a:pPr>
            <a:endParaRPr sz="1600" b="1" i="1" dirty="0">
              <a:solidFill>
                <a:schemeClr val="dk1"/>
              </a:solidFill>
              <a:latin typeface="Calibri"/>
              <a:ea typeface="Calibri"/>
              <a:cs typeface="Calibri"/>
              <a:sym typeface="Calibri"/>
            </a:endParaRPr>
          </a:p>
          <a:p>
            <a:pPr marL="457200" lvl="0" indent="0" algn="l" rtl="0">
              <a:spcBef>
                <a:spcPts val="0"/>
              </a:spcBef>
              <a:spcAft>
                <a:spcPts val="0"/>
              </a:spcAft>
              <a:buNone/>
            </a:pPr>
            <a:endParaRPr sz="1600" dirty="0">
              <a:solidFill>
                <a:schemeClr val="dk1"/>
              </a:solidFill>
              <a:latin typeface="Calibri"/>
              <a:ea typeface="Calibri"/>
              <a:cs typeface="Calibri"/>
              <a:sym typeface="Calibri"/>
            </a:endParaRPr>
          </a:p>
          <a:p>
            <a:pPr marL="0" lvl="0" indent="0" algn="l" rtl="0">
              <a:spcBef>
                <a:spcPts val="0"/>
              </a:spcBef>
              <a:spcAft>
                <a:spcPts val="0"/>
              </a:spcAft>
              <a:buNone/>
            </a:pPr>
            <a:endParaRPr sz="1600" b="1" i="1" dirty="0">
              <a:solidFill>
                <a:schemeClr val="dk1"/>
              </a:solidFill>
              <a:latin typeface="Calibri"/>
              <a:ea typeface="Calibri"/>
              <a:cs typeface="Calibri"/>
              <a:sym typeface="Calibri"/>
            </a:endParaRPr>
          </a:p>
        </p:txBody>
      </p:sp>
      <p:sp>
        <p:nvSpPr>
          <p:cNvPr id="398" name="Google Shape;398;g6f5c3efc82_0_10"/>
          <p:cNvSpPr txBox="1"/>
          <p:nvPr/>
        </p:nvSpPr>
        <p:spPr>
          <a:xfrm>
            <a:off x="6193350" y="1632625"/>
            <a:ext cx="5503500" cy="4023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400" b="1" i="0" u="none" strike="noStrike" cap="none" dirty="0">
                <a:solidFill>
                  <a:schemeClr val="dk1"/>
                </a:solidFill>
                <a:latin typeface="Calibri"/>
                <a:ea typeface="Calibri"/>
                <a:cs typeface="Calibri"/>
                <a:sym typeface="Calibri"/>
              </a:rPr>
              <a:t>Career </a:t>
            </a:r>
            <a:r>
              <a:rPr lang="en-US" sz="1400" b="1" dirty="0">
                <a:solidFill>
                  <a:schemeClr val="dk1"/>
                </a:solidFill>
                <a:latin typeface="Calibri"/>
                <a:ea typeface="Calibri"/>
                <a:cs typeface="Calibri"/>
                <a:sym typeface="Calibri"/>
              </a:rPr>
              <a:t>O</a:t>
            </a:r>
            <a:r>
              <a:rPr lang="en-US" sz="1400" b="1" i="0" u="none" strike="noStrike" cap="none" dirty="0">
                <a:solidFill>
                  <a:schemeClr val="dk1"/>
                </a:solidFill>
                <a:latin typeface="Calibri"/>
                <a:ea typeface="Calibri"/>
                <a:cs typeface="Calibri"/>
                <a:sym typeface="Calibri"/>
              </a:rPr>
              <a:t>pportunities:</a:t>
            </a:r>
            <a:endParaRPr sz="1400" b="1"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400" b="1" dirty="0">
              <a:solidFill>
                <a:schemeClr val="dk1"/>
              </a:solidFill>
              <a:latin typeface="Calibri"/>
              <a:ea typeface="Calibri"/>
              <a:cs typeface="Calibri"/>
              <a:sym typeface="Calibri"/>
            </a:endParaRPr>
          </a:p>
          <a:p>
            <a:pPr marL="0" lvl="0" indent="0" algn="l" rtl="0">
              <a:spcBef>
                <a:spcPts val="0"/>
              </a:spcBef>
              <a:spcAft>
                <a:spcPts val="0"/>
              </a:spcAft>
              <a:buNone/>
            </a:pPr>
            <a:r>
              <a:rPr lang="en-US" sz="1400" b="1" i="1" dirty="0">
                <a:solidFill>
                  <a:schemeClr val="dk1"/>
                </a:solidFill>
                <a:latin typeface="Calibri"/>
                <a:ea typeface="Calibri"/>
                <a:cs typeface="Calibri"/>
                <a:sym typeface="Calibri"/>
              </a:rPr>
              <a:t>Hospitality and Tourism</a:t>
            </a:r>
            <a:endParaRPr sz="1400" b="1" i="1" dirty="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400" dirty="0">
                <a:solidFill>
                  <a:schemeClr val="dk1"/>
                </a:solidFill>
                <a:latin typeface="Calibri"/>
                <a:ea typeface="Calibri"/>
                <a:cs typeface="Calibri"/>
                <a:sym typeface="Calibri"/>
              </a:rPr>
              <a:t>Meeting Convention and Event Planners </a:t>
            </a:r>
            <a:r>
              <a:rPr lang="en-US" sz="1400" b="1" dirty="0">
                <a:solidFill>
                  <a:schemeClr val="dk1"/>
                </a:solidFill>
                <a:latin typeface="Calibri"/>
                <a:ea typeface="Calibri"/>
                <a:cs typeface="Calibri"/>
                <a:sym typeface="Calibri"/>
              </a:rPr>
              <a:t>$22.49/hour</a:t>
            </a:r>
            <a:endParaRPr sz="1400" b="1" dirty="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400" dirty="0">
                <a:solidFill>
                  <a:schemeClr val="dk1"/>
                </a:solidFill>
                <a:latin typeface="Calibri"/>
                <a:ea typeface="Calibri"/>
                <a:cs typeface="Calibri"/>
                <a:sym typeface="Calibri"/>
              </a:rPr>
              <a:t>Food Service Manager </a:t>
            </a:r>
            <a:r>
              <a:rPr lang="en-US" sz="1400" b="1" dirty="0">
                <a:solidFill>
                  <a:schemeClr val="dk1"/>
                </a:solidFill>
                <a:latin typeface="Calibri"/>
                <a:ea typeface="Calibri"/>
                <a:cs typeface="Calibri"/>
                <a:sym typeface="Calibri"/>
              </a:rPr>
              <a:t>$28.10/hour</a:t>
            </a:r>
            <a:endParaRPr sz="1400" b="1" dirty="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400" dirty="0">
                <a:solidFill>
                  <a:schemeClr val="dk1"/>
                </a:solidFill>
                <a:latin typeface="Calibri"/>
                <a:ea typeface="Calibri"/>
                <a:cs typeface="Calibri"/>
                <a:sym typeface="Calibri"/>
              </a:rPr>
              <a:t>Lodging Managers</a:t>
            </a:r>
            <a:r>
              <a:rPr lang="en-US" sz="1400" b="1" dirty="0">
                <a:solidFill>
                  <a:schemeClr val="dk1"/>
                </a:solidFill>
                <a:latin typeface="Calibri"/>
                <a:ea typeface="Calibri"/>
                <a:cs typeface="Calibri"/>
                <a:sym typeface="Calibri"/>
              </a:rPr>
              <a:t> $35.56/hour</a:t>
            </a:r>
            <a:endParaRPr sz="1400" b="1" dirty="0">
              <a:solidFill>
                <a:schemeClr val="dk1"/>
              </a:solidFill>
              <a:latin typeface="Calibri"/>
              <a:ea typeface="Calibri"/>
              <a:cs typeface="Calibri"/>
              <a:sym typeface="Calibri"/>
            </a:endParaRPr>
          </a:p>
          <a:p>
            <a:pPr marL="457200" lvl="0" indent="0" algn="l" rtl="0">
              <a:spcBef>
                <a:spcPts val="0"/>
              </a:spcBef>
              <a:spcAft>
                <a:spcPts val="0"/>
              </a:spcAft>
              <a:buNone/>
            </a:pPr>
            <a:endParaRPr sz="16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dirty="0">
              <a:solidFill>
                <a:schemeClr val="dk1"/>
              </a:solidFill>
              <a:latin typeface="Calibri"/>
              <a:ea typeface="Calibri"/>
              <a:cs typeface="Calibri"/>
              <a:sym typeface="Calibri"/>
            </a:endParaRPr>
          </a:p>
        </p:txBody>
      </p:sp>
      <p:pic>
        <p:nvPicPr>
          <p:cNvPr id="399" name="Google Shape;399;g6f5c3efc82_0_10"/>
          <p:cNvPicPr preferRelativeResize="0"/>
          <p:nvPr/>
        </p:nvPicPr>
        <p:blipFill rotWithShape="1">
          <a:blip r:embed="rId9">
            <a:alphaModFix/>
          </a:blip>
          <a:srcRect/>
          <a:stretch/>
        </p:blipFill>
        <p:spPr>
          <a:xfrm>
            <a:off x="2055691" y="6175614"/>
            <a:ext cx="843857" cy="547389"/>
          </a:xfrm>
          <a:prstGeom prst="rect">
            <a:avLst/>
          </a:prstGeom>
          <a:noFill/>
          <a:ln>
            <a:noFill/>
          </a:ln>
        </p:spPr>
      </p:pic>
    </p:spTree>
    <p:extLst>
      <p:ext uri="{BB962C8B-B14F-4D97-AF65-F5344CB8AC3E}">
        <p14:creationId xmlns:p14="http://schemas.microsoft.com/office/powerpoint/2010/main" val="27727285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g6f5c3efc82_0_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48</a:t>
            </a:fld>
            <a:endParaRPr sz="1200" b="0" i="0" u="none" strike="noStrike" cap="none">
              <a:solidFill>
                <a:schemeClr val="lt1"/>
              </a:solidFill>
              <a:latin typeface="Trebuchet MS"/>
              <a:ea typeface="Trebuchet MS"/>
              <a:cs typeface="Trebuchet MS"/>
              <a:sym typeface="Trebuchet MS"/>
            </a:endParaRPr>
          </a:p>
        </p:txBody>
      </p:sp>
      <p:sp>
        <p:nvSpPr>
          <p:cNvPr id="406" name="Google Shape;406;g6f5c3efc82_0_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Other Sectors - Child Development/Family Studies</a:t>
            </a:r>
            <a:endParaRPr sz="3600" b="0">
              <a:solidFill>
                <a:srgbClr val="FFFFFF"/>
              </a:solidFill>
            </a:endParaRPr>
          </a:p>
        </p:txBody>
      </p:sp>
      <p:cxnSp>
        <p:nvCxnSpPr>
          <p:cNvPr id="407" name="Google Shape;407;g6f5c3efc82_0_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408" name="Google Shape;408;g6f5c3efc82_0_0"/>
          <p:cNvSpPr txBox="1"/>
          <p:nvPr/>
        </p:nvSpPr>
        <p:spPr>
          <a:xfrm>
            <a:off x="466400" y="1632625"/>
            <a:ext cx="50874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marL="0" lvl="0" indent="0" algn="l" rtl="0">
              <a:spcBef>
                <a:spcPts val="0"/>
              </a:spcBef>
              <a:spcAft>
                <a:spcPts val="0"/>
              </a:spcAft>
              <a:buNone/>
            </a:pPr>
            <a:endParaRPr sz="1600" b="1" i="1">
              <a:solidFill>
                <a:schemeClr val="dk1"/>
              </a:solidFill>
              <a:latin typeface="Calibri"/>
              <a:ea typeface="Calibri"/>
              <a:cs typeface="Calibri"/>
              <a:sym typeface="Calibri"/>
            </a:endParaRPr>
          </a:p>
          <a:p>
            <a:pPr marL="0" lvl="0" indent="0" algn="l" rtl="0">
              <a:spcBef>
                <a:spcPts val="0"/>
              </a:spcBef>
              <a:spcAft>
                <a:spcPts val="0"/>
              </a:spcAft>
              <a:buNone/>
            </a:pPr>
            <a:r>
              <a:rPr lang="en-US" sz="1600" b="1" i="1">
                <a:solidFill>
                  <a:schemeClr val="dk1"/>
                </a:solidFill>
                <a:latin typeface="Calibri"/>
                <a:ea typeface="Calibri"/>
                <a:cs typeface="Calibri"/>
                <a:sym typeface="Calibri"/>
              </a:rPr>
              <a:t>Child Development/Family Studies</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Arts Degree in Child and Adolescent Development</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Arts Degree in Child Development</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Proficiency Spanish-to-English Associate Teacher Certificate</a:t>
            </a: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b="1" i="1">
              <a:solidFill>
                <a:schemeClr val="dk1"/>
              </a:solidFill>
              <a:latin typeface="Calibri"/>
              <a:ea typeface="Calibri"/>
              <a:cs typeface="Calibri"/>
              <a:sym typeface="Calibri"/>
            </a:endParaRPr>
          </a:p>
          <a:p>
            <a:pPr marL="0" lvl="0" indent="0" algn="l" rtl="0">
              <a:spcBef>
                <a:spcPts val="0"/>
              </a:spcBef>
              <a:spcAft>
                <a:spcPts val="0"/>
              </a:spcAft>
              <a:buNone/>
            </a:pPr>
            <a:r>
              <a:rPr lang="en-US" sz="1600" b="1" i="1">
                <a:solidFill>
                  <a:schemeClr val="dk1"/>
                </a:solidFill>
                <a:latin typeface="Calibri"/>
                <a:ea typeface="Calibri"/>
                <a:cs typeface="Calibri"/>
                <a:sym typeface="Calibri"/>
              </a:rPr>
              <a:t>Elementary Teacher Education</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Arts Degree Elementary Teacher Education</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Teacher Education Preparation</a:t>
            </a:r>
            <a:endParaRPr sz="1600">
              <a:solidFill>
                <a:schemeClr val="dk1"/>
              </a:solidFill>
              <a:latin typeface="Calibri"/>
              <a:ea typeface="Calibri"/>
              <a:cs typeface="Calibri"/>
              <a:sym typeface="Calibri"/>
            </a:endParaRPr>
          </a:p>
          <a:p>
            <a:pPr marL="457200" lvl="0" indent="0" algn="l" rtl="0">
              <a:spcBef>
                <a:spcPts val="0"/>
              </a:spcBef>
              <a:spcAft>
                <a:spcPts val="0"/>
              </a:spcAft>
              <a:buNone/>
            </a:pP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b="1" i="1">
              <a:solidFill>
                <a:schemeClr val="dk1"/>
              </a:solidFill>
              <a:latin typeface="Calibri"/>
              <a:ea typeface="Calibri"/>
              <a:cs typeface="Calibri"/>
              <a:sym typeface="Calibri"/>
            </a:endParaRPr>
          </a:p>
        </p:txBody>
      </p:sp>
      <p:sp>
        <p:nvSpPr>
          <p:cNvPr id="409" name="Google Shape;409;g6f5c3efc82_0_0"/>
          <p:cNvSpPr txBox="1"/>
          <p:nvPr/>
        </p:nvSpPr>
        <p:spPr>
          <a:xfrm>
            <a:off x="6193350" y="1632625"/>
            <a:ext cx="5503500" cy="4023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endParaRPr sz="18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Child Development/Family Studies</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Child Care Worker </a:t>
            </a:r>
            <a:r>
              <a:rPr lang="en-US" sz="1600" b="1">
                <a:solidFill>
                  <a:schemeClr val="dk1"/>
                </a:solidFill>
                <a:latin typeface="Calibri"/>
                <a:ea typeface="Calibri"/>
                <a:cs typeface="Calibri"/>
                <a:sym typeface="Calibri"/>
              </a:rPr>
              <a:t>$12.64/hour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Preschool Teacher, except Special Education </a:t>
            </a:r>
            <a:r>
              <a:rPr lang="en-US" sz="1600" b="1">
                <a:solidFill>
                  <a:schemeClr val="dk1"/>
                </a:solidFill>
                <a:latin typeface="Calibri"/>
                <a:ea typeface="Calibri"/>
                <a:cs typeface="Calibri"/>
                <a:sym typeface="Calibri"/>
              </a:rPr>
              <a:t>$15.16/hour</a:t>
            </a: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Elementary Teacher Education</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Elementary School Teacher, except Special Education </a:t>
            </a:r>
            <a:r>
              <a:rPr lang="en-US" sz="1600" b="1">
                <a:solidFill>
                  <a:schemeClr val="dk1"/>
                </a:solidFill>
                <a:latin typeface="Calibri"/>
                <a:ea typeface="Calibri"/>
                <a:cs typeface="Calibri"/>
                <a:sym typeface="Calibri"/>
              </a:rPr>
              <a:t>$34.03/hour</a:t>
            </a: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p:txBody>
      </p:sp>
      <p:pic>
        <p:nvPicPr>
          <p:cNvPr id="410" name="Google Shape;410;g6f5c3efc82_0_0"/>
          <p:cNvPicPr preferRelativeResize="0"/>
          <p:nvPr/>
        </p:nvPicPr>
        <p:blipFill rotWithShape="1">
          <a:blip r:embed="rId3">
            <a:alphaModFix/>
          </a:blip>
          <a:srcRect/>
          <a:stretch/>
        </p:blipFill>
        <p:spPr>
          <a:xfrm>
            <a:off x="2055691" y="6175614"/>
            <a:ext cx="843857" cy="547389"/>
          </a:xfrm>
          <a:prstGeom prst="rect">
            <a:avLst/>
          </a:prstGeom>
          <a:noFill/>
          <a:ln>
            <a:noFill/>
          </a:ln>
        </p:spPr>
      </p:pic>
    </p:spTree>
    <p:extLst>
      <p:ext uri="{BB962C8B-B14F-4D97-AF65-F5344CB8AC3E}">
        <p14:creationId xmlns:p14="http://schemas.microsoft.com/office/powerpoint/2010/main" val="26929352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g6549e2406e_1_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49</a:t>
            </a:fld>
            <a:endParaRPr sz="1200" b="0" i="0" u="none" strike="noStrike" cap="none">
              <a:solidFill>
                <a:schemeClr val="lt1"/>
              </a:solidFill>
              <a:latin typeface="Trebuchet MS"/>
              <a:ea typeface="Trebuchet MS"/>
              <a:cs typeface="Trebuchet MS"/>
              <a:sym typeface="Trebuchet MS"/>
            </a:endParaRPr>
          </a:p>
        </p:txBody>
      </p:sp>
      <p:sp>
        <p:nvSpPr>
          <p:cNvPr id="417" name="Google Shape;417;g6549e2406e_1_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Other Sectors - Public Safety (Fire/Police)</a:t>
            </a:r>
            <a:endParaRPr sz="3600" b="0">
              <a:solidFill>
                <a:srgbClr val="FFFFFF"/>
              </a:solidFill>
            </a:endParaRPr>
          </a:p>
        </p:txBody>
      </p:sp>
      <p:cxnSp>
        <p:nvCxnSpPr>
          <p:cNvPr id="418" name="Google Shape;418;g6549e2406e_1_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419" name="Google Shape;419;g6549e2406e_1_0"/>
          <p:cNvSpPr txBox="1"/>
          <p:nvPr/>
        </p:nvSpPr>
        <p:spPr>
          <a:xfrm>
            <a:off x="466400" y="1632625"/>
            <a:ext cx="5087400" cy="3744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Trebuchet MS"/>
              <a:buNone/>
            </a:pPr>
            <a:r>
              <a:rPr lang="en-US" sz="1800" b="1" i="0" u="none" strike="noStrike" cap="none">
                <a:solidFill>
                  <a:schemeClr val="dk1"/>
                </a:solidFill>
                <a:latin typeface="Calibri"/>
                <a:ea typeface="Calibri"/>
                <a:cs typeface="Calibri"/>
                <a:sym typeface="Calibri"/>
              </a:rPr>
              <a:t>Programs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ffered</a:t>
            </a:r>
            <a:r>
              <a:rPr lang="en-US"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marL="0" lvl="0" indent="0" algn="l" rtl="0">
              <a:spcBef>
                <a:spcPts val="0"/>
              </a:spcBef>
              <a:spcAft>
                <a:spcPts val="0"/>
              </a:spcAft>
              <a:buNone/>
            </a:pPr>
            <a:endParaRPr sz="1600" b="1" i="1">
              <a:solidFill>
                <a:schemeClr val="dk1"/>
              </a:solidFill>
              <a:latin typeface="Calibri"/>
              <a:ea typeface="Calibri"/>
              <a:cs typeface="Calibri"/>
              <a:sym typeface="Calibri"/>
            </a:endParaRPr>
          </a:p>
          <a:p>
            <a:pPr marL="0" lvl="0" indent="0" algn="l" rtl="0">
              <a:spcBef>
                <a:spcPts val="0"/>
              </a:spcBef>
              <a:spcAft>
                <a:spcPts val="0"/>
              </a:spcAft>
              <a:buNone/>
            </a:pPr>
            <a:r>
              <a:rPr lang="en-US" sz="1600" b="1" i="1">
                <a:solidFill>
                  <a:schemeClr val="dk1"/>
                </a:solidFill>
                <a:latin typeface="Calibri"/>
                <a:ea typeface="Calibri"/>
                <a:cs typeface="Calibri"/>
                <a:sym typeface="Calibri"/>
              </a:rPr>
              <a:t>Fire Science</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 Degree</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a:t>
            </a: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Law Enforcement Training Academy</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Proficiency Law Enforcement Training Academy </a:t>
            </a: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b="1" i="1">
              <a:solidFill>
                <a:schemeClr val="dk1"/>
              </a:solidFill>
              <a:latin typeface="Calibri"/>
              <a:ea typeface="Calibri"/>
              <a:cs typeface="Calibri"/>
              <a:sym typeface="Calibri"/>
            </a:endParaRPr>
          </a:p>
        </p:txBody>
      </p:sp>
      <p:sp>
        <p:nvSpPr>
          <p:cNvPr id="420" name="Google Shape;420;g6549e2406e_1_0"/>
          <p:cNvSpPr txBox="1"/>
          <p:nvPr/>
        </p:nvSpPr>
        <p:spPr>
          <a:xfrm>
            <a:off x="6193350" y="1632625"/>
            <a:ext cx="5503500" cy="4023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endParaRPr sz="18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Fire Science</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Prevention Supervisor </a:t>
            </a:r>
            <a:r>
              <a:rPr lang="en-US" sz="1600" b="1">
                <a:solidFill>
                  <a:schemeClr val="dk1"/>
                </a:solidFill>
                <a:latin typeface="Calibri"/>
                <a:ea typeface="Calibri"/>
                <a:cs typeface="Calibri"/>
                <a:sym typeface="Calibri"/>
              </a:rPr>
              <a:t>$54.01/hour</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Forest Firefighter </a:t>
            </a:r>
            <a:r>
              <a:rPr lang="en-US" sz="1600" b="1">
                <a:solidFill>
                  <a:schemeClr val="dk1"/>
                </a:solidFill>
                <a:latin typeface="Calibri"/>
                <a:ea typeface="Calibri"/>
                <a:cs typeface="Calibri"/>
                <a:sym typeface="Calibri"/>
              </a:rPr>
              <a:t>$32.36/hour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Municipal Firefighter </a:t>
            </a:r>
            <a:r>
              <a:rPr lang="en-US" sz="1600" b="1">
                <a:solidFill>
                  <a:schemeClr val="dk1"/>
                </a:solidFill>
                <a:latin typeface="Calibri"/>
                <a:ea typeface="Calibri"/>
                <a:cs typeface="Calibri"/>
                <a:sym typeface="Calibri"/>
              </a:rPr>
              <a:t>$32.36/hour</a:t>
            </a:r>
            <a:endParaRPr sz="1600" b="1">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Law Enforcement Training Academy</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Sheriffs and Deputy Sheriffs </a:t>
            </a:r>
            <a:r>
              <a:rPr lang="en-US" sz="1600" b="1">
                <a:solidFill>
                  <a:schemeClr val="dk1"/>
                </a:solidFill>
                <a:latin typeface="Calibri"/>
                <a:ea typeface="Calibri"/>
                <a:cs typeface="Calibri"/>
                <a:sym typeface="Calibri"/>
              </a:rPr>
              <a:t>$44.15/hour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Police Patrol Officer </a:t>
            </a:r>
            <a:r>
              <a:rPr lang="en-US" sz="1600" b="1">
                <a:solidFill>
                  <a:schemeClr val="dk1"/>
                </a:solidFill>
                <a:latin typeface="Calibri"/>
                <a:ea typeface="Calibri"/>
                <a:cs typeface="Calibri"/>
                <a:sym typeface="Calibri"/>
              </a:rPr>
              <a:t>$44.15/hour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Private Detective and Criminal Investigator </a:t>
            </a:r>
            <a:r>
              <a:rPr lang="en-US" sz="1600" b="1">
                <a:solidFill>
                  <a:schemeClr val="dk1"/>
                </a:solidFill>
                <a:latin typeface="Calibri"/>
                <a:ea typeface="Calibri"/>
                <a:cs typeface="Calibri"/>
                <a:sym typeface="Calibri"/>
              </a:rPr>
              <a:t>$34.73/hour</a:t>
            </a: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p:txBody>
      </p:sp>
      <p:pic>
        <p:nvPicPr>
          <p:cNvPr id="421" name="Google Shape;421;g6549e2406e_1_0"/>
          <p:cNvPicPr preferRelativeResize="0"/>
          <p:nvPr/>
        </p:nvPicPr>
        <p:blipFill rotWithShape="1">
          <a:blip r:embed="rId3">
            <a:alphaModFix/>
          </a:blip>
          <a:srcRect/>
          <a:stretch/>
        </p:blipFill>
        <p:spPr>
          <a:xfrm>
            <a:off x="2055691" y="6175614"/>
            <a:ext cx="843857" cy="547389"/>
          </a:xfrm>
          <a:prstGeom prst="rect">
            <a:avLst/>
          </a:prstGeom>
          <a:noFill/>
          <a:ln>
            <a:noFill/>
          </a:ln>
        </p:spPr>
      </p:pic>
    </p:spTree>
    <p:extLst>
      <p:ext uri="{BB962C8B-B14F-4D97-AF65-F5344CB8AC3E}">
        <p14:creationId xmlns:p14="http://schemas.microsoft.com/office/powerpoint/2010/main" val="38418562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g6f53d33015_0_23"/>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Trebuchet MS"/>
              <a:buNone/>
            </a:pPr>
            <a:fld id="{00000000-1234-1234-1234-123412341234}" type="slidenum">
              <a:rPr lang="en-US" sz="1200" b="0" i="0" u="none" strike="noStrike" cap="none">
                <a:solidFill>
                  <a:schemeClr val="lt1"/>
                </a:solidFill>
                <a:latin typeface="Trebuchet MS"/>
                <a:ea typeface="Trebuchet MS"/>
                <a:cs typeface="Trebuchet MS"/>
                <a:sym typeface="Trebuchet MS"/>
              </a:rPr>
              <a:t>50</a:t>
            </a:fld>
            <a:endParaRPr sz="1200" b="0" i="0" u="none" strike="noStrike" cap="none">
              <a:solidFill>
                <a:schemeClr val="lt1"/>
              </a:solidFill>
              <a:latin typeface="Trebuchet MS"/>
              <a:ea typeface="Trebuchet MS"/>
              <a:cs typeface="Trebuchet MS"/>
              <a:sym typeface="Trebuchet MS"/>
            </a:endParaRPr>
          </a:p>
        </p:txBody>
      </p:sp>
      <p:sp>
        <p:nvSpPr>
          <p:cNvPr id="428" name="Google Shape;428;g6f53d33015_0_23"/>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Clr>
                <a:srgbClr val="FFFFFF"/>
              </a:buClr>
              <a:buSzPts val="1100"/>
              <a:buFont typeface="Trebuchet MS"/>
              <a:buNone/>
            </a:pPr>
            <a:r>
              <a:rPr lang="en-US" sz="3600" b="0">
                <a:solidFill>
                  <a:srgbClr val="FFFFFF"/>
                </a:solidFill>
              </a:rPr>
              <a:t>Other Sectors - Administration of Justice</a:t>
            </a:r>
            <a:endParaRPr sz="3600" b="0">
              <a:solidFill>
                <a:srgbClr val="FFFFFF"/>
              </a:solidFill>
            </a:endParaRPr>
          </a:p>
        </p:txBody>
      </p:sp>
      <p:cxnSp>
        <p:nvCxnSpPr>
          <p:cNvPr id="429" name="Google Shape;429;g6f53d33015_0_23"/>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430" name="Google Shape;430;g6f53d33015_0_23"/>
          <p:cNvSpPr txBox="1"/>
          <p:nvPr/>
        </p:nvSpPr>
        <p:spPr>
          <a:xfrm>
            <a:off x="466400" y="1632625"/>
            <a:ext cx="5087400" cy="423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800"/>
              <a:buFont typeface="Trebuchet MS"/>
              <a:buNone/>
            </a:pPr>
            <a:r>
              <a:rPr lang="en-US" sz="1800" b="1">
                <a:solidFill>
                  <a:schemeClr val="dk1"/>
                </a:solidFill>
                <a:latin typeface="Calibri"/>
                <a:ea typeface="Calibri"/>
                <a:cs typeface="Calibri"/>
                <a:sym typeface="Calibri"/>
              </a:rPr>
              <a:t>Programs Offered:</a:t>
            </a:r>
            <a:r>
              <a:rPr lang="en-US" sz="1800">
                <a:solidFill>
                  <a:schemeClr val="dk1"/>
                </a:solidFill>
                <a:latin typeface="Calibri"/>
                <a:ea typeface="Calibri"/>
                <a:cs typeface="Calibri"/>
                <a:sym typeface="Calibri"/>
              </a:rPr>
              <a:t> </a:t>
            </a:r>
            <a:endParaRPr sz="1800" b="1" i="1">
              <a:solidFill>
                <a:schemeClr val="dk1"/>
              </a:solidFill>
              <a:latin typeface="Calibri"/>
              <a:ea typeface="Calibri"/>
              <a:cs typeface="Calibri"/>
              <a:sym typeface="Calibri"/>
            </a:endParaRPr>
          </a:p>
          <a:p>
            <a:pPr marL="0" lvl="0" indent="0" algn="l" rtl="0">
              <a:spcBef>
                <a:spcPts val="0"/>
              </a:spcBef>
              <a:spcAft>
                <a:spcPts val="0"/>
              </a:spcAft>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Administration of Justice</a:t>
            </a:r>
            <a:endParaRPr sz="1600" b="1" i="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Science Degree in Administration of Justice</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Arts Degree in Criminal Justice</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Degree in Administration of Justice, Corrections Emphasis</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Arts Degree in Administration of Justice, Law Enforcement Emphasis</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Associate in Arts Degree in Administration of Justice, Crime Scene investigator</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Certificate of Achievement, Crime Scene Investigator</a:t>
            </a: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a:p>
            <a:pPr marL="0" lvl="0" indent="0" algn="l" rtl="0">
              <a:spcBef>
                <a:spcPts val="0"/>
              </a:spcBef>
              <a:spcAft>
                <a:spcPts val="0"/>
              </a:spcAft>
              <a:buNone/>
            </a:pPr>
            <a:r>
              <a:rPr lang="en-US" sz="1600" b="1" i="1">
                <a:solidFill>
                  <a:schemeClr val="dk1"/>
                </a:solidFill>
                <a:latin typeface="Calibri"/>
                <a:ea typeface="Calibri"/>
                <a:cs typeface="Calibri"/>
                <a:sym typeface="Calibri"/>
              </a:rPr>
              <a:t>Cyber Security (</a:t>
            </a:r>
            <a:r>
              <a:rPr lang="en-US" sz="1600">
                <a:solidFill>
                  <a:schemeClr val="dk1"/>
                </a:solidFill>
                <a:latin typeface="Calibri"/>
                <a:ea typeface="Calibri"/>
                <a:cs typeface="Calibri"/>
                <a:sym typeface="Calibri"/>
              </a:rPr>
              <a:t>Coming Soon)</a:t>
            </a:r>
            <a:endParaRPr sz="1600">
              <a:solidFill>
                <a:schemeClr val="dk1"/>
              </a:solidFill>
              <a:latin typeface="Calibri"/>
              <a:ea typeface="Calibri"/>
              <a:cs typeface="Calibri"/>
              <a:sym typeface="Calibri"/>
            </a:endParaRPr>
          </a:p>
        </p:txBody>
      </p:sp>
      <p:sp>
        <p:nvSpPr>
          <p:cNvPr id="431" name="Google Shape;431;g6f53d33015_0_23"/>
          <p:cNvSpPr txBox="1"/>
          <p:nvPr/>
        </p:nvSpPr>
        <p:spPr>
          <a:xfrm>
            <a:off x="6193350" y="1632625"/>
            <a:ext cx="5503500" cy="4023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r>
              <a:rPr lang="en-US" sz="1800" b="1" i="0" u="none" strike="noStrike" cap="none">
                <a:solidFill>
                  <a:schemeClr val="dk1"/>
                </a:solidFill>
                <a:latin typeface="Calibri"/>
                <a:ea typeface="Calibri"/>
                <a:cs typeface="Calibri"/>
                <a:sym typeface="Calibri"/>
              </a:rPr>
              <a:t>Career </a:t>
            </a:r>
            <a:r>
              <a:rPr lang="en-US" sz="1800" b="1">
                <a:solidFill>
                  <a:schemeClr val="dk1"/>
                </a:solidFill>
                <a:latin typeface="Calibri"/>
                <a:ea typeface="Calibri"/>
                <a:cs typeface="Calibri"/>
                <a:sym typeface="Calibri"/>
              </a:rPr>
              <a:t>O</a:t>
            </a:r>
            <a:r>
              <a:rPr lang="en-US" sz="1800" b="1" i="0" u="none" strike="noStrike" cap="none">
                <a:solidFill>
                  <a:schemeClr val="dk1"/>
                </a:solidFill>
                <a:latin typeface="Calibri"/>
                <a:ea typeface="Calibri"/>
                <a:cs typeface="Calibri"/>
                <a:sym typeface="Calibri"/>
              </a:rPr>
              <a:t>pportunities:</a:t>
            </a:r>
            <a:endParaRPr sz="18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Administration of Justice</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Police Detective </a:t>
            </a:r>
            <a:r>
              <a:rPr lang="en-US" sz="1600" b="1">
                <a:solidFill>
                  <a:schemeClr val="dk1"/>
                </a:solidFill>
                <a:latin typeface="Calibri"/>
                <a:ea typeface="Calibri"/>
                <a:cs typeface="Calibri"/>
                <a:sym typeface="Calibri"/>
              </a:rPr>
              <a:t>$45.61/hour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Correctional Officer and Jailer </a:t>
            </a:r>
            <a:r>
              <a:rPr lang="en-US" sz="1600" b="1">
                <a:solidFill>
                  <a:schemeClr val="dk1"/>
                </a:solidFill>
                <a:latin typeface="Calibri"/>
                <a:ea typeface="Calibri"/>
                <a:cs typeface="Calibri"/>
                <a:sym typeface="Calibri"/>
              </a:rPr>
              <a:t>$34.46/hour</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US" sz="1600">
                <a:solidFill>
                  <a:schemeClr val="dk1"/>
                </a:solidFill>
                <a:latin typeface="Calibri"/>
                <a:ea typeface="Calibri"/>
                <a:cs typeface="Calibri"/>
                <a:sym typeface="Calibri"/>
              </a:rPr>
              <a:t>Forensic Science Technician </a:t>
            </a:r>
            <a:r>
              <a:rPr lang="en-US" sz="1600" b="1">
                <a:solidFill>
                  <a:schemeClr val="dk1"/>
                </a:solidFill>
                <a:latin typeface="Calibri"/>
                <a:ea typeface="Calibri"/>
                <a:cs typeface="Calibri"/>
                <a:sym typeface="Calibri"/>
              </a:rPr>
              <a:t>$35.09/hour</a:t>
            </a:r>
            <a:endParaRPr sz="16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600" b="1" i="1">
                <a:solidFill>
                  <a:schemeClr val="dk1"/>
                </a:solidFill>
                <a:latin typeface="Calibri"/>
                <a:ea typeface="Calibri"/>
                <a:cs typeface="Calibri"/>
                <a:sym typeface="Calibri"/>
              </a:rPr>
              <a:t>Cyber Security (</a:t>
            </a:r>
            <a:r>
              <a:rPr lang="en-US" sz="1600">
                <a:solidFill>
                  <a:schemeClr val="dk1"/>
                </a:solidFill>
                <a:latin typeface="Calibri"/>
                <a:ea typeface="Calibri"/>
                <a:cs typeface="Calibri"/>
                <a:sym typeface="Calibri"/>
              </a:rPr>
              <a:t>Coming Soon)</a:t>
            </a: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600" b="1" i="1">
              <a:solidFill>
                <a:schemeClr val="dk1"/>
              </a:solidFill>
              <a:latin typeface="Calibri"/>
              <a:ea typeface="Calibri"/>
              <a:cs typeface="Calibri"/>
              <a:sym typeface="Calibri"/>
            </a:endParaRPr>
          </a:p>
        </p:txBody>
      </p:sp>
      <p:pic>
        <p:nvPicPr>
          <p:cNvPr id="432" name="Google Shape;432;g6f53d33015_0_23"/>
          <p:cNvPicPr preferRelativeResize="0"/>
          <p:nvPr/>
        </p:nvPicPr>
        <p:blipFill rotWithShape="1">
          <a:blip r:embed="rId3">
            <a:alphaModFix/>
          </a:blip>
          <a:srcRect/>
          <a:stretch/>
        </p:blipFill>
        <p:spPr>
          <a:xfrm>
            <a:off x="2055691" y="6175614"/>
            <a:ext cx="843857" cy="547389"/>
          </a:xfrm>
          <a:prstGeom prst="rect">
            <a:avLst/>
          </a:prstGeom>
          <a:noFill/>
          <a:ln>
            <a:noFill/>
          </a:ln>
        </p:spPr>
      </p:pic>
    </p:spTree>
    <p:extLst>
      <p:ext uri="{BB962C8B-B14F-4D97-AF65-F5344CB8AC3E}">
        <p14:creationId xmlns:p14="http://schemas.microsoft.com/office/powerpoint/2010/main" val="21408538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13"/>
          <p:cNvSpPr txBox="1">
            <a:spLocks noGrp="1"/>
          </p:cNvSpPr>
          <p:nvPr>
            <p:ph type="sldNum" idx="12"/>
          </p:nvPr>
        </p:nvSpPr>
        <p:spPr>
          <a:xfrm>
            <a:off x="11531600" y="6300788"/>
            <a:ext cx="6604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51</a:t>
            </a:fld>
            <a:endParaRPr/>
          </a:p>
        </p:txBody>
      </p:sp>
      <p:sp>
        <p:nvSpPr>
          <p:cNvPr id="439" name="Google Shape;439;p13"/>
          <p:cNvSpPr txBox="1">
            <a:spLocks noGrp="1"/>
          </p:cNvSpPr>
          <p:nvPr>
            <p:ph type="body" idx="1"/>
          </p:nvPr>
        </p:nvSpPr>
        <p:spPr>
          <a:xfrm>
            <a:off x="381785" y="642293"/>
            <a:ext cx="4416458" cy="544198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US" sz="2400">
                <a:solidFill>
                  <a:srgbClr val="F1C232"/>
                </a:solidFill>
              </a:rPr>
              <a:t>Jennifer Lewis</a:t>
            </a:r>
            <a:endParaRPr/>
          </a:p>
          <a:p>
            <a:pPr marL="0" lvl="0" indent="0" algn="l" rtl="0">
              <a:lnSpc>
                <a:spcPct val="90000"/>
              </a:lnSpc>
              <a:spcBef>
                <a:spcPts val="0"/>
              </a:spcBef>
              <a:spcAft>
                <a:spcPts val="0"/>
              </a:spcAft>
              <a:buNone/>
            </a:pPr>
            <a:r>
              <a:rPr lang="en-US" sz="2000" b="0" i="1">
                <a:solidFill>
                  <a:srgbClr val="F1C232"/>
                </a:solidFill>
              </a:rPr>
              <a:t>Dean of Continuing Education and Workforce Development</a:t>
            </a:r>
            <a:endParaRPr/>
          </a:p>
          <a:p>
            <a:pPr marL="0" lvl="0" indent="0" algn="l" rtl="0">
              <a:lnSpc>
                <a:spcPct val="90000"/>
              </a:lnSpc>
              <a:spcBef>
                <a:spcPts val="0"/>
              </a:spcBef>
              <a:spcAft>
                <a:spcPts val="0"/>
              </a:spcAft>
              <a:buNone/>
            </a:pPr>
            <a:endParaRPr sz="2000">
              <a:solidFill>
                <a:srgbClr val="F1C232"/>
              </a:solidFill>
            </a:endParaRPr>
          </a:p>
          <a:p>
            <a:pPr marL="0" lvl="0" indent="0" algn="l" rtl="0">
              <a:lnSpc>
                <a:spcPct val="90000"/>
              </a:lnSpc>
              <a:spcBef>
                <a:spcPts val="0"/>
              </a:spcBef>
              <a:spcAft>
                <a:spcPts val="0"/>
              </a:spcAft>
              <a:buNone/>
            </a:pPr>
            <a:r>
              <a:rPr lang="en-US" sz="2000">
                <a:solidFill>
                  <a:srgbClr val="F1C232"/>
                </a:solidFill>
              </a:rPr>
              <a:t>Email| </a:t>
            </a:r>
            <a:r>
              <a:rPr lang="en-US" sz="2000" b="0">
                <a:solidFill>
                  <a:srgbClr val="F1C232"/>
                </a:solidFill>
              </a:rPr>
              <a:t>jlewis2@swccd.edu</a:t>
            </a:r>
            <a:endParaRPr/>
          </a:p>
          <a:p>
            <a:pPr marL="0" lvl="0" indent="0" algn="l" rtl="0">
              <a:lnSpc>
                <a:spcPct val="90000"/>
              </a:lnSpc>
              <a:spcBef>
                <a:spcPts val="0"/>
              </a:spcBef>
              <a:spcAft>
                <a:spcPts val="0"/>
              </a:spcAft>
              <a:buNone/>
            </a:pPr>
            <a:r>
              <a:rPr lang="en-US" sz="2000">
                <a:solidFill>
                  <a:srgbClr val="F1C232"/>
                </a:solidFill>
              </a:rPr>
              <a:t>Phone| </a:t>
            </a:r>
            <a:r>
              <a:rPr lang="en-US" sz="2000" b="0">
                <a:solidFill>
                  <a:srgbClr val="F1C232"/>
                </a:solidFill>
              </a:rPr>
              <a:t>619-482-6375</a:t>
            </a:r>
            <a:endParaRPr/>
          </a:p>
          <a:p>
            <a:pPr marL="0" lvl="0" indent="0" algn="l" rtl="0">
              <a:lnSpc>
                <a:spcPct val="90000"/>
              </a:lnSpc>
              <a:spcBef>
                <a:spcPts val="0"/>
              </a:spcBef>
              <a:spcAft>
                <a:spcPts val="0"/>
              </a:spcAft>
              <a:buNone/>
            </a:pPr>
            <a:endParaRPr sz="2000" b="0">
              <a:solidFill>
                <a:srgbClr val="F1C232"/>
              </a:solidFill>
            </a:endParaRPr>
          </a:p>
          <a:p>
            <a:pPr marL="0" lvl="0" indent="0" algn="l" rtl="0">
              <a:lnSpc>
                <a:spcPct val="90000"/>
              </a:lnSpc>
              <a:spcBef>
                <a:spcPts val="0"/>
              </a:spcBef>
              <a:spcAft>
                <a:spcPts val="0"/>
              </a:spcAft>
              <a:buNone/>
            </a:pPr>
            <a:endParaRPr sz="2000" b="0">
              <a:solidFill>
                <a:srgbClr val="F1C232"/>
              </a:solidFill>
            </a:endParaRPr>
          </a:p>
          <a:p>
            <a:pPr marL="0" lvl="0" indent="0" algn="l" rtl="0">
              <a:lnSpc>
                <a:spcPct val="90000"/>
              </a:lnSpc>
              <a:spcBef>
                <a:spcPts val="0"/>
              </a:spcBef>
              <a:spcAft>
                <a:spcPts val="0"/>
              </a:spcAft>
              <a:buNone/>
            </a:pPr>
            <a:r>
              <a:rPr lang="en-US" sz="2000" b="0">
                <a:solidFill>
                  <a:srgbClr val="F1C232"/>
                </a:solidFill>
              </a:rPr>
              <a:t>Southwestern College</a:t>
            </a:r>
            <a:endParaRPr/>
          </a:p>
          <a:p>
            <a:pPr marL="0" lvl="0" indent="0" algn="l" rtl="0">
              <a:lnSpc>
                <a:spcPct val="90000"/>
              </a:lnSpc>
              <a:spcBef>
                <a:spcPts val="0"/>
              </a:spcBef>
              <a:spcAft>
                <a:spcPts val="0"/>
              </a:spcAft>
              <a:buNone/>
            </a:pPr>
            <a:r>
              <a:rPr lang="en-US" sz="2000" b="0">
                <a:solidFill>
                  <a:srgbClr val="F1C232"/>
                </a:solidFill>
              </a:rPr>
              <a:t>900 Otay Lakes Road </a:t>
            </a:r>
            <a:endParaRPr/>
          </a:p>
          <a:p>
            <a:pPr marL="0" lvl="0" indent="0" algn="l" rtl="0">
              <a:lnSpc>
                <a:spcPct val="90000"/>
              </a:lnSpc>
              <a:spcBef>
                <a:spcPts val="0"/>
              </a:spcBef>
              <a:spcAft>
                <a:spcPts val="0"/>
              </a:spcAft>
              <a:buNone/>
            </a:pPr>
            <a:r>
              <a:rPr lang="en-US" sz="2000" b="0">
                <a:solidFill>
                  <a:srgbClr val="F1C232"/>
                </a:solidFill>
              </a:rPr>
              <a:t>Chula Vista, Ca 91910</a:t>
            </a:r>
            <a:endParaRPr/>
          </a:p>
          <a:p>
            <a:pPr marL="0" lvl="0" indent="0" algn="l" rtl="0">
              <a:lnSpc>
                <a:spcPct val="90000"/>
              </a:lnSpc>
              <a:spcBef>
                <a:spcPts val="0"/>
              </a:spcBef>
              <a:spcAft>
                <a:spcPts val="0"/>
              </a:spcAft>
              <a:buNone/>
            </a:pPr>
            <a:endParaRPr sz="2000" b="0">
              <a:solidFill>
                <a:srgbClr val="F1C232"/>
              </a:solidFill>
            </a:endParaRPr>
          </a:p>
          <a:p>
            <a:pPr marL="0" lvl="0" indent="0" algn="l" rtl="0">
              <a:lnSpc>
                <a:spcPct val="90000"/>
              </a:lnSpc>
              <a:spcBef>
                <a:spcPts val="0"/>
              </a:spcBef>
              <a:spcAft>
                <a:spcPts val="0"/>
              </a:spcAft>
              <a:buNone/>
            </a:pPr>
            <a:r>
              <a:rPr lang="en-US" sz="2000">
                <a:solidFill>
                  <a:srgbClr val="F1C232"/>
                </a:solidFill>
              </a:rPr>
              <a:t>Website| </a:t>
            </a:r>
            <a:r>
              <a:rPr lang="en-US" sz="2000" b="0">
                <a:solidFill>
                  <a:srgbClr val="F1C232"/>
                </a:solidFill>
              </a:rPr>
              <a:t>www.swccd.edu</a:t>
            </a:r>
            <a:endParaRPr/>
          </a:p>
          <a:p>
            <a:pPr marL="0" lvl="0" indent="0" algn="l" rtl="0">
              <a:lnSpc>
                <a:spcPct val="90000"/>
              </a:lnSpc>
              <a:spcBef>
                <a:spcPts val="0"/>
              </a:spcBef>
              <a:spcAft>
                <a:spcPts val="0"/>
              </a:spcAft>
              <a:buNone/>
            </a:pPr>
            <a:endParaRPr/>
          </a:p>
        </p:txBody>
      </p:sp>
      <p:pic>
        <p:nvPicPr>
          <p:cNvPr id="440" name="Google Shape;440;p13"/>
          <p:cNvPicPr preferRelativeResize="0"/>
          <p:nvPr/>
        </p:nvPicPr>
        <p:blipFill rotWithShape="1">
          <a:blip r:embed="rId3">
            <a:alphaModFix/>
          </a:blip>
          <a:srcRect/>
          <a:stretch/>
        </p:blipFill>
        <p:spPr>
          <a:xfrm>
            <a:off x="1986275" y="6201269"/>
            <a:ext cx="843856" cy="547389"/>
          </a:xfrm>
          <a:prstGeom prst="rect">
            <a:avLst/>
          </a:prstGeom>
          <a:noFill/>
          <a:ln>
            <a:noFill/>
          </a:ln>
        </p:spPr>
      </p:pic>
    </p:spTree>
    <p:extLst>
      <p:ext uri="{BB962C8B-B14F-4D97-AF65-F5344CB8AC3E}">
        <p14:creationId xmlns:p14="http://schemas.microsoft.com/office/powerpoint/2010/main" val="35486796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695178" y="2204461"/>
            <a:ext cx="5028965" cy="1450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b" anchorCtr="0" compatLnSpc="1">
            <a:prstTxWarp prst="textNoShape">
              <a:avLst/>
            </a:prstTxWarp>
            <a:noAutofit/>
          </a:bodyPr>
          <a:lstStyle>
            <a:lvl1pPr algn="l" rtl="0" eaLnBrk="1" fontAlgn="base" hangingPunct="1">
              <a:lnSpc>
                <a:spcPct val="80000"/>
              </a:lnSpc>
              <a:spcBef>
                <a:spcPct val="0"/>
              </a:spcBef>
              <a:spcAft>
                <a:spcPct val="0"/>
              </a:spcAft>
              <a:defRPr lang="en-US" sz="4400" b="1" i="0" kern="1200" smtClean="0">
                <a:solidFill>
                  <a:srgbClr val="223365"/>
                </a:solidFill>
                <a:effectLst/>
                <a:latin typeface="Trebuchet MS" charset="0"/>
                <a:ea typeface="Trebuchet MS" charset="0"/>
                <a:cs typeface="Trebuchet MS" charset="0"/>
              </a:defRPr>
            </a:lvl1pPr>
            <a:lvl2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2pPr>
            <a:lvl3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3pPr>
            <a:lvl4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4pPr>
            <a:lvl5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5pPr>
            <a:lvl6pPr marL="4572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6pPr>
            <a:lvl7pPr marL="9144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7pPr>
            <a:lvl8pPr marL="13716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8pPr>
            <a:lvl9pPr marL="18288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9pPr>
          </a:lstStyle>
          <a:p>
            <a:r>
              <a:rPr lang="en-US" sz="6000" dirty="0"/>
              <a:t>CAREER EDUCATION</a:t>
            </a:r>
          </a:p>
        </p:txBody>
      </p:sp>
      <p:sp>
        <p:nvSpPr>
          <p:cNvPr id="6" name="Text Placeholder 2"/>
          <p:cNvSpPr>
            <a:spLocks noGrp="1"/>
          </p:cNvSpPr>
          <p:nvPr>
            <p:ph type="body" idx="1"/>
          </p:nvPr>
        </p:nvSpPr>
        <p:spPr>
          <a:xfrm>
            <a:off x="695179" y="3655290"/>
            <a:ext cx="4693920" cy="818239"/>
          </a:xfrm>
        </p:spPr>
        <p:txBody>
          <a:bodyPr/>
          <a:lstStyle/>
          <a:p>
            <a:pPr>
              <a:spcBef>
                <a:spcPts val="400"/>
              </a:spcBef>
              <a:spcAft>
                <a:spcPts val="0"/>
              </a:spcAft>
            </a:pPr>
            <a:r>
              <a:rPr lang="en-US" sz="3600" b="1" dirty="0"/>
              <a:t>San Diego and </a:t>
            </a:r>
          </a:p>
          <a:p>
            <a:pPr>
              <a:spcBef>
                <a:spcPts val="400"/>
              </a:spcBef>
              <a:spcAft>
                <a:spcPts val="800"/>
              </a:spcAft>
            </a:pPr>
            <a:r>
              <a:rPr lang="en-US" sz="3600" b="1" dirty="0"/>
              <a:t>Imperial Counties</a:t>
            </a:r>
            <a:endParaRPr lang="en-US" sz="3600" dirty="0"/>
          </a:p>
        </p:txBody>
      </p:sp>
      <p:pic>
        <p:nvPicPr>
          <p:cNvPr id="3" name="Picture 2">
            <a:extLst>
              <a:ext uri="{FF2B5EF4-FFF2-40B4-BE49-F238E27FC236}">
                <a16:creationId xmlns:a16="http://schemas.microsoft.com/office/drawing/2014/main" id="{B82F1F66-0825-0045-BEB0-22982C91F6A2}"/>
              </a:ext>
            </a:extLst>
          </p:cNvPr>
          <p:cNvPicPr>
            <a:picLocks noChangeAspect="1"/>
          </p:cNvPicPr>
          <p:nvPr/>
        </p:nvPicPr>
        <p:blipFill>
          <a:blip r:embed="rId3"/>
          <a:stretch>
            <a:fillRect/>
          </a:stretch>
        </p:blipFill>
        <p:spPr>
          <a:xfrm>
            <a:off x="10016450" y="5652816"/>
            <a:ext cx="1451202" cy="1118635"/>
          </a:xfrm>
          <a:prstGeom prst="rect">
            <a:avLst/>
          </a:prstGeom>
        </p:spPr>
      </p:pic>
    </p:spTree>
    <p:extLst>
      <p:ext uri="{BB962C8B-B14F-4D97-AF65-F5344CB8AC3E}">
        <p14:creationId xmlns:p14="http://schemas.microsoft.com/office/powerpoint/2010/main" val="31023369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5376BE-D380-6445-A9C8-3DDF91D08D8C}" type="slidenum">
              <a:rPr lang="en-US" smtClean="0"/>
              <a:pPr>
                <a:defRPr/>
              </a:pPr>
              <a:t>53</a:t>
            </a:fld>
            <a:endParaRPr lang="en-US" dirty="0"/>
          </a:p>
        </p:txBody>
      </p:sp>
      <p:sp>
        <p:nvSpPr>
          <p:cNvPr id="5" name="Content Placeholder 1"/>
          <p:cNvSpPr txBox="1">
            <a:spLocks/>
          </p:cNvSpPr>
          <p:nvPr/>
        </p:nvSpPr>
        <p:spPr bwMode="auto">
          <a:xfrm>
            <a:off x="457202" y="904716"/>
            <a:ext cx="3860799" cy="478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1" fontAlgn="base" hangingPunct="1">
              <a:lnSpc>
                <a:spcPct val="90000"/>
              </a:lnSpc>
              <a:spcBef>
                <a:spcPts val="1000"/>
              </a:spcBef>
              <a:spcAft>
                <a:spcPts val="600"/>
              </a:spcAft>
              <a:buFont typeface="Arial" charset="0"/>
              <a:defRPr sz="2800" b="1" kern="1200">
                <a:solidFill>
                  <a:schemeClr val="bg1"/>
                </a:solidFill>
                <a:latin typeface="Trebuchet MS" charset="0"/>
                <a:ea typeface="Trebuchet MS" charset="0"/>
                <a:cs typeface="Trebuchet MS" charset="0"/>
              </a:defRPr>
            </a:lvl1pPr>
            <a:lvl2pPr marL="273050" algn="l" rtl="0" eaLnBrk="1" fontAlgn="base" hangingPunct="1">
              <a:lnSpc>
                <a:spcPct val="90000"/>
              </a:lnSpc>
              <a:spcBef>
                <a:spcPts val="500"/>
              </a:spcBef>
              <a:spcAft>
                <a:spcPct val="0"/>
              </a:spcAft>
              <a:buFont typeface="Arial" charset="0"/>
              <a:defRPr sz="2400" kern="1200">
                <a:solidFill>
                  <a:schemeClr val="bg1"/>
                </a:solidFill>
                <a:latin typeface="Trebuchet MS" charset="0"/>
                <a:ea typeface="Trebuchet MS" charset="0"/>
                <a:cs typeface="Trebuchet MS" charset="0"/>
              </a:defRPr>
            </a:lvl2pPr>
            <a:lvl3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3pPr>
            <a:lvl4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4pPr>
            <a:lvl5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lnSpc>
                <a:spcPct val="100000"/>
              </a:lnSpc>
              <a:spcAft>
                <a:spcPts val="0"/>
              </a:spcAft>
            </a:pPr>
            <a:r>
              <a:rPr lang="en-US" dirty="0"/>
              <a:t>Imperial Valley College </a:t>
            </a:r>
          </a:p>
          <a:p>
            <a:pPr lvl="0">
              <a:lnSpc>
                <a:spcPct val="100000"/>
              </a:lnSpc>
              <a:spcAft>
                <a:spcPts val="0"/>
              </a:spcAft>
            </a:pPr>
            <a:r>
              <a:rPr lang="en-US" dirty="0"/>
              <a:t>Dean Efrain Silva</a:t>
            </a:r>
          </a:p>
        </p:txBody>
      </p:sp>
      <p:sp>
        <p:nvSpPr>
          <p:cNvPr id="6" name="Content Placeholder 2"/>
          <p:cNvSpPr txBox="1">
            <a:spLocks/>
          </p:cNvSpPr>
          <p:nvPr/>
        </p:nvSpPr>
        <p:spPr>
          <a:xfrm>
            <a:off x="457202" y="2414896"/>
            <a:ext cx="3860799" cy="3854024"/>
          </a:xfrm>
          <a:prstGeom prst="rect">
            <a:avLst/>
          </a:prstGeom>
        </p:spPr>
        <p:txBody>
          <a:bodyPr vert="horz" lIns="91440" tIns="45720" rIns="91440" bIns="45720" rtlCol="0" anchor="t" anchorCtr="0">
            <a:normAutofit/>
          </a:bodyPr>
          <a:lstStyle>
            <a:lvl1pPr marL="0" indent="0" algn="l" defTabSz="914400" rtl="0" eaLnBrk="1" latinLnBrk="0" hangingPunct="1">
              <a:lnSpc>
                <a:spcPct val="90000"/>
              </a:lnSpc>
              <a:spcBef>
                <a:spcPts val="1000"/>
              </a:spcBef>
              <a:spcAft>
                <a:spcPts val="600"/>
              </a:spcAft>
              <a:buFont typeface="Arial"/>
              <a:buNone/>
              <a:defRPr sz="3200" b="1" kern="1200">
                <a:solidFill>
                  <a:srgbClr val="050A28"/>
                </a:solidFill>
                <a:latin typeface="Trebuchet MS" charset="0"/>
                <a:ea typeface="Trebuchet MS" charset="0"/>
                <a:cs typeface="Trebuchet MS" charset="0"/>
              </a:defRPr>
            </a:lvl1pPr>
            <a:lvl2pPr marL="274320" indent="0" algn="l" defTabSz="914400" rtl="0" eaLnBrk="1" latinLnBrk="0" hangingPunct="1">
              <a:lnSpc>
                <a:spcPct val="90000"/>
              </a:lnSpc>
              <a:spcBef>
                <a:spcPts val="500"/>
              </a:spcBef>
              <a:buFont typeface="Arial"/>
              <a:buNone/>
              <a:defRPr sz="2800" kern="1200">
                <a:solidFill>
                  <a:srgbClr val="050A28"/>
                </a:solidFill>
                <a:latin typeface="Trebuchet MS" charset="0"/>
                <a:ea typeface="Trebuchet MS" charset="0"/>
                <a:cs typeface="Trebuchet MS" charset="0"/>
              </a:defRPr>
            </a:lvl2pPr>
            <a:lvl3pPr marL="548640" indent="0" algn="l" defTabSz="914400" rtl="0" eaLnBrk="1" latinLnBrk="0" hangingPunct="1">
              <a:lnSpc>
                <a:spcPct val="90000"/>
              </a:lnSpc>
              <a:spcBef>
                <a:spcPts val="500"/>
              </a:spcBef>
              <a:buFont typeface="Arial"/>
              <a:buNone/>
              <a:defRPr sz="2400" kern="1200">
                <a:solidFill>
                  <a:srgbClr val="050A28"/>
                </a:solidFill>
                <a:latin typeface="Trebuchet MS" charset="0"/>
                <a:ea typeface="Trebuchet MS" charset="0"/>
                <a:cs typeface="Trebuchet MS" charset="0"/>
              </a:defRPr>
            </a:lvl3pPr>
            <a:lvl4pPr marL="548640" indent="0" algn="l" defTabSz="914400" rtl="0" eaLnBrk="1" latinLnBrk="0" hangingPunct="1">
              <a:lnSpc>
                <a:spcPct val="90000"/>
              </a:lnSpc>
              <a:spcBef>
                <a:spcPts val="500"/>
              </a:spcBef>
              <a:buFont typeface="Arial"/>
              <a:buNone/>
              <a:defRPr sz="2000" kern="1200">
                <a:solidFill>
                  <a:srgbClr val="050A28"/>
                </a:solidFill>
                <a:latin typeface="Trebuchet MS" charset="0"/>
                <a:ea typeface="Trebuchet MS" charset="0"/>
                <a:cs typeface="Trebuchet MS" charset="0"/>
              </a:defRPr>
            </a:lvl4pPr>
            <a:lvl5pPr marL="548640" indent="0" algn="l" defTabSz="914400" rtl="0" eaLnBrk="1" latinLnBrk="0" hangingPunct="1">
              <a:lnSpc>
                <a:spcPct val="90000"/>
              </a:lnSpc>
              <a:spcBef>
                <a:spcPts val="500"/>
              </a:spcBef>
              <a:buFont typeface="Arial"/>
              <a:buNone/>
              <a:defRPr sz="2000" kern="1200">
                <a:solidFill>
                  <a:srgbClr val="050A28"/>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9pPr>
          </a:lstStyle>
          <a:p>
            <a:pPr marL="0" lvl="2">
              <a:spcAft>
                <a:spcPts val="1800"/>
              </a:spcAft>
            </a:pPr>
            <a:endParaRPr lang="en-US" sz="2000" dirty="0">
              <a:solidFill>
                <a:schemeClr val="bg1"/>
              </a:solidFill>
            </a:endParaRPr>
          </a:p>
        </p:txBody>
      </p:sp>
      <p:pic>
        <p:nvPicPr>
          <p:cNvPr id="8" name="Picture 7">
            <a:extLst>
              <a:ext uri="{FF2B5EF4-FFF2-40B4-BE49-F238E27FC236}">
                <a16:creationId xmlns:a16="http://schemas.microsoft.com/office/drawing/2014/main" id="{FD253460-5443-B14A-8A41-98AAEB0806BF}"/>
              </a:ext>
            </a:extLst>
          </p:cNvPr>
          <p:cNvPicPr>
            <a:picLocks noChangeAspect="1"/>
          </p:cNvPicPr>
          <p:nvPr/>
        </p:nvPicPr>
        <p:blipFill>
          <a:blip r:embed="rId3"/>
          <a:stretch>
            <a:fillRect/>
          </a:stretch>
        </p:blipFill>
        <p:spPr>
          <a:xfrm>
            <a:off x="1926699" y="5709602"/>
            <a:ext cx="1451202" cy="1118635"/>
          </a:xfrm>
          <a:prstGeom prst="rect">
            <a:avLst/>
          </a:prstGeom>
        </p:spPr>
      </p:pic>
    </p:spTree>
    <p:extLst>
      <p:ext uri="{BB962C8B-B14F-4D97-AF65-F5344CB8AC3E}">
        <p14:creationId xmlns:p14="http://schemas.microsoft.com/office/powerpoint/2010/main" val="24692651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5"/>
          <p:cNvSpPr txBox="1">
            <a:spLocks noGrp="1"/>
          </p:cNvSpPr>
          <p:nvPr>
            <p:ph type="sldNum" idx="4294967295"/>
          </p:nvPr>
        </p:nvSpPr>
        <p:spPr>
          <a:xfrm>
            <a:off x="11531600" y="6300788"/>
            <a:ext cx="6604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54</a:t>
            </a:fld>
            <a:endParaRPr sz="1200" dirty="0">
              <a:solidFill>
                <a:schemeClr val="bg1"/>
              </a:solidFill>
              <a:latin typeface="Trebuchet MS" panose="020B0603020202020204" pitchFamily="34" charset="0"/>
            </a:endParaRPr>
          </a:p>
        </p:txBody>
      </p:sp>
      <p:sp>
        <p:nvSpPr>
          <p:cNvPr id="147" name="Google Shape;147;p5"/>
          <p:cNvSpPr txBox="1">
            <a:spLocks noGrp="1"/>
          </p:cNvSpPr>
          <p:nvPr>
            <p:ph type="title"/>
          </p:nvPr>
        </p:nvSpPr>
        <p:spPr>
          <a:xfrm>
            <a:off x="457200" y="0"/>
            <a:ext cx="11239500" cy="1325563"/>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dirty="0">
                <a:solidFill>
                  <a:srgbClr val="FFFFFF"/>
                </a:solidFill>
              </a:rPr>
              <a:t>Advanced Manufacturing</a:t>
            </a:r>
            <a:endParaRPr dirty="0"/>
          </a:p>
        </p:txBody>
      </p:sp>
      <p:cxnSp>
        <p:nvCxnSpPr>
          <p:cNvPr id="148" name="Google Shape;148;p5"/>
          <p:cNvCxnSpPr/>
          <p:nvPr/>
        </p:nvCxnSpPr>
        <p:spPr>
          <a:xfrm flipH="1">
            <a:off x="5873578" y="2753427"/>
            <a:ext cx="1" cy="2903049"/>
          </a:xfrm>
          <a:prstGeom prst="straightConnector1">
            <a:avLst/>
          </a:prstGeom>
          <a:noFill/>
          <a:ln w="19050" cap="flat" cmpd="sng">
            <a:solidFill>
              <a:srgbClr val="F6B336"/>
            </a:solidFill>
            <a:prstDash val="solid"/>
            <a:miter lim="800000"/>
            <a:headEnd type="none" w="sm" len="sm"/>
            <a:tailEnd type="none" w="sm" len="sm"/>
          </a:ln>
        </p:spPr>
      </p:cxnSp>
      <p:sp>
        <p:nvSpPr>
          <p:cNvPr id="151" name="Google Shape;151;p5"/>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Welding Technology, AS (60 units), CERT (21units)</a:t>
            </a:r>
          </a:p>
          <a:p>
            <a:pPr marL="0" lvl="0" indent="0" algn="l" rtl="0">
              <a:spcBef>
                <a:spcPts val="0"/>
              </a:spcBef>
              <a:spcAft>
                <a:spcPts val="0"/>
              </a:spcAft>
              <a:buNone/>
            </a:pPr>
            <a:endParaRPr lang="en-US" dirty="0">
              <a:latin typeface="Trebuchet MS"/>
              <a:ea typeface="Trebuchet MS"/>
              <a:cs typeface="Trebuchet MS"/>
              <a:sym typeface="Trebuchet MS"/>
            </a:endParaRPr>
          </a:p>
          <a:p>
            <a:pPr marL="0" lvl="0" indent="0" algn="l" rtl="0">
              <a:spcBef>
                <a:spcPts val="0"/>
              </a:spcBef>
              <a:spcAft>
                <a:spcPts val="0"/>
              </a:spcAft>
              <a:buNone/>
            </a:pPr>
            <a:r>
              <a:rPr lang="en-US" dirty="0">
                <a:latin typeface="Trebuchet MS"/>
                <a:ea typeface="Trebuchet MS"/>
                <a:cs typeface="Trebuchet MS"/>
                <a:sym typeface="Trebuchet MS"/>
              </a:rPr>
              <a:t>Diesel Farm Machinery and Heavy Equipment, CERT (20units)</a:t>
            </a:r>
            <a:endParaRPr dirty="0">
              <a:latin typeface="Trebuchet MS"/>
              <a:ea typeface="Trebuchet MS"/>
              <a:cs typeface="Trebuchet MS"/>
              <a:sym typeface="Trebuchet MS"/>
            </a:endParaRPr>
          </a:p>
        </p:txBody>
      </p:sp>
      <p:sp>
        <p:nvSpPr>
          <p:cNvPr id="152" name="Google Shape;152;p5"/>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r>
              <a:rPr lang="en-US" dirty="0"/>
              <a:t>Machinists</a:t>
            </a:r>
            <a:br>
              <a:rPr lang="en-US" dirty="0"/>
            </a:br>
            <a:r>
              <a:rPr lang="en-US" dirty="0"/>
              <a:t>Industrial Machinery Mechanics	$17.38 $28.57 </a:t>
            </a:r>
          </a:p>
          <a:p>
            <a:endParaRPr lang="en-US" dirty="0"/>
          </a:p>
          <a:p>
            <a:r>
              <a:rPr lang="en-US" dirty="0"/>
              <a:t>Welders, Cutters, </a:t>
            </a:r>
            <a:r>
              <a:rPr lang="en-US" dirty="0" err="1"/>
              <a:t>Solderers</a:t>
            </a:r>
            <a:r>
              <a:rPr lang="en-US" dirty="0"/>
              <a:t>, and </a:t>
            </a:r>
            <a:r>
              <a:rPr lang="en-US" dirty="0" err="1"/>
              <a:t>Brazers</a:t>
            </a:r>
            <a:r>
              <a:rPr lang="en-US" dirty="0"/>
              <a:t> </a:t>
            </a:r>
          </a:p>
          <a:p>
            <a:r>
              <a:rPr lang="en-US" dirty="0"/>
              <a:t>				$15.95 $18.74 </a:t>
            </a:r>
          </a:p>
          <a:p>
            <a:endParaRPr lang="en-US" dirty="0"/>
          </a:p>
          <a:p>
            <a:r>
              <a:rPr lang="en-US" dirty="0"/>
              <a:t>Bus and Truck Mechanics and Diesel Engine Specialists </a:t>
            </a:r>
          </a:p>
          <a:p>
            <a:r>
              <a:rPr lang="en-US" dirty="0"/>
              <a:t>Farm Equipment Mechanics and Service Technicians Operating Engineers and Other Construction </a:t>
            </a:r>
          </a:p>
          <a:p>
            <a:r>
              <a:rPr lang="en-US" dirty="0"/>
              <a:t>Equipment Operators 		$16.72 $23.15 </a:t>
            </a:r>
          </a:p>
          <a:p>
            <a:endParaRPr lang="en-US" dirty="0"/>
          </a:p>
          <a:p>
            <a:endParaRPr lang="en-US" dirty="0"/>
          </a:p>
          <a:p>
            <a:r>
              <a:rPr lang="en-US" dirty="0"/>
              <a:t> </a:t>
            </a:r>
          </a:p>
          <a:p>
            <a:endParaRPr lang="en-US" dirty="0"/>
          </a:p>
          <a:p>
            <a:endParaRPr lang="en-US" dirty="0"/>
          </a:p>
        </p:txBody>
      </p:sp>
      <p:pic>
        <p:nvPicPr>
          <p:cNvPr id="10" name="Picture 9">
            <a:extLst>
              <a:ext uri="{FF2B5EF4-FFF2-40B4-BE49-F238E27FC236}">
                <a16:creationId xmlns:a16="http://schemas.microsoft.com/office/drawing/2014/main" id="{C1041D35-D260-6448-9A91-168E3B58A542}"/>
              </a:ext>
            </a:extLst>
          </p:cNvPr>
          <p:cNvPicPr>
            <a:picLocks noChangeAspect="1"/>
          </p:cNvPicPr>
          <p:nvPr/>
        </p:nvPicPr>
        <p:blipFill>
          <a:blip r:embed="rId3"/>
          <a:stretch>
            <a:fillRect/>
          </a:stretch>
        </p:blipFill>
        <p:spPr>
          <a:xfrm>
            <a:off x="1894426" y="5741470"/>
            <a:ext cx="1451202" cy="1118635"/>
          </a:xfrm>
          <a:prstGeom prst="rect">
            <a:avLst/>
          </a:prstGeom>
        </p:spPr>
      </p:pic>
    </p:spTree>
    <p:extLst>
      <p:ext uri="{BB962C8B-B14F-4D97-AF65-F5344CB8AC3E}">
        <p14:creationId xmlns:p14="http://schemas.microsoft.com/office/powerpoint/2010/main" val="1858709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5df449d0b6_0_6"/>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55</a:t>
            </a:fld>
            <a:endParaRPr sz="1200" dirty="0">
              <a:solidFill>
                <a:schemeClr val="bg1"/>
              </a:solidFill>
              <a:latin typeface="Trebuchet MS" panose="020B0603020202020204" pitchFamily="34" charset="0"/>
            </a:endParaRPr>
          </a:p>
        </p:txBody>
      </p:sp>
      <p:sp>
        <p:nvSpPr>
          <p:cNvPr id="159" name="Google Shape;159;g5df449d0b6_0_6"/>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dirty="0">
                <a:solidFill>
                  <a:srgbClr val="FFFFFF"/>
                </a:solidFill>
              </a:rPr>
              <a:t>Advanced Transportation and Logistics</a:t>
            </a:r>
            <a:endParaRPr sz="3600" b="0" dirty="0">
              <a:solidFill>
                <a:srgbClr val="FFFFFF"/>
              </a:solidFill>
            </a:endParaRPr>
          </a:p>
        </p:txBody>
      </p:sp>
      <p:cxnSp>
        <p:nvCxnSpPr>
          <p:cNvPr id="160" name="Google Shape;160;g5df449d0b6_0_6"/>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63" name="Google Shape;163;g5df449d0b6_0_6"/>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lvl="0">
              <a:spcBef>
                <a:spcPts val="0"/>
              </a:spcBef>
              <a:spcAft>
                <a:spcPts val="0"/>
              </a:spcAft>
            </a:pPr>
            <a:r>
              <a:rPr lang="en-US" dirty="0">
                <a:latin typeface="Trebuchet MS"/>
                <a:ea typeface="Trebuchet MS"/>
                <a:cs typeface="Trebuchet MS"/>
                <a:sym typeface="Trebuchet MS"/>
              </a:rPr>
              <a:t>Automotive Technology, AS (60 units), CERT (39 units)</a:t>
            </a:r>
          </a:p>
          <a:p>
            <a:pPr lvl="0">
              <a:spcBef>
                <a:spcPts val="0"/>
              </a:spcBef>
              <a:spcAft>
                <a:spcPts val="0"/>
              </a:spcAft>
            </a:pPr>
            <a:r>
              <a:rPr lang="en-US" dirty="0">
                <a:latin typeface="Trebuchet MS"/>
                <a:ea typeface="Trebuchet MS"/>
                <a:cs typeface="Trebuchet MS"/>
                <a:sym typeface="Trebuchet MS"/>
              </a:rPr>
              <a:t>Automotive Technology: Brakes, Suspension and steering specialization, CERT (20 units)</a:t>
            </a:r>
          </a:p>
          <a:p>
            <a:pPr lvl="0">
              <a:spcBef>
                <a:spcPts val="0"/>
              </a:spcBef>
              <a:spcAft>
                <a:spcPts val="0"/>
              </a:spcAft>
            </a:pPr>
            <a:r>
              <a:rPr lang="en-US" dirty="0">
                <a:latin typeface="Trebuchet MS"/>
                <a:ea typeface="Trebuchet MS"/>
                <a:cs typeface="Trebuchet MS"/>
                <a:sym typeface="Trebuchet MS"/>
              </a:rPr>
              <a:t>Automotive Technology: Electrical/Electronic and Air Conditioning Specialization, CERT (18 units)</a:t>
            </a:r>
          </a:p>
          <a:p>
            <a:pPr lvl="0">
              <a:spcBef>
                <a:spcPts val="0"/>
              </a:spcBef>
              <a:spcAft>
                <a:spcPts val="0"/>
              </a:spcAft>
            </a:pPr>
            <a:r>
              <a:rPr lang="en-US" dirty="0">
                <a:latin typeface="Trebuchet MS"/>
                <a:ea typeface="Trebuchet MS"/>
                <a:cs typeface="Trebuchet MS"/>
                <a:sym typeface="Trebuchet MS"/>
              </a:rPr>
              <a:t>Automotive Technology: Engine Performance and Drivability Specialization, CERT (22 units)</a:t>
            </a:r>
          </a:p>
          <a:p>
            <a:pPr lvl="0">
              <a:spcBef>
                <a:spcPts val="0"/>
              </a:spcBef>
              <a:spcAft>
                <a:spcPts val="0"/>
              </a:spcAft>
            </a:pPr>
            <a:r>
              <a:rPr lang="en-US" dirty="0">
                <a:latin typeface="Trebuchet MS"/>
                <a:ea typeface="Trebuchet MS"/>
                <a:cs typeface="Trebuchet MS"/>
                <a:sym typeface="Trebuchet MS"/>
              </a:rPr>
              <a:t>Automotive Technology: Engine Repair and Machinist Specialization, CERT (22 units)</a:t>
            </a:r>
          </a:p>
          <a:p>
            <a:pPr lvl="0">
              <a:spcBef>
                <a:spcPts val="0"/>
              </a:spcBef>
              <a:spcAft>
                <a:spcPts val="0"/>
              </a:spcAft>
            </a:pPr>
            <a:r>
              <a:rPr lang="en-US" dirty="0">
                <a:latin typeface="Trebuchet MS"/>
                <a:ea typeface="Trebuchet MS"/>
                <a:cs typeface="Trebuchet MS"/>
                <a:sym typeface="Trebuchet MS"/>
              </a:rPr>
              <a:t>Automotive Technology: Transmission and Power Train Specialization, CERT (20 units)</a:t>
            </a:r>
            <a:endParaRPr dirty="0">
              <a:latin typeface="Trebuchet MS"/>
              <a:ea typeface="Trebuchet MS"/>
              <a:cs typeface="Trebuchet MS"/>
              <a:sym typeface="Trebuchet MS"/>
            </a:endParaRPr>
          </a:p>
        </p:txBody>
      </p:sp>
      <p:sp>
        <p:nvSpPr>
          <p:cNvPr id="164" name="Google Shape;164;g5df449d0b6_0_6"/>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r>
              <a:rPr lang="en-US" dirty="0"/>
              <a:t>Automotive Body and Related Repairers </a:t>
            </a:r>
          </a:p>
          <a:p>
            <a:r>
              <a:rPr lang="en-US" dirty="0"/>
              <a:t>				$13.40</a:t>
            </a:r>
          </a:p>
          <a:p>
            <a:r>
              <a:rPr lang="en-US" dirty="0"/>
              <a:t>Production, Planning, and Expediting Clerks First-Line Supervisors of Helpers, Laborers,  	$18.88</a:t>
            </a:r>
          </a:p>
          <a:p>
            <a:endParaRPr lang="en-US" dirty="0"/>
          </a:p>
          <a:p>
            <a:r>
              <a:rPr lang="en-US" dirty="0"/>
              <a:t>Material Movers, Hand		 $24.75 </a:t>
            </a:r>
            <a:br>
              <a:rPr lang="en-US" dirty="0"/>
            </a:br>
            <a:r>
              <a:rPr lang="en-US" dirty="0"/>
              <a:t>First-Line Supervisors of Transportation and Material- </a:t>
            </a:r>
          </a:p>
          <a:p>
            <a:r>
              <a:rPr lang="en-US" dirty="0"/>
              <a:t>Moving Machine 			$26.49</a:t>
            </a:r>
          </a:p>
          <a:p>
            <a:r>
              <a:rPr lang="en-US" dirty="0"/>
              <a:t>First-Line Supervisors of Mechanics, Installers, </a:t>
            </a:r>
          </a:p>
          <a:p>
            <a:r>
              <a:rPr lang="en-US" dirty="0"/>
              <a:t>and Repairers 			$36.64</a:t>
            </a:r>
          </a:p>
          <a:p>
            <a:r>
              <a:rPr lang="en-US" dirty="0"/>
              <a:t> 				</a:t>
            </a:r>
          </a:p>
          <a:p>
            <a:r>
              <a:rPr lang="en-US" dirty="0"/>
              <a:t>Vehicle Operators Industrial Production Managers 				$42.15 </a:t>
            </a:r>
          </a:p>
          <a:p>
            <a:endParaRPr lang="en-US" dirty="0"/>
          </a:p>
        </p:txBody>
      </p:sp>
      <p:pic>
        <p:nvPicPr>
          <p:cNvPr id="18" name="Picture 17">
            <a:extLst>
              <a:ext uri="{FF2B5EF4-FFF2-40B4-BE49-F238E27FC236}">
                <a16:creationId xmlns:a16="http://schemas.microsoft.com/office/drawing/2014/main" id="{C98732F8-F5B1-2B42-9CFE-DA8DE0FBAFFE}"/>
              </a:ext>
            </a:extLst>
          </p:cNvPr>
          <p:cNvPicPr>
            <a:picLocks noChangeAspect="1"/>
          </p:cNvPicPr>
          <p:nvPr/>
        </p:nvPicPr>
        <p:blipFill>
          <a:blip r:embed="rId3"/>
          <a:stretch>
            <a:fillRect/>
          </a:stretch>
        </p:blipFill>
        <p:spPr>
          <a:xfrm>
            <a:off x="1905184" y="5739365"/>
            <a:ext cx="1451202" cy="1118635"/>
          </a:xfrm>
          <a:prstGeom prst="rect">
            <a:avLst/>
          </a:prstGeom>
        </p:spPr>
      </p:pic>
    </p:spTree>
    <p:extLst>
      <p:ext uri="{BB962C8B-B14F-4D97-AF65-F5344CB8AC3E}">
        <p14:creationId xmlns:p14="http://schemas.microsoft.com/office/powerpoint/2010/main" val="11302338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g5df449d0b6_0_24"/>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56</a:t>
            </a:fld>
            <a:endParaRPr sz="1200" dirty="0">
              <a:solidFill>
                <a:schemeClr val="bg1"/>
              </a:solidFill>
              <a:latin typeface="Trebuchet MS" panose="020B0603020202020204" pitchFamily="34" charset="0"/>
            </a:endParaRPr>
          </a:p>
        </p:txBody>
      </p:sp>
      <p:sp>
        <p:nvSpPr>
          <p:cNvPr id="171" name="Google Shape;171;g5df449d0b6_0_24"/>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400"/>
              </a:spcBef>
              <a:spcAft>
                <a:spcPts val="600"/>
              </a:spcAft>
              <a:buSzPts val="1100"/>
              <a:buNone/>
            </a:pPr>
            <a:r>
              <a:rPr lang="en-US" sz="3600" b="0">
                <a:solidFill>
                  <a:srgbClr val="FFFFFF"/>
                </a:solidFill>
              </a:rPr>
              <a:t>Agriculture, Water, and Environmental Technologies</a:t>
            </a:r>
            <a:endParaRPr sz="3600" b="0">
              <a:solidFill>
                <a:srgbClr val="FFFFFF"/>
              </a:solidFill>
            </a:endParaRPr>
          </a:p>
        </p:txBody>
      </p:sp>
      <p:cxnSp>
        <p:nvCxnSpPr>
          <p:cNvPr id="172" name="Google Shape;172;g5df449d0b6_0_24"/>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75" name="Google Shape;175;g5df449d0b6_0_24"/>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Agriculture Business for Transfer, AS-T (22-30 major units and 30-39 transferrable units)</a:t>
            </a:r>
          </a:p>
          <a:p>
            <a:pPr marL="0" lvl="0" indent="0" algn="l" rtl="0">
              <a:spcBef>
                <a:spcPts val="0"/>
              </a:spcBef>
              <a:spcAft>
                <a:spcPts val="0"/>
              </a:spcAft>
              <a:buNone/>
            </a:pPr>
            <a:r>
              <a:rPr lang="en-US" dirty="0">
                <a:latin typeface="Trebuchet MS"/>
                <a:ea typeface="Trebuchet MS"/>
                <a:cs typeface="Trebuchet MS"/>
                <a:sym typeface="Trebuchet MS"/>
              </a:rPr>
              <a:t>Agriculture Business Management, CERT (18-19 units)</a:t>
            </a:r>
          </a:p>
          <a:p>
            <a:pPr marL="0" lvl="0" indent="0" algn="l" rtl="0">
              <a:spcBef>
                <a:spcPts val="0"/>
              </a:spcBef>
              <a:spcAft>
                <a:spcPts val="0"/>
              </a:spcAft>
              <a:buNone/>
            </a:pPr>
            <a:r>
              <a:rPr lang="en-US" dirty="0">
                <a:latin typeface="Trebuchet MS"/>
                <a:ea typeface="Trebuchet MS"/>
                <a:cs typeface="Trebuchet MS"/>
                <a:sym typeface="Trebuchet MS"/>
              </a:rPr>
              <a:t>Agriculture Plant Science for Transfer, AS-T (21-28 major units and 37-39 transferrable units)</a:t>
            </a:r>
          </a:p>
          <a:p>
            <a:pPr lvl="0">
              <a:spcBef>
                <a:spcPts val="0"/>
              </a:spcBef>
              <a:spcAft>
                <a:spcPts val="0"/>
              </a:spcAft>
            </a:pPr>
            <a:r>
              <a:rPr lang="en-US" dirty="0">
                <a:latin typeface="Trebuchet MS"/>
                <a:ea typeface="Trebuchet MS"/>
                <a:cs typeface="Trebuchet MS"/>
                <a:sym typeface="Trebuchet MS"/>
              </a:rPr>
              <a:t>Agriculture Plant Science, AS (60 units), CERT (19 units)</a:t>
            </a:r>
          </a:p>
          <a:p>
            <a:pPr lvl="0">
              <a:spcBef>
                <a:spcPts val="0"/>
              </a:spcBef>
              <a:spcAft>
                <a:spcPts val="0"/>
              </a:spcAft>
            </a:pPr>
            <a:r>
              <a:rPr lang="en-US" dirty="0">
                <a:latin typeface="Trebuchet MS"/>
                <a:ea typeface="Trebuchet MS"/>
                <a:cs typeface="Trebuchet MS"/>
                <a:sym typeface="Trebuchet MS"/>
              </a:rPr>
              <a:t>Water Treatment Systems Technology, AS (60 units), CERT (18 units)</a:t>
            </a:r>
          </a:p>
          <a:p>
            <a:pPr marL="0" lvl="0" indent="0" algn="l" rtl="0">
              <a:spcBef>
                <a:spcPts val="0"/>
              </a:spcBef>
              <a:spcAft>
                <a:spcPts val="0"/>
              </a:spcAft>
              <a:buNone/>
            </a:pPr>
            <a:r>
              <a:rPr lang="en-US" dirty="0">
                <a:latin typeface="Trebuchet MS"/>
                <a:ea typeface="Trebuchet MS"/>
                <a:cs typeface="Trebuchet MS"/>
                <a:sym typeface="Trebuchet MS"/>
              </a:rPr>
              <a:t>Water Treatment Systems Technology: Wastewater Treatment Specialization, CERT (12 units)</a:t>
            </a:r>
            <a:endParaRPr dirty="0">
              <a:latin typeface="Trebuchet MS"/>
              <a:ea typeface="Trebuchet MS"/>
              <a:cs typeface="Trebuchet MS"/>
              <a:sym typeface="Trebuchet MS"/>
            </a:endParaRPr>
          </a:p>
        </p:txBody>
      </p:sp>
      <p:sp>
        <p:nvSpPr>
          <p:cNvPr id="176" name="Google Shape;176;g5df449d0b6_0_24"/>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r>
              <a:rPr lang="en-US" dirty="0"/>
              <a:t>First-Line Supervisors of Farming, Fishing, and Forestry Workers 					$14.49</a:t>
            </a:r>
          </a:p>
          <a:p>
            <a:r>
              <a:rPr lang="en-US" dirty="0"/>
              <a:t>First-Line Supervisors of Landscaping, Lawn 81 Service, and </a:t>
            </a:r>
            <a:r>
              <a:rPr lang="en-US" dirty="0" err="1"/>
              <a:t>Groundskeeping</a:t>
            </a:r>
            <a:r>
              <a:rPr lang="en-US" dirty="0"/>
              <a:t> Workers </a:t>
            </a:r>
          </a:p>
          <a:p>
            <a:r>
              <a:rPr lang="en-US" dirty="0"/>
              <a:t>					$15.87 </a:t>
            </a:r>
          </a:p>
          <a:p>
            <a:r>
              <a:rPr lang="en-US" dirty="0"/>
              <a:t>Pesticide Handlers, Sprayers, and Applicators, Vegetation </a:t>
            </a:r>
          </a:p>
          <a:p>
            <a:r>
              <a:rPr lang="en-US" dirty="0"/>
              <a:t>					$17.88</a:t>
            </a:r>
          </a:p>
          <a:p>
            <a:r>
              <a:rPr lang="en-US" dirty="0"/>
              <a:t>Forest and Conservation Technicians </a:t>
            </a:r>
          </a:p>
          <a:p>
            <a:r>
              <a:rPr lang="en-US" dirty="0"/>
              <a:t>					$17.97</a:t>
            </a:r>
          </a:p>
          <a:p>
            <a:r>
              <a:rPr lang="en-US" dirty="0"/>
              <a:t>Water and Wastewater Treatment Plant 98 and System Operators </a:t>
            </a:r>
          </a:p>
          <a:p>
            <a:r>
              <a:rPr lang="en-US" dirty="0"/>
              <a:t>					$29.04</a:t>
            </a:r>
          </a:p>
          <a:p>
            <a:r>
              <a:rPr lang="en-US" dirty="0"/>
              <a:t> </a:t>
            </a:r>
          </a:p>
          <a:p>
            <a:endParaRPr lang="en-US" dirty="0"/>
          </a:p>
        </p:txBody>
      </p:sp>
      <p:pic>
        <p:nvPicPr>
          <p:cNvPr id="13" name="Picture 12">
            <a:extLst>
              <a:ext uri="{FF2B5EF4-FFF2-40B4-BE49-F238E27FC236}">
                <a16:creationId xmlns:a16="http://schemas.microsoft.com/office/drawing/2014/main" id="{02E88CC7-E450-C047-B924-1039B386A0EE}"/>
              </a:ext>
            </a:extLst>
          </p:cNvPr>
          <p:cNvPicPr>
            <a:picLocks noChangeAspect="1"/>
          </p:cNvPicPr>
          <p:nvPr/>
        </p:nvPicPr>
        <p:blipFill>
          <a:blip r:embed="rId3"/>
          <a:stretch>
            <a:fillRect/>
          </a:stretch>
        </p:blipFill>
        <p:spPr>
          <a:xfrm>
            <a:off x="1926700" y="5739365"/>
            <a:ext cx="1451202" cy="1118635"/>
          </a:xfrm>
          <a:prstGeom prst="rect">
            <a:avLst/>
          </a:prstGeom>
        </p:spPr>
      </p:pic>
    </p:spTree>
    <p:extLst>
      <p:ext uri="{BB962C8B-B14F-4D97-AF65-F5344CB8AC3E}">
        <p14:creationId xmlns:p14="http://schemas.microsoft.com/office/powerpoint/2010/main" val="800240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5df449d0b6_0_33"/>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57</a:t>
            </a:fld>
            <a:endParaRPr sz="1200" dirty="0">
              <a:solidFill>
                <a:schemeClr val="bg1"/>
              </a:solidFill>
              <a:latin typeface="Trebuchet MS" panose="020B0603020202020204" pitchFamily="34" charset="0"/>
            </a:endParaRPr>
          </a:p>
        </p:txBody>
      </p:sp>
      <p:sp>
        <p:nvSpPr>
          <p:cNvPr id="183" name="Google Shape;183;g5df449d0b6_0_33"/>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dirty="0">
                <a:solidFill>
                  <a:srgbClr val="FFFFFF"/>
                </a:solidFill>
              </a:rPr>
              <a:t>Energy, Construction, and Utilities</a:t>
            </a:r>
            <a:endParaRPr sz="3600" b="0" dirty="0">
              <a:solidFill>
                <a:srgbClr val="FFFFFF"/>
              </a:solidFill>
            </a:endParaRPr>
          </a:p>
        </p:txBody>
      </p:sp>
      <p:cxnSp>
        <p:nvCxnSpPr>
          <p:cNvPr id="184" name="Google Shape;184;g5df449d0b6_0_33"/>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87" name="Google Shape;187;g5df449d0b6_0_33"/>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lvl="0">
              <a:spcBef>
                <a:spcPts val="0"/>
              </a:spcBef>
              <a:spcAft>
                <a:spcPts val="0"/>
              </a:spcAft>
            </a:pPr>
            <a:r>
              <a:rPr lang="en-US" dirty="0">
                <a:latin typeface="Trebuchet MS"/>
                <a:ea typeface="Trebuchet MS"/>
                <a:cs typeface="Trebuchet MS"/>
                <a:sym typeface="Trebuchet MS"/>
              </a:rPr>
              <a:t>Air Conditioning and Refrigeration, AS (60 units), CERT (17 units)</a:t>
            </a:r>
          </a:p>
          <a:p>
            <a:pPr marL="0" lvl="0" indent="0" algn="l" rtl="0">
              <a:spcBef>
                <a:spcPts val="0"/>
              </a:spcBef>
              <a:spcAft>
                <a:spcPts val="0"/>
              </a:spcAft>
              <a:buNone/>
            </a:pPr>
            <a:r>
              <a:rPr lang="en-US" dirty="0">
                <a:latin typeface="Trebuchet MS"/>
                <a:ea typeface="Trebuchet MS"/>
                <a:cs typeface="Trebuchet MS"/>
                <a:sym typeface="Trebuchet MS"/>
              </a:rPr>
              <a:t>Alternative Energy-Solar Technology, CERT (22 units)</a:t>
            </a:r>
          </a:p>
          <a:p>
            <a:pPr lvl="0">
              <a:spcBef>
                <a:spcPts val="0"/>
              </a:spcBef>
              <a:spcAft>
                <a:spcPts val="0"/>
              </a:spcAft>
            </a:pPr>
            <a:r>
              <a:rPr lang="en-US" dirty="0">
                <a:latin typeface="Trebuchet MS"/>
                <a:ea typeface="Trebuchet MS"/>
                <a:cs typeface="Trebuchet MS"/>
                <a:sym typeface="Trebuchet MS"/>
              </a:rPr>
              <a:t>Apprenticeship-Control Operator, CERT (32 units)</a:t>
            </a:r>
          </a:p>
          <a:p>
            <a:pPr lvl="0">
              <a:spcBef>
                <a:spcPts val="0"/>
              </a:spcBef>
              <a:spcAft>
                <a:spcPts val="0"/>
              </a:spcAft>
            </a:pPr>
            <a:r>
              <a:rPr lang="en-US" dirty="0">
                <a:latin typeface="Trebuchet MS"/>
                <a:ea typeface="Trebuchet MS"/>
                <a:cs typeface="Trebuchet MS"/>
                <a:sym typeface="Trebuchet MS"/>
              </a:rPr>
              <a:t>Apprenticeship-Electrician, AS (60 units), CERT (32 units)</a:t>
            </a:r>
          </a:p>
          <a:p>
            <a:pPr lvl="0">
              <a:spcBef>
                <a:spcPts val="0"/>
              </a:spcBef>
              <a:spcAft>
                <a:spcPts val="0"/>
              </a:spcAft>
            </a:pPr>
            <a:r>
              <a:rPr lang="en-US" dirty="0">
                <a:latin typeface="Trebuchet MS"/>
                <a:ea typeface="Trebuchet MS"/>
                <a:cs typeface="Trebuchet MS"/>
                <a:sym typeface="Trebuchet MS"/>
              </a:rPr>
              <a:t>Apprenticeship-Generation Mechanic, AS (60 units), CERT (32 units)</a:t>
            </a:r>
          </a:p>
          <a:p>
            <a:pPr marL="0" lvl="0" indent="0" algn="l" rtl="0">
              <a:spcBef>
                <a:spcPts val="0"/>
              </a:spcBef>
              <a:spcAft>
                <a:spcPts val="0"/>
              </a:spcAft>
              <a:buNone/>
            </a:pPr>
            <a:r>
              <a:rPr lang="en-US" dirty="0">
                <a:latin typeface="Trebuchet MS"/>
                <a:ea typeface="Trebuchet MS"/>
                <a:cs typeface="Trebuchet MS"/>
                <a:sym typeface="Trebuchet MS"/>
              </a:rPr>
              <a:t>Apprenticeship-Hydro Operator, CERT (32 units)</a:t>
            </a:r>
          </a:p>
          <a:p>
            <a:pPr marL="0" lvl="0" indent="0" algn="l" rtl="0">
              <a:spcBef>
                <a:spcPts val="0"/>
              </a:spcBef>
              <a:spcAft>
                <a:spcPts val="0"/>
              </a:spcAft>
              <a:buNone/>
            </a:pPr>
            <a:endParaRPr dirty="0">
              <a:latin typeface="Trebuchet MS"/>
              <a:ea typeface="Trebuchet MS"/>
              <a:cs typeface="Trebuchet MS"/>
              <a:sym typeface="Trebuchet MS"/>
            </a:endParaRPr>
          </a:p>
        </p:txBody>
      </p:sp>
      <p:sp>
        <p:nvSpPr>
          <p:cNvPr id="188" name="Google Shape;188;g5df449d0b6_0_33"/>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r>
              <a:rPr lang="en-US" dirty="0"/>
              <a:t>Heating, Air Conditioning, and Refrigeration  </a:t>
            </a:r>
          </a:p>
          <a:p>
            <a:r>
              <a:rPr lang="en-US" dirty="0"/>
              <a:t>Mechanics and Installers			$20.75</a:t>
            </a:r>
          </a:p>
          <a:p>
            <a:endParaRPr lang="en-US" dirty="0"/>
          </a:p>
          <a:p>
            <a:r>
              <a:rPr lang="en-US" dirty="0"/>
              <a:t>Electrical Power-Line Installers and Repairers </a:t>
            </a:r>
          </a:p>
          <a:p>
            <a:r>
              <a:rPr lang="en-US" dirty="0"/>
              <a:t>					$39.73</a:t>
            </a:r>
          </a:p>
          <a:p>
            <a:r>
              <a:rPr lang="en-US" dirty="0"/>
              <a:t>Electrical and Electronics Repairers, </a:t>
            </a:r>
          </a:p>
          <a:p>
            <a:endParaRPr lang="en-US" dirty="0"/>
          </a:p>
          <a:p>
            <a:r>
              <a:rPr lang="en-US" dirty="0"/>
              <a:t>Powerhouse, Substation, and Relay		$37.69</a:t>
            </a:r>
          </a:p>
          <a:p>
            <a:r>
              <a:rPr lang="en-US" dirty="0"/>
              <a:t/>
            </a:r>
            <a:br>
              <a:rPr lang="en-US" dirty="0"/>
            </a:br>
            <a:endParaRPr lang="en-US" dirty="0"/>
          </a:p>
          <a:p>
            <a:r>
              <a:rPr lang="en-US" dirty="0"/>
              <a:t/>
            </a:r>
            <a:br>
              <a:rPr lang="en-US" dirty="0"/>
            </a:br>
            <a:endParaRPr lang="en-US" dirty="0"/>
          </a:p>
        </p:txBody>
      </p:sp>
      <p:pic>
        <p:nvPicPr>
          <p:cNvPr id="9" name="Picture 8">
            <a:extLst>
              <a:ext uri="{FF2B5EF4-FFF2-40B4-BE49-F238E27FC236}">
                <a16:creationId xmlns:a16="http://schemas.microsoft.com/office/drawing/2014/main" id="{A07983BC-E102-104E-8EFE-37121FBF8F59}"/>
              </a:ext>
            </a:extLst>
          </p:cNvPr>
          <p:cNvPicPr>
            <a:picLocks noChangeAspect="1"/>
          </p:cNvPicPr>
          <p:nvPr/>
        </p:nvPicPr>
        <p:blipFill>
          <a:blip r:embed="rId3"/>
          <a:stretch>
            <a:fillRect/>
          </a:stretch>
        </p:blipFill>
        <p:spPr>
          <a:xfrm>
            <a:off x="1926700" y="5739365"/>
            <a:ext cx="1451202" cy="1118635"/>
          </a:xfrm>
          <a:prstGeom prst="rect">
            <a:avLst/>
          </a:prstGeom>
        </p:spPr>
      </p:pic>
    </p:spTree>
    <p:extLst>
      <p:ext uri="{BB962C8B-B14F-4D97-AF65-F5344CB8AC3E}">
        <p14:creationId xmlns:p14="http://schemas.microsoft.com/office/powerpoint/2010/main" val="30187744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5df449d0b6_0_69"/>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58</a:t>
            </a:fld>
            <a:endParaRPr sz="1200" dirty="0">
              <a:solidFill>
                <a:schemeClr val="bg1"/>
              </a:solidFill>
              <a:latin typeface="Trebuchet MS" panose="020B0603020202020204" pitchFamily="34" charset="0"/>
            </a:endParaRPr>
          </a:p>
        </p:txBody>
      </p:sp>
      <p:sp>
        <p:nvSpPr>
          <p:cNvPr id="243" name="Google Shape;243;g5df449d0b6_0_69"/>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lvl="0" algn="ctr">
              <a:lnSpc>
                <a:spcPct val="115000"/>
              </a:lnSpc>
              <a:spcBef>
                <a:spcPts val="400"/>
              </a:spcBef>
              <a:spcAft>
                <a:spcPts val="600"/>
              </a:spcAft>
              <a:buSzPts val="1100"/>
            </a:pPr>
            <a:r>
              <a:rPr lang="en-US" sz="3600" b="0" dirty="0">
                <a:solidFill>
                  <a:srgbClr val="FFFFFF"/>
                </a:solidFill>
              </a:rPr>
              <a:t>Energy, Construction, and Utilities Cont.</a:t>
            </a:r>
            <a:endParaRPr sz="3600" b="0" dirty="0">
              <a:solidFill>
                <a:srgbClr val="FFFFFF"/>
              </a:solidFill>
            </a:endParaRPr>
          </a:p>
        </p:txBody>
      </p:sp>
      <p:cxnSp>
        <p:nvCxnSpPr>
          <p:cNvPr id="244" name="Google Shape;244;g5df449d0b6_0_69"/>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47" name="Google Shape;247;g5df449d0b6_0_69"/>
          <p:cNvSpPr txBox="1"/>
          <p:nvPr/>
        </p:nvSpPr>
        <p:spPr>
          <a:xfrm>
            <a:off x="466350" y="1911875"/>
            <a:ext cx="5087400" cy="3972558"/>
          </a:xfrm>
          <a:prstGeom prst="rect">
            <a:avLst/>
          </a:prstGeom>
          <a:noFill/>
          <a:ln>
            <a:noFill/>
          </a:ln>
        </p:spPr>
        <p:txBody>
          <a:bodyPr spcFirstLastPara="1" wrap="square" lIns="91425" tIns="91425" rIns="91425" bIns="91425" anchor="t" anchorCtr="0">
            <a:noAutofit/>
          </a:bodyPr>
          <a:lstStyle/>
          <a:p>
            <a:pPr lvl="0">
              <a:spcBef>
                <a:spcPts val="0"/>
              </a:spcBef>
              <a:spcAft>
                <a:spcPts val="0"/>
              </a:spcAft>
            </a:pPr>
            <a:r>
              <a:rPr lang="en-US" dirty="0">
                <a:latin typeface="Trebuchet MS"/>
                <a:ea typeface="Trebuchet MS"/>
                <a:cs typeface="Trebuchet MS"/>
                <a:sym typeface="Trebuchet MS"/>
              </a:rPr>
              <a:t>Apprenticeship-Instrument Technician, CERT (32 units)</a:t>
            </a:r>
          </a:p>
          <a:p>
            <a:pPr lvl="0">
              <a:spcBef>
                <a:spcPts val="0"/>
              </a:spcBef>
              <a:spcAft>
                <a:spcPts val="0"/>
              </a:spcAft>
            </a:pPr>
            <a:r>
              <a:rPr lang="en-US" dirty="0">
                <a:latin typeface="Trebuchet MS"/>
                <a:ea typeface="Trebuchet MS"/>
                <a:cs typeface="Trebuchet MS"/>
                <a:sym typeface="Trebuchet MS"/>
              </a:rPr>
              <a:t>Apprenticeship-Meter Technician, AS (60 units), CERT (32 units)</a:t>
            </a:r>
          </a:p>
          <a:p>
            <a:pPr lvl="0">
              <a:spcBef>
                <a:spcPts val="0"/>
              </a:spcBef>
              <a:spcAft>
                <a:spcPts val="0"/>
              </a:spcAft>
            </a:pPr>
            <a:r>
              <a:rPr lang="en-US" dirty="0">
                <a:latin typeface="Trebuchet MS"/>
                <a:ea typeface="Trebuchet MS"/>
                <a:cs typeface="Trebuchet MS"/>
                <a:sym typeface="Trebuchet MS"/>
              </a:rPr>
              <a:t>Apprenticeship-Power Lineman, AS (60 units), CERT (32 units)</a:t>
            </a:r>
          </a:p>
          <a:p>
            <a:pPr lvl="0">
              <a:spcBef>
                <a:spcPts val="0"/>
              </a:spcBef>
              <a:spcAft>
                <a:spcPts val="0"/>
              </a:spcAft>
            </a:pPr>
            <a:r>
              <a:rPr lang="en-US" dirty="0">
                <a:latin typeface="Trebuchet MS"/>
                <a:ea typeface="Trebuchet MS"/>
                <a:cs typeface="Trebuchet MS"/>
                <a:sym typeface="Trebuchet MS"/>
              </a:rPr>
              <a:t>Apprenticeship-Relays Technician, AS (60 units), CERT (32 units)</a:t>
            </a:r>
          </a:p>
          <a:p>
            <a:pPr lvl="0">
              <a:spcBef>
                <a:spcPts val="0"/>
              </a:spcBef>
              <a:spcAft>
                <a:spcPts val="0"/>
              </a:spcAft>
            </a:pPr>
            <a:r>
              <a:rPr lang="en-US" dirty="0">
                <a:latin typeface="Trebuchet MS"/>
                <a:ea typeface="Trebuchet MS"/>
                <a:cs typeface="Trebuchet MS"/>
                <a:sym typeface="Trebuchet MS"/>
              </a:rPr>
              <a:t>Apprenticeship- SCADA/Telecommunication Technician, AS (60 units), CERT (32 units)</a:t>
            </a:r>
          </a:p>
          <a:p>
            <a:pPr marL="0" lvl="0" indent="0" algn="l" rtl="0">
              <a:spcBef>
                <a:spcPts val="0"/>
              </a:spcBef>
              <a:spcAft>
                <a:spcPts val="0"/>
              </a:spcAft>
              <a:buNone/>
            </a:pPr>
            <a:r>
              <a:rPr lang="en-US" dirty="0">
                <a:latin typeface="Trebuchet MS"/>
                <a:ea typeface="Trebuchet MS"/>
                <a:cs typeface="Trebuchet MS"/>
                <a:sym typeface="Trebuchet MS"/>
              </a:rPr>
              <a:t>Apprenticeship-Substation-Electrician, AS (60 units), CERT (32 units)</a:t>
            </a:r>
          </a:p>
          <a:p>
            <a:pPr marL="0" lvl="0" indent="0" algn="l" rtl="0">
              <a:spcBef>
                <a:spcPts val="0"/>
              </a:spcBef>
              <a:spcAft>
                <a:spcPts val="0"/>
              </a:spcAft>
              <a:buNone/>
            </a:pPr>
            <a:r>
              <a:rPr lang="en-US" dirty="0">
                <a:latin typeface="Trebuchet MS"/>
                <a:ea typeface="Trebuchet MS"/>
                <a:cs typeface="Trebuchet MS"/>
                <a:sym typeface="Trebuchet MS"/>
              </a:rPr>
              <a:t>Apprenticeship-Telecommunications Technician, CERT (32 units)</a:t>
            </a:r>
          </a:p>
        </p:txBody>
      </p:sp>
      <p:sp>
        <p:nvSpPr>
          <p:cNvPr id="248" name="Google Shape;248;g5df449d0b6_0_69"/>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r>
              <a:rPr lang="en-US" dirty="0"/>
              <a:t>Operating Engineers and Other Construction  </a:t>
            </a:r>
          </a:p>
          <a:p>
            <a:r>
              <a:rPr lang="en-US" dirty="0"/>
              <a:t>Equipment Operators			$23.15</a:t>
            </a:r>
          </a:p>
          <a:p>
            <a:endParaRPr lang="en-US" dirty="0"/>
          </a:p>
          <a:p>
            <a:r>
              <a:rPr lang="en-US" dirty="0"/>
              <a:t>Telecommunications Equipment Installers	$21.12 </a:t>
            </a:r>
          </a:p>
          <a:p>
            <a:r>
              <a:rPr lang="en-US" dirty="0"/>
              <a:t>and Repairers, Except Line Installers </a:t>
            </a:r>
          </a:p>
          <a:p>
            <a:endParaRPr lang="en-US" dirty="0"/>
          </a:p>
          <a:p>
            <a:r>
              <a:rPr lang="en-US" dirty="0"/>
              <a:t>Power Plant Operators 			$35.12 </a:t>
            </a:r>
          </a:p>
          <a:p>
            <a:endParaRPr lang="en-US" dirty="0"/>
          </a:p>
          <a:p>
            <a:endParaRPr lang="en-US" dirty="0"/>
          </a:p>
          <a:p>
            <a:endParaRPr lang="en-US" dirty="0"/>
          </a:p>
          <a:p>
            <a:endParaRPr lang="en-US" dirty="0"/>
          </a:p>
          <a:p>
            <a:r>
              <a:rPr lang="en-US" dirty="0"/>
              <a:t> </a:t>
            </a:r>
          </a:p>
          <a:p>
            <a:r>
              <a:rPr lang="en-US" dirty="0"/>
              <a:t/>
            </a:r>
            <a:br>
              <a:rPr lang="en-US" dirty="0"/>
            </a:br>
            <a:endParaRPr lang="en-US" dirty="0"/>
          </a:p>
        </p:txBody>
      </p:sp>
      <p:pic>
        <p:nvPicPr>
          <p:cNvPr id="9" name="Picture 8">
            <a:extLst>
              <a:ext uri="{FF2B5EF4-FFF2-40B4-BE49-F238E27FC236}">
                <a16:creationId xmlns:a16="http://schemas.microsoft.com/office/drawing/2014/main" id="{FEBBB750-7228-AE42-89CD-46ED06108DA4}"/>
              </a:ext>
            </a:extLst>
          </p:cNvPr>
          <p:cNvPicPr>
            <a:picLocks noChangeAspect="1"/>
          </p:cNvPicPr>
          <p:nvPr/>
        </p:nvPicPr>
        <p:blipFill>
          <a:blip r:embed="rId3"/>
          <a:stretch>
            <a:fillRect/>
          </a:stretch>
        </p:blipFill>
        <p:spPr>
          <a:xfrm>
            <a:off x="2022438" y="5881608"/>
            <a:ext cx="1269402" cy="978497"/>
          </a:xfrm>
          <a:prstGeom prst="rect">
            <a:avLst/>
          </a:prstGeom>
        </p:spPr>
      </p:pic>
    </p:spTree>
    <p:extLst>
      <p:ext uri="{BB962C8B-B14F-4D97-AF65-F5344CB8AC3E}">
        <p14:creationId xmlns:p14="http://schemas.microsoft.com/office/powerpoint/2010/main" val="38812001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5df449d0b6_0_69"/>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59</a:t>
            </a:fld>
            <a:endParaRPr sz="1200" dirty="0">
              <a:solidFill>
                <a:schemeClr val="bg1"/>
              </a:solidFill>
              <a:latin typeface="Trebuchet MS" panose="020B0603020202020204" pitchFamily="34" charset="0"/>
            </a:endParaRPr>
          </a:p>
        </p:txBody>
      </p:sp>
      <p:sp>
        <p:nvSpPr>
          <p:cNvPr id="243" name="Google Shape;243;g5df449d0b6_0_69"/>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lvl="0" algn="ctr">
              <a:lnSpc>
                <a:spcPct val="115000"/>
              </a:lnSpc>
              <a:spcBef>
                <a:spcPts val="400"/>
              </a:spcBef>
              <a:spcAft>
                <a:spcPts val="600"/>
              </a:spcAft>
              <a:buSzPts val="1100"/>
            </a:pPr>
            <a:r>
              <a:rPr lang="en-US" sz="3600" b="0" dirty="0">
                <a:solidFill>
                  <a:srgbClr val="FFFFFF"/>
                </a:solidFill>
              </a:rPr>
              <a:t>Energy, Construction, and Utilities Cont.</a:t>
            </a:r>
            <a:endParaRPr sz="3600" b="0" dirty="0">
              <a:solidFill>
                <a:srgbClr val="FFFFFF"/>
              </a:solidFill>
            </a:endParaRPr>
          </a:p>
        </p:txBody>
      </p:sp>
      <p:cxnSp>
        <p:nvCxnSpPr>
          <p:cNvPr id="244" name="Google Shape;244;g5df449d0b6_0_69"/>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47" name="Google Shape;247;g5df449d0b6_0_69"/>
          <p:cNvSpPr txBox="1"/>
          <p:nvPr/>
        </p:nvSpPr>
        <p:spPr>
          <a:xfrm>
            <a:off x="466350" y="1911874"/>
            <a:ext cx="5087400" cy="4023099"/>
          </a:xfrm>
          <a:prstGeom prst="rect">
            <a:avLst/>
          </a:prstGeom>
          <a:noFill/>
          <a:ln>
            <a:noFill/>
          </a:ln>
        </p:spPr>
        <p:txBody>
          <a:bodyPr spcFirstLastPara="1" wrap="square" lIns="91425" tIns="91425" rIns="91425" bIns="91425" anchor="t" anchorCtr="0">
            <a:noAutofit/>
          </a:bodyPr>
          <a:lstStyle/>
          <a:p>
            <a:pPr lvl="0">
              <a:spcBef>
                <a:spcPts val="0"/>
              </a:spcBef>
              <a:spcAft>
                <a:spcPts val="0"/>
              </a:spcAft>
            </a:pPr>
            <a:r>
              <a:rPr lang="en-US" dirty="0">
                <a:latin typeface="Trebuchet MS"/>
                <a:ea typeface="Trebuchet MS"/>
                <a:cs typeface="Trebuchet MS"/>
                <a:sym typeface="Trebuchet MS"/>
              </a:rPr>
              <a:t>Building Construction Technology, AS (60 units), CERT (25 units)</a:t>
            </a:r>
          </a:p>
          <a:p>
            <a:pPr lvl="0">
              <a:spcBef>
                <a:spcPts val="0"/>
              </a:spcBef>
              <a:spcAft>
                <a:spcPts val="0"/>
              </a:spcAft>
            </a:pPr>
            <a:r>
              <a:rPr lang="en-US" dirty="0">
                <a:latin typeface="Trebuchet MS"/>
                <a:ea typeface="Trebuchet MS"/>
                <a:cs typeface="Trebuchet MS"/>
                <a:sym typeface="Trebuchet MS"/>
              </a:rPr>
              <a:t>Building Construction Technology-Carpentry Specialization, CERT (25 units)</a:t>
            </a:r>
          </a:p>
          <a:p>
            <a:pPr lvl="0">
              <a:spcBef>
                <a:spcPts val="0"/>
              </a:spcBef>
              <a:spcAft>
                <a:spcPts val="0"/>
              </a:spcAft>
            </a:pPr>
            <a:r>
              <a:rPr lang="en-US" dirty="0">
                <a:latin typeface="Trebuchet MS"/>
                <a:ea typeface="Trebuchet MS"/>
                <a:cs typeface="Trebuchet MS"/>
                <a:sym typeface="Trebuchet MS"/>
              </a:rPr>
              <a:t>Building Construction Technology-Concrete Masonry Specialization, CERT (25 units)</a:t>
            </a:r>
          </a:p>
          <a:p>
            <a:pPr lvl="0">
              <a:spcBef>
                <a:spcPts val="0"/>
              </a:spcBef>
              <a:spcAft>
                <a:spcPts val="0"/>
              </a:spcAft>
            </a:pPr>
            <a:r>
              <a:rPr lang="en-US" dirty="0">
                <a:latin typeface="Trebuchet MS"/>
                <a:ea typeface="Trebuchet MS"/>
                <a:cs typeface="Trebuchet MS"/>
                <a:sym typeface="Trebuchet MS"/>
              </a:rPr>
              <a:t>Electrical Technology, AS (60 units), CERT (20 units)</a:t>
            </a:r>
          </a:p>
          <a:p>
            <a:pPr lvl="0">
              <a:spcBef>
                <a:spcPts val="0"/>
              </a:spcBef>
              <a:spcAft>
                <a:spcPts val="0"/>
              </a:spcAft>
            </a:pPr>
            <a:r>
              <a:rPr lang="en-US" dirty="0">
                <a:latin typeface="Trebuchet MS"/>
                <a:ea typeface="Trebuchet MS"/>
                <a:cs typeface="Trebuchet MS"/>
                <a:sym typeface="Trebuchet MS"/>
              </a:rPr>
              <a:t>Electrical Technology: Electrical Wiring Specialization, CERT (20 units)</a:t>
            </a:r>
          </a:p>
          <a:p>
            <a:pPr lvl="0">
              <a:spcBef>
                <a:spcPts val="0"/>
              </a:spcBef>
              <a:spcAft>
                <a:spcPts val="0"/>
              </a:spcAft>
            </a:pPr>
            <a:r>
              <a:rPr lang="en-US" dirty="0">
                <a:latin typeface="Trebuchet MS"/>
                <a:ea typeface="Trebuchet MS"/>
                <a:cs typeface="Trebuchet MS"/>
                <a:sym typeface="Trebuchet MS"/>
              </a:rPr>
              <a:t>Electrical Trades, AS (60 units), CERT (16 units)</a:t>
            </a:r>
          </a:p>
          <a:p>
            <a:pPr marL="0" lvl="0" indent="0" algn="l" rtl="0">
              <a:spcBef>
                <a:spcPts val="0"/>
              </a:spcBef>
              <a:spcAft>
                <a:spcPts val="0"/>
              </a:spcAft>
              <a:buNone/>
            </a:pPr>
            <a:endParaRPr dirty="0">
              <a:latin typeface="Trebuchet MS"/>
              <a:ea typeface="Trebuchet MS"/>
              <a:cs typeface="Trebuchet MS"/>
              <a:sym typeface="Trebuchet MS"/>
            </a:endParaRPr>
          </a:p>
        </p:txBody>
      </p:sp>
      <p:sp>
        <p:nvSpPr>
          <p:cNvPr id="248" name="Google Shape;248;g5df449d0b6_0_69"/>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r>
              <a:rPr lang="en-US" dirty="0"/>
              <a:t>Electricians 				$30.01 </a:t>
            </a:r>
          </a:p>
          <a:p>
            <a:endParaRPr lang="en-US" dirty="0"/>
          </a:p>
          <a:p>
            <a:r>
              <a:rPr lang="en-US" dirty="0"/>
              <a:t>Carpenters 				$15.49 </a:t>
            </a:r>
          </a:p>
          <a:p>
            <a:endParaRPr lang="en-US" dirty="0"/>
          </a:p>
          <a:p>
            <a:r>
              <a:rPr lang="en-US" dirty="0"/>
              <a:t>First-Line Supervisors of Construction Trades  </a:t>
            </a:r>
          </a:p>
          <a:p>
            <a:r>
              <a:rPr lang="en-US" dirty="0"/>
              <a:t>and Extraction Workers			$31.45</a:t>
            </a:r>
          </a:p>
          <a:p>
            <a:endParaRPr lang="en-US" dirty="0"/>
          </a:p>
          <a:p>
            <a:r>
              <a:rPr lang="en-US" dirty="0"/>
              <a:t>Industrial Machinery Mechanics 		$28.57</a:t>
            </a:r>
          </a:p>
          <a:p>
            <a:endParaRPr lang="en-US" dirty="0"/>
          </a:p>
          <a:p>
            <a:r>
              <a:rPr lang="en-US" dirty="0"/>
              <a:t>Plumbers, Pipefitters, and Steamfitters 		$21.12</a:t>
            </a:r>
          </a:p>
          <a:p>
            <a:endParaRPr lang="en-US" dirty="0"/>
          </a:p>
          <a:p>
            <a:r>
              <a:rPr lang="en-US" dirty="0"/>
              <a:t>Construction Managers 			$23.59 </a:t>
            </a:r>
          </a:p>
          <a:p>
            <a:endParaRPr lang="en-US" dirty="0"/>
          </a:p>
          <a:p>
            <a:endParaRPr lang="en-US" dirty="0"/>
          </a:p>
          <a:p>
            <a:endParaRPr lang="en-US" dirty="0"/>
          </a:p>
          <a:p>
            <a:endParaRPr lang="en-US" dirty="0"/>
          </a:p>
          <a:p>
            <a:r>
              <a:rPr lang="en-US" dirty="0"/>
              <a:t/>
            </a:r>
            <a:br>
              <a:rPr lang="en-US" dirty="0"/>
            </a:br>
            <a:endParaRPr lang="en-US" dirty="0"/>
          </a:p>
          <a:p>
            <a:endParaRPr lang="en-US" dirty="0"/>
          </a:p>
          <a:p>
            <a:endParaRPr lang="en-US" dirty="0"/>
          </a:p>
        </p:txBody>
      </p:sp>
      <p:pic>
        <p:nvPicPr>
          <p:cNvPr id="11" name="Picture 10">
            <a:extLst>
              <a:ext uri="{FF2B5EF4-FFF2-40B4-BE49-F238E27FC236}">
                <a16:creationId xmlns:a16="http://schemas.microsoft.com/office/drawing/2014/main" id="{2EB1FDF6-F8F1-D34A-9A61-0203C6FC71B4}"/>
              </a:ext>
            </a:extLst>
          </p:cNvPr>
          <p:cNvPicPr>
            <a:picLocks noChangeAspect="1"/>
          </p:cNvPicPr>
          <p:nvPr/>
        </p:nvPicPr>
        <p:blipFill>
          <a:blip r:embed="rId3"/>
          <a:stretch>
            <a:fillRect/>
          </a:stretch>
        </p:blipFill>
        <p:spPr>
          <a:xfrm>
            <a:off x="1862153" y="5728635"/>
            <a:ext cx="1451202" cy="1118635"/>
          </a:xfrm>
          <a:prstGeom prst="rect">
            <a:avLst/>
          </a:prstGeom>
        </p:spPr>
      </p:pic>
    </p:spTree>
    <p:extLst>
      <p:ext uri="{BB962C8B-B14F-4D97-AF65-F5344CB8AC3E}">
        <p14:creationId xmlns:p14="http://schemas.microsoft.com/office/powerpoint/2010/main" val="21921080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5df449d0b6_0_82"/>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60</a:t>
            </a:fld>
            <a:endParaRPr sz="1200" dirty="0">
              <a:solidFill>
                <a:schemeClr val="bg1"/>
              </a:solidFill>
              <a:latin typeface="Trebuchet MS" panose="020B0603020202020204" pitchFamily="34" charset="0"/>
            </a:endParaRPr>
          </a:p>
        </p:txBody>
      </p:sp>
      <p:sp>
        <p:nvSpPr>
          <p:cNvPr id="195" name="Google Shape;195;g5df449d0b6_0_82"/>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a:solidFill>
                  <a:srgbClr val="FFFFFF"/>
                </a:solidFill>
              </a:rPr>
              <a:t>Health</a:t>
            </a:r>
            <a:endParaRPr sz="3600" b="0">
              <a:solidFill>
                <a:srgbClr val="FFFFFF"/>
              </a:solidFill>
            </a:endParaRPr>
          </a:p>
        </p:txBody>
      </p:sp>
      <p:cxnSp>
        <p:nvCxnSpPr>
          <p:cNvPr id="196" name="Google Shape;196;g5df449d0b6_0_82"/>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99" name="Google Shape;199;g5df449d0b6_0_82"/>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Medical Assisting, AS (60 units), CERT (26.5 units)</a:t>
            </a:r>
          </a:p>
          <a:p>
            <a:pPr marL="0" lvl="0" indent="0" algn="l" rtl="0">
              <a:spcBef>
                <a:spcPts val="0"/>
              </a:spcBef>
              <a:spcAft>
                <a:spcPts val="0"/>
              </a:spcAft>
              <a:buNone/>
            </a:pPr>
            <a:r>
              <a:rPr lang="en-US" dirty="0">
                <a:latin typeface="Trebuchet MS"/>
                <a:ea typeface="Trebuchet MS"/>
                <a:cs typeface="Trebuchet MS"/>
                <a:sym typeface="Trebuchet MS"/>
              </a:rPr>
              <a:t>Emergency Medical Services, AS (60 units), CERT (39.5 units)</a:t>
            </a:r>
          </a:p>
          <a:p>
            <a:pPr marL="0" lvl="0" indent="0" algn="l" rtl="0">
              <a:spcBef>
                <a:spcPts val="0"/>
              </a:spcBef>
              <a:spcAft>
                <a:spcPts val="0"/>
              </a:spcAft>
              <a:buNone/>
            </a:pPr>
            <a:r>
              <a:rPr lang="en-US" dirty="0">
                <a:latin typeface="Trebuchet MS"/>
                <a:ea typeface="Trebuchet MS"/>
                <a:cs typeface="Trebuchet MS"/>
                <a:sym typeface="Trebuchet MS"/>
              </a:rPr>
              <a:t>Nursing RN, AS (60 units)</a:t>
            </a:r>
          </a:p>
          <a:p>
            <a:pPr marL="0" lvl="0" indent="0" algn="l" rtl="0">
              <a:spcBef>
                <a:spcPts val="0"/>
              </a:spcBef>
              <a:spcAft>
                <a:spcPts val="0"/>
              </a:spcAft>
              <a:buNone/>
            </a:pPr>
            <a:r>
              <a:rPr lang="en-US" dirty="0">
                <a:latin typeface="Trebuchet MS"/>
                <a:ea typeface="Trebuchet MS"/>
                <a:cs typeface="Trebuchet MS"/>
                <a:sym typeface="Trebuchet MS"/>
              </a:rPr>
              <a:t>Nursing VN, AS (60 units), CERT (37 units)</a:t>
            </a:r>
          </a:p>
          <a:p>
            <a:pPr marL="0" lvl="0" indent="0" algn="l" rtl="0">
              <a:spcBef>
                <a:spcPts val="0"/>
              </a:spcBef>
              <a:spcAft>
                <a:spcPts val="0"/>
              </a:spcAft>
              <a:buNone/>
            </a:pPr>
            <a:r>
              <a:rPr lang="en-US" dirty="0">
                <a:latin typeface="Trebuchet MS"/>
                <a:ea typeface="Trebuchet MS"/>
                <a:cs typeface="Trebuchet MS"/>
                <a:sym typeface="Trebuchet MS"/>
              </a:rPr>
              <a:t>Pharmacy Technician, AS (60 units), CERT (18.5 units)</a:t>
            </a:r>
            <a:endParaRPr dirty="0">
              <a:latin typeface="Trebuchet MS"/>
              <a:ea typeface="Trebuchet MS"/>
              <a:cs typeface="Trebuchet MS"/>
              <a:sym typeface="Trebuchet MS"/>
            </a:endParaRPr>
          </a:p>
        </p:txBody>
      </p:sp>
      <p:sp>
        <p:nvSpPr>
          <p:cNvPr id="200" name="Google Shape;200;g5df449d0b6_0_82"/>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r>
              <a:rPr lang="en-US" dirty="0"/>
              <a:t>Registered Nurses 				$38.86</a:t>
            </a:r>
          </a:p>
          <a:p>
            <a:r>
              <a:rPr lang="en-US" dirty="0"/>
              <a:t>Medical Assistants 				$13.94</a:t>
            </a:r>
          </a:p>
          <a:p>
            <a:r>
              <a:rPr lang="en-US" dirty="0"/>
              <a:t>Medical Secretaries 			$14.81</a:t>
            </a:r>
          </a:p>
          <a:p>
            <a:r>
              <a:rPr lang="en-US" dirty="0"/>
              <a:t>Nursing Assistants 				$13.63</a:t>
            </a:r>
          </a:p>
          <a:p>
            <a:r>
              <a:rPr lang="en-US" dirty="0"/>
              <a:t>Licensed Practical and Licensed Vocational  </a:t>
            </a:r>
          </a:p>
          <a:p>
            <a:r>
              <a:rPr lang="en-US" dirty="0"/>
              <a:t>Nurses					$26.71</a:t>
            </a:r>
          </a:p>
          <a:p>
            <a:r>
              <a:rPr lang="en-US" dirty="0"/>
              <a:t>Pharmacy Technicians			$18.26</a:t>
            </a:r>
          </a:p>
          <a:p>
            <a:r>
              <a:rPr lang="en-US" dirty="0"/>
              <a:t>Emergency Medical Technicians </a:t>
            </a:r>
          </a:p>
          <a:p>
            <a:r>
              <a:rPr lang="en-US" dirty="0"/>
              <a:t>and Paramedics 				$18.53</a:t>
            </a:r>
          </a:p>
          <a:p>
            <a:r>
              <a:rPr lang="en-US" dirty="0"/>
              <a:t>Medical Records and Health Information </a:t>
            </a:r>
          </a:p>
          <a:p>
            <a:r>
              <a:rPr lang="en-US" dirty="0"/>
              <a:t>Technicians 				$15.03</a:t>
            </a:r>
          </a:p>
          <a:p>
            <a:r>
              <a:rPr lang="en-US" dirty="0"/>
              <a:t>Phlebotomists 				$17.28</a:t>
            </a:r>
          </a:p>
          <a:p>
            <a:r>
              <a:rPr lang="en-US" dirty="0"/>
              <a:t>Healthcare Support Workers, All Other 		$15.61</a:t>
            </a:r>
          </a:p>
          <a:p>
            <a:endParaRPr lang="en-US" dirty="0"/>
          </a:p>
          <a:p>
            <a:endParaRPr lang="en-US" dirty="0"/>
          </a:p>
          <a:p>
            <a:endParaRPr lang="en-US" dirty="0"/>
          </a:p>
          <a:p>
            <a:r>
              <a:rPr lang="en-US" dirty="0"/>
              <a:t> </a:t>
            </a:r>
          </a:p>
          <a:p>
            <a:r>
              <a:rPr lang="en-US" dirty="0"/>
              <a:t/>
            </a:r>
            <a:br>
              <a:rPr lang="en-US" dirty="0"/>
            </a:br>
            <a:endParaRPr lang="en-US" dirty="0"/>
          </a:p>
          <a:p>
            <a:endParaRPr lang="en-US" dirty="0"/>
          </a:p>
          <a:p>
            <a:endParaRPr lang="en-US" dirty="0"/>
          </a:p>
          <a:p>
            <a:endParaRPr lang="en-US" dirty="0"/>
          </a:p>
          <a:p>
            <a:endParaRPr lang="en-US" dirty="0"/>
          </a:p>
        </p:txBody>
      </p:sp>
      <p:pic>
        <p:nvPicPr>
          <p:cNvPr id="11" name="Picture 10">
            <a:extLst>
              <a:ext uri="{FF2B5EF4-FFF2-40B4-BE49-F238E27FC236}">
                <a16:creationId xmlns:a16="http://schemas.microsoft.com/office/drawing/2014/main" id="{E765E1D8-7942-0148-A4E9-9E3CE569A49F}"/>
              </a:ext>
            </a:extLst>
          </p:cNvPr>
          <p:cNvPicPr>
            <a:picLocks noChangeAspect="1"/>
          </p:cNvPicPr>
          <p:nvPr/>
        </p:nvPicPr>
        <p:blipFill>
          <a:blip r:embed="rId3"/>
          <a:stretch>
            <a:fillRect/>
          </a:stretch>
        </p:blipFill>
        <p:spPr>
          <a:xfrm>
            <a:off x="1883669" y="5671626"/>
            <a:ext cx="1451202" cy="1118635"/>
          </a:xfrm>
          <a:prstGeom prst="rect">
            <a:avLst/>
          </a:prstGeom>
        </p:spPr>
      </p:pic>
    </p:spTree>
    <p:extLst>
      <p:ext uri="{BB962C8B-B14F-4D97-AF65-F5344CB8AC3E}">
        <p14:creationId xmlns:p14="http://schemas.microsoft.com/office/powerpoint/2010/main" val="5518597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g5df449d0b6_0_51"/>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61</a:t>
            </a:fld>
            <a:endParaRPr sz="1200" dirty="0">
              <a:solidFill>
                <a:schemeClr val="bg1"/>
              </a:solidFill>
              <a:latin typeface="Trebuchet MS" panose="020B0603020202020204" pitchFamily="34" charset="0"/>
            </a:endParaRPr>
          </a:p>
        </p:txBody>
      </p:sp>
      <p:sp>
        <p:nvSpPr>
          <p:cNvPr id="207" name="Google Shape;207;g5df449d0b6_0_51"/>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0"/>
              </a:spcAft>
              <a:buSzPts val="1100"/>
              <a:buNone/>
            </a:pPr>
            <a:r>
              <a:rPr lang="en-US" sz="3600" b="0">
                <a:solidFill>
                  <a:srgbClr val="FFFFFF"/>
                </a:solidFill>
              </a:rPr>
              <a:t>Information and Communication Technology (ICT) </a:t>
            </a:r>
            <a:endParaRPr sz="3600" b="0">
              <a:solidFill>
                <a:srgbClr val="FFFFFF"/>
              </a:solidFill>
            </a:endParaRPr>
          </a:p>
          <a:p>
            <a:pPr marL="0" lvl="0" indent="0" algn="ctr" rtl="0">
              <a:lnSpc>
                <a:spcPct val="115000"/>
              </a:lnSpc>
              <a:spcBef>
                <a:spcPts val="600"/>
              </a:spcBef>
              <a:spcAft>
                <a:spcPts val="600"/>
              </a:spcAft>
              <a:buSzPts val="1100"/>
              <a:buNone/>
            </a:pPr>
            <a:r>
              <a:rPr lang="en-US" sz="3600" b="0">
                <a:solidFill>
                  <a:srgbClr val="FFFFFF"/>
                </a:solidFill>
              </a:rPr>
              <a:t>and Digital Media</a:t>
            </a:r>
            <a:endParaRPr sz="3600" b="0">
              <a:solidFill>
                <a:srgbClr val="FFFFFF"/>
              </a:solidFill>
            </a:endParaRPr>
          </a:p>
        </p:txBody>
      </p:sp>
      <p:cxnSp>
        <p:nvCxnSpPr>
          <p:cNvPr id="208" name="Google Shape;208;g5df449d0b6_0_51"/>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11" name="Google Shape;211;g5df449d0b6_0_51"/>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Computer &amp; Information Systems, AS (60 units)</a:t>
            </a:r>
          </a:p>
          <a:p>
            <a:pPr marL="0" lvl="0" indent="0" algn="l" rtl="0">
              <a:spcBef>
                <a:spcPts val="0"/>
              </a:spcBef>
              <a:spcAft>
                <a:spcPts val="0"/>
              </a:spcAft>
              <a:buNone/>
            </a:pPr>
            <a:r>
              <a:rPr lang="en-US" dirty="0">
                <a:latin typeface="Trebuchet MS"/>
                <a:ea typeface="Trebuchet MS"/>
                <a:cs typeface="Trebuchet MS"/>
                <a:sym typeface="Trebuchet MS"/>
              </a:rPr>
              <a:t>Computer Science for Transfer, AS (60 units)</a:t>
            </a:r>
          </a:p>
          <a:p>
            <a:pPr marL="0" lvl="0" indent="0" algn="l" rtl="0">
              <a:spcBef>
                <a:spcPts val="0"/>
              </a:spcBef>
              <a:spcAft>
                <a:spcPts val="0"/>
              </a:spcAft>
              <a:buNone/>
            </a:pPr>
            <a:r>
              <a:rPr lang="en-US" dirty="0">
                <a:latin typeface="Trebuchet MS"/>
                <a:ea typeface="Trebuchet MS"/>
                <a:cs typeface="Trebuchet MS"/>
                <a:sym typeface="Trebuchet MS"/>
              </a:rPr>
              <a:t>Digital Design and Production, AS (60 units), CERT (22-23 units)</a:t>
            </a:r>
          </a:p>
          <a:p>
            <a:pPr marL="0" lvl="0" indent="0" algn="l" rtl="0">
              <a:spcBef>
                <a:spcPts val="0"/>
              </a:spcBef>
              <a:spcAft>
                <a:spcPts val="0"/>
              </a:spcAft>
              <a:buNone/>
            </a:pPr>
            <a:r>
              <a:rPr lang="en-US" dirty="0">
                <a:latin typeface="Trebuchet MS"/>
                <a:ea typeface="Trebuchet MS"/>
                <a:cs typeface="Trebuchet MS"/>
                <a:sym typeface="Trebuchet MS"/>
              </a:rPr>
              <a:t>Studio Arts for Transfer, AS-T (24 major units and 37-39 transferrable units)</a:t>
            </a:r>
            <a:endParaRPr dirty="0">
              <a:latin typeface="Trebuchet MS"/>
              <a:ea typeface="Trebuchet MS"/>
              <a:cs typeface="Trebuchet MS"/>
              <a:sym typeface="Trebuchet MS"/>
            </a:endParaRPr>
          </a:p>
        </p:txBody>
      </p:sp>
      <p:sp>
        <p:nvSpPr>
          <p:cNvPr id="212" name="Google Shape;212;g5df449d0b6_0_51"/>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r>
              <a:rPr lang="en-US" dirty="0"/>
              <a:t>Graphic Designers 				$18.41</a:t>
            </a:r>
            <a:br>
              <a:rPr lang="en-US" dirty="0"/>
            </a:br>
            <a:endParaRPr lang="en-US" dirty="0"/>
          </a:p>
          <a:p>
            <a:r>
              <a:rPr lang="en-US" dirty="0"/>
              <a:t>Network and Computer Systems  </a:t>
            </a:r>
          </a:p>
          <a:p>
            <a:r>
              <a:rPr lang="en-US" dirty="0"/>
              <a:t>Administrators				$35.23</a:t>
            </a:r>
          </a:p>
          <a:p>
            <a:endParaRPr lang="en-US" dirty="0"/>
          </a:p>
          <a:p>
            <a:r>
              <a:rPr lang="en-US" dirty="0"/>
              <a:t>Computer Network Support Specialists 		$32.45</a:t>
            </a:r>
          </a:p>
          <a:p>
            <a:endParaRPr lang="en-US" dirty="0"/>
          </a:p>
          <a:p>
            <a:r>
              <a:rPr lang="en-US" dirty="0"/>
              <a:t>Computer operations all other		$35.31</a:t>
            </a:r>
          </a:p>
          <a:p>
            <a:endParaRPr lang="en-US" dirty="0"/>
          </a:p>
          <a:p>
            <a:r>
              <a:rPr lang="en-US" dirty="0"/>
              <a:t>Computer User Support Specialists 		$21.88</a:t>
            </a:r>
          </a:p>
          <a:p>
            <a:endParaRPr lang="en-US" dirty="0"/>
          </a:p>
          <a:p>
            <a:endParaRPr lang="en-US" dirty="0"/>
          </a:p>
          <a:p>
            <a:endParaRPr lang="en-US" dirty="0"/>
          </a:p>
          <a:p>
            <a:r>
              <a:rPr lang="en-US" dirty="0"/>
              <a:t/>
            </a:r>
            <a:br>
              <a:rPr lang="en-US" dirty="0"/>
            </a:br>
            <a:endParaRPr lang="en-US" dirty="0"/>
          </a:p>
          <a:p>
            <a:endParaRPr lang="en-US" dirty="0"/>
          </a:p>
        </p:txBody>
      </p:sp>
      <p:pic>
        <p:nvPicPr>
          <p:cNvPr id="9" name="Picture 8">
            <a:extLst>
              <a:ext uri="{FF2B5EF4-FFF2-40B4-BE49-F238E27FC236}">
                <a16:creationId xmlns:a16="http://schemas.microsoft.com/office/drawing/2014/main" id="{20920291-970F-5E41-A752-343F4201183D}"/>
              </a:ext>
            </a:extLst>
          </p:cNvPr>
          <p:cNvPicPr>
            <a:picLocks noChangeAspect="1"/>
          </p:cNvPicPr>
          <p:nvPr/>
        </p:nvPicPr>
        <p:blipFill>
          <a:blip r:embed="rId3"/>
          <a:stretch>
            <a:fillRect/>
          </a:stretch>
        </p:blipFill>
        <p:spPr>
          <a:xfrm>
            <a:off x="1883669" y="5739365"/>
            <a:ext cx="1451202" cy="1118635"/>
          </a:xfrm>
          <a:prstGeom prst="rect">
            <a:avLst/>
          </a:prstGeom>
        </p:spPr>
      </p:pic>
    </p:spTree>
    <p:extLst>
      <p:ext uri="{BB962C8B-B14F-4D97-AF65-F5344CB8AC3E}">
        <p14:creationId xmlns:p14="http://schemas.microsoft.com/office/powerpoint/2010/main" val="23201914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g5df449d0b6_0_6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62</a:t>
            </a:fld>
            <a:endParaRPr sz="1200" dirty="0">
              <a:solidFill>
                <a:schemeClr val="bg1"/>
              </a:solidFill>
              <a:latin typeface="Trebuchet MS" panose="020B0603020202020204" pitchFamily="34" charset="0"/>
            </a:endParaRPr>
          </a:p>
        </p:txBody>
      </p:sp>
      <p:sp>
        <p:nvSpPr>
          <p:cNvPr id="219" name="Google Shape;219;g5df449d0b6_0_6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a:solidFill>
                  <a:srgbClr val="FFFFFF"/>
                </a:solidFill>
              </a:rPr>
              <a:t>Life Sciences and Biotechnology</a:t>
            </a:r>
            <a:endParaRPr sz="3600" b="0">
              <a:solidFill>
                <a:srgbClr val="FFFFFF"/>
              </a:solidFill>
            </a:endParaRPr>
          </a:p>
        </p:txBody>
      </p:sp>
      <p:cxnSp>
        <p:nvCxnSpPr>
          <p:cNvPr id="220" name="Google Shape;220;g5df449d0b6_0_6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23" name="Google Shape;223;g5df449d0b6_0_60"/>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Addiction Disorders Studies, AS (60 units), CERT (36 units)</a:t>
            </a:r>
          </a:p>
          <a:p>
            <a:pPr marL="0" lvl="0" indent="0" algn="l" rtl="0">
              <a:spcBef>
                <a:spcPts val="0"/>
              </a:spcBef>
              <a:spcAft>
                <a:spcPts val="0"/>
              </a:spcAft>
              <a:buNone/>
            </a:pPr>
            <a:r>
              <a:rPr lang="en-US" dirty="0">
                <a:latin typeface="Trebuchet MS"/>
                <a:ea typeface="Trebuchet MS"/>
                <a:cs typeface="Trebuchet MS"/>
                <a:sym typeface="Trebuchet MS"/>
              </a:rPr>
              <a:t>Behavioral Science, AA (60 units)</a:t>
            </a:r>
            <a:endParaRPr dirty="0">
              <a:latin typeface="Trebuchet MS"/>
              <a:ea typeface="Trebuchet MS"/>
              <a:cs typeface="Trebuchet MS"/>
              <a:sym typeface="Trebuchet MS"/>
            </a:endParaRPr>
          </a:p>
        </p:txBody>
      </p:sp>
      <p:sp>
        <p:nvSpPr>
          <p:cNvPr id="224" name="Google Shape;224;g5df449d0b6_0_60"/>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r>
              <a:rPr lang="en-US" dirty="0"/>
              <a:t>Social and Human Service Assistants 		$21.97</a:t>
            </a:r>
          </a:p>
          <a:p>
            <a:endParaRPr lang="en-US" dirty="0"/>
          </a:p>
          <a:p>
            <a:r>
              <a:rPr lang="en-US" dirty="0"/>
              <a:t>Training and Development Specialists 		$23.33</a:t>
            </a:r>
          </a:p>
          <a:p>
            <a:endParaRPr lang="en-US" dirty="0"/>
          </a:p>
          <a:p>
            <a:r>
              <a:rPr lang="en-US" dirty="0"/>
              <a:t>Community Health Workers 			$22.35</a:t>
            </a:r>
          </a:p>
          <a:p>
            <a:endParaRPr lang="en-US" dirty="0"/>
          </a:p>
          <a:p>
            <a:r>
              <a:rPr lang="en-US" dirty="0"/>
              <a:t>First-Line Supervisors of Personal </a:t>
            </a:r>
          </a:p>
          <a:p>
            <a:r>
              <a:rPr lang="en-US" dirty="0"/>
              <a:t>Service Workers 				$17.34</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11" name="Picture 10">
            <a:extLst>
              <a:ext uri="{FF2B5EF4-FFF2-40B4-BE49-F238E27FC236}">
                <a16:creationId xmlns:a16="http://schemas.microsoft.com/office/drawing/2014/main" id="{D4B9BD26-5D74-6F4A-B8B0-D4B1FD37259C}"/>
              </a:ext>
            </a:extLst>
          </p:cNvPr>
          <p:cNvPicPr>
            <a:picLocks noChangeAspect="1"/>
          </p:cNvPicPr>
          <p:nvPr/>
        </p:nvPicPr>
        <p:blipFill>
          <a:blip r:embed="rId3"/>
          <a:stretch>
            <a:fillRect/>
          </a:stretch>
        </p:blipFill>
        <p:spPr>
          <a:xfrm>
            <a:off x="1872911" y="5739365"/>
            <a:ext cx="1451202" cy="1118635"/>
          </a:xfrm>
          <a:prstGeom prst="rect">
            <a:avLst/>
          </a:prstGeom>
        </p:spPr>
      </p:pic>
    </p:spTree>
    <p:extLst>
      <p:ext uri="{BB962C8B-B14F-4D97-AF65-F5344CB8AC3E}">
        <p14:creationId xmlns:p14="http://schemas.microsoft.com/office/powerpoint/2010/main" val="20856779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5df449d0b6_0_42"/>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63</a:t>
            </a:fld>
            <a:endParaRPr sz="1200" dirty="0">
              <a:solidFill>
                <a:schemeClr val="bg1"/>
              </a:solidFill>
              <a:latin typeface="Trebuchet MS" panose="020B0603020202020204" pitchFamily="34" charset="0"/>
            </a:endParaRPr>
          </a:p>
        </p:txBody>
      </p:sp>
      <p:sp>
        <p:nvSpPr>
          <p:cNvPr id="231" name="Google Shape;231;g5df449d0b6_0_42"/>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a:solidFill>
                  <a:srgbClr val="FFFFFF"/>
                </a:solidFill>
              </a:rPr>
              <a:t>Business and Entrepreneurship </a:t>
            </a:r>
            <a:endParaRPr sz="3600" b="0">
              <a:solidFill>
                <a:srgbClr val="FFFFFF"/>
              </a:solidFill>
            </a:endParaRPr>
          </a:p>
        </p:txBody>
      </p:sp>
      <p:cxnSp>
        <p:nvCxnSpPr>
          <p:cNvPr id="232" name="Google Shape;232;g5df449d0b6_0_42"/>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35" name="Google Shape;235;g5df449d0b6_0_42"/>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Business Accounting Technician, AS (60 units), CERT (28 units)</a:t>
            </a:r>
          </a:p>
          <a:p>
            <a:pPr marL="0" lvl="0" indent="0" algn="l" rtl="0">
              <a:spcBef>
                <a:spcPts val="0"/>
              </a:spcBef>
              <a:spcAft>
                <a:spcPts val="0"/>
              </a:spcAft>
              <a:buNone/>
            </a:pPr>
            <a:r>
              <a:rPr lang="en-US" dirty="0">
                <a:latin typeface="Trebuchet MS"/>
                <a:ea typeface="Trebuchet MS"/>
                <a:cs typeface="Trebuchet MS"/>
                <a:sym typeface="Trebuchet MS"/>
              </a:rPr>
              <a:t>Business Administration for Transfer, AS-T (26-27 major units and 37-39 transferrable units)</a:t>
            </a:r>
          </a:p>
          <a:p>
            <a:pPr marL="0" lvl="0" indent="0" algn="l" rtl="0">
              <a:spcBef>
                <a:spcPts val="0"/>
              </a:spcBef>
              <a:spcAft>
                <a:spcPts val="0"/>
              </a:spcAft>
              <a:buNone/>
            </a:pPr>
            <a:r>
              <a:rPr lang="en-US" dirty="0">
                <a:latin typeface="Trebuchet MS"/>
                <a:ea typeface="Trebuchet MS"/>
                <a:cs typeface="Trebuchet MS"/>
                <a:sym typeface="Trebuchet MS"/>
              </a:rPr>
              <a:t>Business Administrative Assistant, AS (60 units), CERT (26 units)</a:t>
            </a:r>
          </a:p>
          <a:p>
            <a:pPr marL="0" lvl="0" indent="0" algn="l" rtl="0">
              <a:spcBef>
                <a:spcPts val="0"/>
              </a:spcBef>
              <a:spcAft>
                <a:spcPts val="0"/>
              </a:spcAft>
              <a:buNone/>
            </a:pPr>
            <a:r>
              <a:rPr lang="en-US" dirty="0">
                <a:latin typeface="Trebuchet MS"/>
                <a:ea typeface="Trebuchet MS"/>
                <a:cs typeface="Trebuchet MS"/>
                <a:sym typeface="Trebuchet MS"/>
              </a:rPr>
              <a:t>Business Management, AS (60 units), CERT (25 units)</a:t>
            </a:r>
          </a:p>
          <a:p>
            <a:pPr marL="0" lvl="0" indent="0" algn="l" rtl="0">
              <a:spcBef>
                <a:spcPts val="0"/>
              </a:spcBef>
              <a:spcAft>
                <a:spcPts val="0"/>
              </a:spcAft>
              <a:buNone/>
            </a:pPr>
            <a:r>
              <a:rPr lang="en-US" dirty="0">
                <a:latin typeface="Trebuchet MS"/>
                <a:ea typeface="Trebuchet MS"/>
                <a:cs typeface="Trebuchet MS"/>
                <a:sym typeface="Trebuchet MS"/>
              </a:rPr>
              <a:t>Business Office Technician, AS (60 units), CERT (26 units)</a:t>
            </a:r>
          </a:p>
          <a:p>
            <a:pPr marL="0" lvl="0" indent="0" algn="l" rtl="0">
              <a:spcBef>
                <a:spcPts val="0"/>
              </a:spcBef>
              <a:spcAft>
                <a:spcPts val="0"/>
              </a:spcAft>
              <a:buNone/>
            </a:pPr>
            <a:r>
              <a:rPr lang="en-US" dirty="0">
                <a:latin typeface="Trebuchet MS"/>
                <a:ea typeface="Trebuchet MS"/>
                <a:cs typeface="Trebuchet MS"/>
                <a:sym typeface="Trebuchet MS"/>
              </a:rPr>
              <a:t>Cisco CCNA Discovery, CERT (14-17 units)</a:t>
            </a:r>
            <a:endParaRPr dirty="0">
              <a:latin typeface="Trebuchet MS"/>
              <a:ea typeface="Trebuchet MS"/>
              <a:cs typeface="Trebuchet MS"/>
              <a:sym typeface="Trebuchet MS"/>
            </a:endParaRPr>
          </a:p>
        </p:txBody>
      </p:sp>
      <p:sp>
        <p:nvSpPr>
          <p:cNvPr id="236" name="Google Shape;236;g5df449d0b6_0_42"/>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r>
              <a:rPr lang="en-US" dirty="0"/>
              <a:t>Payroll and Timekeeping Clerks Bookkeeping, Accounting, and Auditing Clerks 		$16.61 </a:t>
            </a:r>
          </a:p>
          <a:p>
            <a:r>
              <a:rPr lang="en-US" dirty="0"/>
              <a:t>Tellers</a:t>
            </a:r>
            <a:br>
              <a:rPr lang="en-US" dirty="0"/>
            </a:br>
            <a:r>
              <a:rPr lang="en-US" dirty="0"/>
              <a:t>Loan Interviewers and Clerks 			$16.17 </a:t>
            </a:r>
          </a:p>
          <a:p>
            <a:r>
              <a:rPr lang="en-US" dirty="0"/>
              <a:t>Management Development and Supervision 	$27.10 </a:t>
            </a:r>
          </a:p>
          <a:p>
            <a:r>
              <a:rPr lang="en-US" dirty="0"/>
              <a:t>Marketing and Distribution 			$29.38 </a:t>
            </a:r>
          </a:p>
          <a:p>
            <a:r>
              <a:rPr lang="en-US" dirty="0"/>
              <a:t>Data Entry </a:t>
            </a:r>
            <a:r>
              <a:rPr lang="en-US" dirty="0" err="1"/>
              <a:t>Keyers</a:t>
            </a:r>
            <a:r>
              <a:rPr lang="en-US" dirty="0"/>
              <a:t>				$14.94 </a:t>
            </a:r>
            <a:br>
              <a:rPr lang="en-US" dirty="0"/>
            </a:br>
            <a:r>
              <a:rPr lang="en-US" dirty="0"/>
              <a:t>Secretaries and Administrative Assistants, Except </a:t>
            </a:r>
          </a:p>
          <a:p>
            <a:r>
              <a:rPr lang="en-US" dirty="0"/>
              <a:t>Legal, Medical, and Executive			$18.15 </a:t>
            </a:r>
            <a:br>
              <a:rPr lang="en-US" dirty="0"/>
            </a:br>
            <a:r>
              <a:rPr lang="en-US" dirty="0"/>
              <a:t>Executive Secretaries and Executive Administrative </a:t>
            </a:r>
          </a:p>
          <a:p>
            <a:r>
              <a:rPr lang="en-US" dirty="0"/>
              <a:t>Assistants 				$28.42 </a:t>
            </a:r>
          </a:p>
          <a:p>
            <a:r>
              <a:rPr lang="en-US" dirty="0"/>
              <a:t>Office Management 			$37.75 </a:t>
            </a:r>
          </a:p>
          <a:p>
            <a:endParaRPr lang="en-US" dirty="0"/>
          </a:p>
          <a:p>
            <a:endParaRPr lang="en-US" dirty="0"/>
          </a:p>
          <a:p>
            <a:endParaRPr lang="en-US" dirty="0"/>
          </a:p>
          <a:p>
            <a:endParaRPr lang="en-US" dirty="0"/>
          </a:p>
          <a:p>
            <a:endParaRPr lang="en-US" dirty="0"/>
          </a:p>
        </p:txBody>
      </p:sp>
      <p:pic>
        <p:nvPicPr>
          <p:cNvPr id="9" name="Picture 8">
            <a:extLst>
              <a:ext uri="{FF2B5EF4-FFF2-40B4-BE49-F238E27FC236}">
                <a16:creationId xmlns:a16="http://schemas.microsoft.com/office/drawing/2014/main" id="{A96618B1-6E73-3E41-A5F7-118F0F21E86D}"/>
              </a:ext>
            </a:extLst>
          </p:cNvPr>
          <p:cNvPicPr>
            <a:picLocks noChangeAspect="1"/>
          </p:cNvPicPr>
          <p:nvPr/>
        </p:nvPicPr>
        <p:blipFill>
          <a:blip r:embed="rId3"/>
          <a:stretch>
            <a:fillRect/>
          </a:stretch>
        </p:blipFill>
        <p:spPr>
          <a:xfrm>
            <a:off x="1872911" y="5739365"/>
            <a:ext cx="1451202" cy="1118635"/>
          </a:xfrm>
          <a:prstGeom prst="rect">
            <a:avLst/>
          </a:prstGeom>
        </p:spPr>
      </p:pic>
    </p:spTree>
    <p:extLst>
      <p:ext uri="{BB962C8B-B14F-4D97-AF65-F5344CB8AC3E}">
        <p14:creationId xmlns:p14="http://schemas.microsoft.com/office/powerpoint/2010/main" val="5688055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5df449d0b6_3_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64</a:t>
            </a:fld>
            <a:endParaRPr sz="1200" dirty="0">
              <a:solidFill>
                <a:schemeClr val="bg1"/>
              </a:solidFill>
              <a:latin typeface="Trebuchet MS" panose="020B0603020202020204" pitchFamily="34" charset="0"/>
            </a:endParaRPr>
          </a:p>
        </p:txBody>
      </p:sp>
      <p:sp>
        <p:nvSpPr>
          <p:cNvPr id="255" name="Google Shape;255;g5df449d0b6_3_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a:solidFill>
                  <a:srgbClr val="FFFFFF"/>
                </a:solidFill>
              </a:rPr>
              <a:t>Other Sectors (please limit to ONE slide)</a:t>
            </a:r>
            <a:endParaRPr sz="3600" b="0">
              <a:solidFill>
                <a:srgbClr val="FFFFFF"/>
              </a:solidFill>
            </a:endParaRPr>
          </a:p>
        </p:txBody>
      </p:sp>
      <p:cxnSp>
        <p:nvCxnSpPr>
          <p:cNvPr id="256" name="Google Shape;256;g5df449d0b6_3_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58" name="Google Shape;258;g5df449d0b6_3_0"/>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Child Development, AS (60 units)</a:t>
            </a:r>
          </a:p>
          <a:p>
            <a:pPr marL="0" lvl="0" indent="0" algn="l" rtl="0">
              <a:spcBef>
                <a:spcPts val="0"/>
              </a:spcBef>
              <a:spcAft>
                <a:spcPts val="0"/>
              </a:spcAft>
              <a:buNone/>
            </a:pPr>
            <a:r>
              <a:rPr lang="en-US" dirty="0">
                <a:latin typeface="Trebuchet MS"/>
                <a:ea typeface="Trebuchet MS"/>
                <a:cs typeface="Trebuchet MS"/>
                <a:sym typeface="Trebuchet MS"/>
              </a:rPr>
              <a:t>Child Development- Administration Specialization, CERT (39-49units)</a:t>
            </a:r>
          </a:p>
          <a:p>
            <a:pPr marL="0" lvl="0" indent="0" algn="l" rtl="0">
              <a:spcBef>
                <a:spcPts val="0"/>
              </a:spcBef>
              <a:spcAft>
                <a:spcPts val="0"/>
              </a:spcAft>
              <a:buNone/>
            </a:pPr>
            <a:r>
              <a:rPr lang="en-US" dirty="0">
                <a:latin typeface="Trebuchet MS"/>
                <a:ea typeface="Trebuchet MS"/>
                <a:cs typeface="Trebuchet MS"/>
                <a:sym typeface="Trebuchet MS"/>
              </a:rPr>
              <a:t>Child Development Associate Teacher, CERT (16 units)</a:t>
            </a:r>
          </a:p>
          <a:p>
            <a:pPr marL="0" lvl="0" indent="0" algn="l" rtl="0">
              <a:spcBef>
                <a:spcPts val="0"/>
              </a:spcBef>
              <a:spcAft>
                <a:spcPts val="0"/>
              </a:spcAft>
              <a:buNone/>
            </a:pPr>
            <a:r>
              <a:rPr lang="en-US" dirty="0">
                <a:latin typeface="Trebuchet MS"/>
                <a:ea typeface="Trebuchet MS"/>
                <a:cs typeface="Trebuchet MS"/>
                <a:sym typeface="Trebuchet MS"/>
              </a:rPr>
              <a:t>Child Development- Children with Special Needs, CERT (36-37 units)</a:t>
            </a:r>
          </a:p>
          <a:p>
            <a:pPr marL="0" lvl="0" indent="0" algn="l" rtl="0">
              <a:spcBef>
                <a:spcPts val="0"/>
              </a:spcBef>
              <a:spcAft>
                <a:spcPts val="0"/>
              </a:spcAft>
              <a:buNone/>
            </a:pPr>
            <a:r>
              <a:rPr lang="en-US" dirty="0">
                <a:latin typeface="Trebuchet MS"/>
                <a:ea typeface="Trebuchet MS"/>
                <a:cs typeface="Trebuchet MS"/>
                <a:sym typeface="Trebuchet MS"/>
              </a:rPr>
              <a:t>Child Development- Infant/Toddler Specialization, CERT (36-37 units)</a:t>
            </a:r>
          </a:p>
          <a:p>
            <a:pPr marL="0" lvl="0" indent="0" algn="l" rtl="0">
              <a:spcBef>
                <a:spcPts val="0"/>
              </a:spcBef>
              <a:spcAft>
                <a:spcPts val="0"/>
              </a:spcAft>
              <a:buNone/>
            </a:pPr>
            <a:r>
              <a:rPr lang="en-US" dirty="0">
                <a:latin typeface="Trebuchet MS"/>
                <a:ea typeface="Trebuchet MS"/>
                <a:cs typeface="Trebuchet MS"/>
                <a:sym typeface="Trebuchet MS"/>
              </a:rPr>
              <a:t>Early Childhood Education for Transfer, AS-T (25 major units and 37-39 transferrable units)</a:t>
            </a:r>
          </a:p>
          <a:p>
            <a:pPr marL="0" lvl="0" indent="0" algn="l" rtl="0">
              <a:spcBef>
                <a:spcPts val="0"/>
              </a:spcBef>
              <a:spcAft>
                <a:spcPts val="0"/>
              </a:spcAft>
              <a:buNone/>
            </a:pPr>
            <a:r>
              <a:rPr lang="en-US" dirty="0">
                <a:latin typeface="Trebuchet MS"/>
                <a:ea typeface="Trebuchet MS"/>
                <a:cs typeface="Trebuchet MS"/>
                <a:sym typeface="Trebuchet MS"/>
              </a:rPr>
              <a:t>Kinesiology for Transfer, AA-T (21-23 major units and 37-39 transferrable units)</a:t>
            </a:r>
            <a:endParaRPr dirty="0">
              <a:latin typeface="Trebuchet MS"/>
              <a:ea typeface="Trebuchet MS"/>
              <a:cs typeface="Trebuchet MS"/>
              <a:sym typeface="Trebuchet MS"/>
            </a:endParaRPr>
          </a:p>
        </p:txBody>
      </p:sp>
      <p:sp>
        <p:nvSpPr>
          <p:cNvPr id="259" name="Google Shape;259;g5df449d0b6_3_0"/>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r>
              <a:rPr lang="en-US" dirty="0"/>
              <a:t>Preschool Teachers, Except Special Education 	$16.90</a:t>
            </a:r>
          </a:p>
          <a:p>
            <a:endParaRPr lang="en-US" dirty="0"/>
          </a:p>
          <a:p>
            <a:r>
              <a:rPr lang="en-US" dirty="0"/>
              <a:t>Fitness Trainers and Aerobics Instructors 	$18.76 </a:t>
            </a:r>
          </a:p>
          <a:p>
            <a:endParaRPr lang="en-US" dirty="0"/>
          </a:p>
        </p:txBody>
      </p:sp>
      <p:pic>
        <p:nvPicPr>
          <p:cNvPr id="9" name="Picture 8">
            <a:extLst>
              <a:ext uri="{FF2B5EF4-FFF2-40B4-BE49-F238E27FC236}">
                <a16:creationId xmlns:a16="http://schemas.microsoft.com/office/drawing/2014/main" id="{402C3735-D0B2-0A4B-8C2D-163D690C3A6F}"/>
              </a:ext>
            </a:extLst>
          </p:cNvPr>
          <p:cNvPicPr>
            <a:picLocks noChangeAspect="1"/>
          </p:cNvPicPr>
          <p:nvPr/>
        </p:nvPicPr>
        <p:blipFill>
          <a:blip r:embed="rId3"/>
          <a:stretch>
            <a:fillRect/>
          </a:stretch>
        </p:blipFill>
        <p:spPr>
          <a:xfrm>
            <a:off x="1862154" y="5739365"/>
            <a:ext cx="1451202" cy="1118635"/>
          </a:xfrm>
          <a:prstGeom prst="rect">
            <a:avLst/>
          </a:prstGeom>
        </p:spPr>
      </p:pic>
    </p:spTree>
    <p:extLst>
      <p:ext uri="{BB962C8B-B14F-4D97-AF65-F5344CB8AC3E}">
        <p14:creationId xmlns:p14="http://schemas.microsoft.com/office/powerpoint/2010/main" val="30203346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5376BE-D380-6445-A9C8-3DDF91D08D8C}" type="slidenum">
              <a:rPr lang="en-US" smtClean="0"/>
              <a:pPr>
                <a:defRPr/>
              </a:pPr>
              <a:t>65</a:t>
            </a:fld>
            <a:endParaRPr lang="en-US" dirty="0"/>
          </a:p>
        </p:txBody>
      </p:sp>
      <p:sp>
        <p:nvSpPr>
          <p:cNvPr id="4" name="Content Placeholder 1"/>
          <p:cNvSpPr>
            <a:spLocks noGrp="1"/>
          </p:cNvSpPr>
          <p:nvPr>
            <p:ph sz="half" idx="2"/>
          </p:nvPr>
        </p:nvSpPr>
        <p:spPr>
          <a:xfrm>
            <a:off x="381785" y="642293"/>
            <a:ext cx="4416458" cy="5441984"/>
          </a:xfrm>
        </p:spPr>
        <p:txBody>
          <a:bodyPr/>
          <a:lstStyle/>
          <a:p>
            <a:pPr lvl="0">
              <a:spcBef>
                <a:spcPts val="0"/>
              </a:spcBef>
              <a:spcAft>
                <a:spcPts val="0"/>
              </a:spcAft>
            </a:pPr>
            <a:r>
              <a:rPr lang="en-US" sz="2000" dirty="0">
                <a:solidFill>
                  <a:srgbClr val="F1C232"/>
                </a:solidFill>
              </a:rPr>
              <a:t>Efrain Silva</a:t>
            </a:r>
          </a:p>
          <a:p>
            <a:pPr lvl="0">
              <a:spcBef>
                <a:spcPts val="0"/>
              </a:spcBef>
              <a:spcAft>
                <a:spcPts val="0"/>
              </a:spcAft>
            </a:pPr>
            <a:r>
              <a:rPr lang="en-US" sz="2000" dirty="0">
                <a:solidFill>
                  <a:srgbClr val="F1C232"/>
                </a:solidFill>
              </a:rPr>
              <a:t>Dean of Economic and Workforce Development</a:t>
            </a:r>
          </a:p>
          <a:p>
            <a:pPr lvl="0">
              <a:spcBef>
                <a:spcPts val="0"/>
              </a:spcBef>
              <a:spcAft>
                <a:spcPts val="0"/>
              </a:spcAft>
            </a:pPr>
            <a:endParaRPr lang="en-US" sz="2000" dirty="0">
              <a:solidFill>
                <a:srgbClr val="F1C232"/>
              </a:solidFill>
            </a:endParaRPr>
          </a:p>
        </p:txBody>
      </p:sp>
      <p:pic>
        <p:nvPicPr>
          <p:cNvPr id="5" name="Picture 4">
            <a:extLst>
              <a:ext uri="{FF2B5EF4-FFF2-40B4-BE49-F238E27FC236}">
                <a16:creationId xmlns:a16="http://schemas.microsoft.com/office/drawing/2014/main" id="{F90AAA58-1D58-C445-B592-18F6358EE7FA}"/>
              </a:ext>
            </a:extLst>
          </p:cNvPr>
          <p:cNvPicPr>
            <a:picLocks noChangeAspect="1"/>
          </p:cNvPicPr>
          <p:nvPr/>
        </p:nvPicPr>
        <p:blipFill>
          <a:blip r:embed="rId3"/>
          <a:stretch>
            <a:fillRect/>
          </a:stretch>
        </p:blipFill>
        <p:spPr>
          <a:xfrm>
            <a:off x="1864413" y="5741470"/>
            <a:ext cx="1451202" cy="1118635"/>
          </a:xfrm>
          <a:prstGeom prst="rect">
            <a:avLst/>
          </a:prstGeom>
        </p:spPr>
      </p:pic>
    </p:spTree>
    <p:extLst>
      <p:ext uri="{BB962C8B-B14F-4D97-AF65-F5344CB8AC3E}">
        <p14:creationId xmlns:p14="http://schemas.microsoft.com/office/powerpoint/2010/main" val="10089109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695178" y="2204461"/>
            <a:ext cx="5028965" cy="1450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b" anchorCtr="0" compatLnSpc="1">
            <a:prstTxWarp prst="textNoShape">
              <a:avLst/>
            </a:prstTxWarp>
            <a:noAutofit/>
          </a:bodyPr>
          <a:lstStyle>
            <a:lvl1pPr algn="l" rtl="0" eaLnBrk="1" fontAlgn="base" hangingPunct="1">
              <a:lnSpc>
                <a:spcPct val="80000"/>
              </a:lnSpc>
              <a:spcBef>
                <a:spcPct val="0"/>
              </a:spcBef>
              <a:spcAft>
                <a:spcPct val="0"/>
              </a:spcAft>
              <a:defRPr lang="en-US" sz="4400" b="1" i="0" kern="1200" smtClean="0">
                <a:solidFill>
                  <a:srgbClr val="223365"/>
                </a:solidFill>
                <a:effectLst/>
                <a:latin typeface="Trebuchet MS" charset="0"/>
                <a:ea typeface="Trebuchet MS" charset="0"/>
                <a:cs typeface="Trebuchet MS" charset="0"/>
              </a:defRPr>
            </a:lvl1pPr>
            <a:lvl2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2pPr>
            <a:lvl3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3pPr>
            <a:lvl4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4pPr>
            <a:lvl5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5pPr>
            <a:lvl6pPr marL="4572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6pPr>
            <a:lvl7pPr marL="9144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7pPr>
            <a:lvl8pPr marL="13716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8pPr>
            <a:lvl9pPr marL="18288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9pPr>
          </a:lstStyle>
          <a:p>
            <a:r>
              <a:rPr lang="en-US" sz="6000" dirty="0"/>
              <a:t>CAREER EDUCATION</a:t>
            </a:r>
          </a:p>
        </p:txBody>
      </p:sp>
      <p:sp>
        <p:nvSpPr>
          <p:cNvPr id="6" name="Text Placeholder 2"/>
          <p:cNvSpPr>
            <a:spLocks noGrp="1"/>
          </p:cNvSpPr>
          <p:nvPr>
            <p:ph type="body" idx="1"/>
          </p:nvPr>
        </p:nvSpPr>
        <p:spPr>
          <a:xfrm>
            <a:off x="695179" y="3655290"/>
            <a:ext cx="4693920" cy="818239"/>
          </a:xfrm>
        </p:spPr>
        <p:txBody>
          <a:bodyPr/>
          <a:lstStyle/>
          <a:p>
            <a:pPr>
              <a:spcBef>
                <a:spcPts val="400"/>
              </a:spcBef>
              <a:spcAft>
                <a:spcPts val="0"/>
              </a:spcAft>
            </a:pPr>
            <a:r>
              <a:rPr lang="en-US" sz="3600" b="1" dirty="0"/>
              <a:t>San Diego and </a:t>
            </a:r>
          </a:p>
          <a:p>
            <a:pPr>
              <a:spcBef>
                <a:spcPts val="400"/>
              </a:spcBef>
              <a:spcAft>
                <a:spcPts val="800"/>
              </a:spcAft>
            </a:pPr>
            <a:r>
              <a:rPr lang="en-US" sz="3600" b="1" dirty="0"/>
              <a:t>Imperial Counties</a:t>
            </a:r>
            <a:endParaRPr lang="en-US" sz="36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9072" y="5778907"/>
            <a:ext cx="2241433" cy="632632"/>
          </a:xfrm>
          <a:prstGeom prst="rect">
            <a:avLst/>
          </a:prstGeom>
        </p:spPr>
      </p:pic>
    </p:spTree>
    <p:extLst>
      <p:ext uri="{BB962C8B-B14F-4D97-AF65-F5344CB8AC3E}">
        <p14:creationId xmlns:p14="http://schemas.microsoft.com/office/powerpoint/2010/main" val="39477658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5376BE-D380-6445-A9C8-3DDF91D08D8C}" type="slidenum">
              <a:rPr lang="en-US" smtClean="0"/>
              <a:pPr>
                <a:defRPr/>
              </a:pPr>
              <a:t>67</a:t>
            </a:fld>
            <a:endParaRPr lang="en-US" dirty="0"/>
          </a:p>
        </p:txBody>
      </p:sp>
      <p:sp>
        <p:nvSpPr>
          <p:cNvPr id="4" name="Rectangle 3"/>
          <p:cNvSpPr/>
          <p:nvPr/>
        </p:nvSpPr>
        <p:spPr>
          <a:xfrm>
            <a:off x="2105780" y="6244555"/>
            <a:ext cx="1137690" cy="474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Campus Logo Here</a:t>
            </a:r>
            <a:endParaRPr lang="en-US" dirty="0">
              <a:solidFill>
                <a:schemeClr val="tx1"/>
              </a:solidFill>
            </a:endParaRPr>
          </a:p>
        </p:txBody>
      </p:sp>
      <p:sp>
        <p:nvSpPr>
          <p:cNvPr id="5" name="Content Placeholder 1"/>
          <p:cNvSpPr txBox="1">
            <a:spLocks/>
          </p:cNvSpPr>
          <p:nvPr/>
        </p:nvSpPr>
        <p:spPr bwMode="auto">
          <a:xfrm>
            <a:off x="457202" y="904716"/>
            <a:ext cx="3860799" cy="478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1" fontAlgn="base" hangingPunct="1">
              <a:lnSpc>
                <a:spcPct val="90000"/>
              </a:lnSpc>
              <a:spcBef>
                <a:spcPts val="1000"/>
              </a:spcBef>
              <a:spcAft>
                <a:spcPts val="600"/>
              </a:spcAft>
              <a:buFont typeface="Arial" charset="0"/>
              <a:defRPr sz="2800" b="1" kern="1200">
                <a:solidFill>
                  <a:schemeClr val="bg1"/>
                </a:solidFill>
                <a:latin typeface="Trebuchet MS" charset="0"/>
                <a:ea typeface="Trebuchet MS" charset="0"/>
                <a:cs typeface="Trebuchet MS" charset="0"/>
              </a:defRPr>
            </a:lvl1pPr>
            <a:lvl2pPr marL="273050" algn="l" rtl="0" eaLnBrk="1" fontAlgn="base" hangingPunct="1">
              <a:lnSpc>
                <a:spcPct val="90000"/>
              </a:lnSpc>
              <a:spcBef>
                <a:spcPts val="500"/>
              </a:spcBef>
              <a:spcAft>
                <a:spcPct val="0"/>
              </a:spcAft>
              <a:buFont typeface="Arial" charset="0"/>
              <a:defRPr sz="2400" kern="1200">
                <a:solidFill>
                  <a:schemeClr val="bg1"/>
                </a:solidFill>
                <a:latin typeface="Trebuchet MS" charset="0"/>
                <a:ea typeface="Trebuchet MS" charset="0"/>
                <a:cs typeface="Trebuchet MS" charset="0"/>
              </a:defRPr>
            </a:lvl2pPr>
            <a:lvl3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3pPr>
            <a:lvl4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4pPr>
            <a:lvl5pPr marL="547688" algn="l" rtl="0" eaLnBrk="1" fontAlgn="base" hangingPunct="1">
              <a:lnSpc>
                <a:spcPct val="90000"/>
              </a:lnSpc>
              <a:spcBef>
                <a:spcPts val="500"/>
              </a:spcBef>
              <a:spcAft>
                <a:spcPct val="0"/>
              </a:spcAft>
              <a:buFont typeface="Arial" charset="0"/>
              <a:defRPr kern="1200">
                <a:solidFill>
                  <a:schemeClr val="bg1"/>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lnSpc>
                <a:spcPct val="100000"/>
              </a:lnSpc>
              <a:spcAft>
                <a:spcPts val="0"/>
              </a:spcAft>
            </a:pPr>
            <a:r>
              <a:rPr lang="en-US" dirty="0" smtClean="0"/>
              <a:t>San Diego Continuing Education, Michelle Gray</a:t>
            </a:r>
            <a:endParaRPr lang="en-US" dirty="0"/>
          </a:p>
        </p:txBody>
      </p:sp>
      <p:sp>
        <p:nvSpPr>
          <p:cNvPr id="6" name="Content Placeholder 2"/>
          <p:cNvSpPr txBox="1">
            <a:spLocks/>
          </p:cNvSpPr>
          <p:nvPr/>
        </p:nvSpPr>
        <p:spPr>
          <a:xfrm>
            <a:off x="457202" y="2414896"/>
            <a:ext cx="3860799" cy="3854024"/>
          </a:xfrm>
          <a:prstGeom prst="rect">
            <a:avLst/>
          </a:prstGeom>
        </p:spPr>
        <p:txBody>
          <a:bodyPr vert="horz" lIns="91440" tIns="45720" rIns="91440" bIns="45720" rtlCol="0" anchor="t" anchorCtr="0">
            <a:normAutofit/>
          </a:bodyPr>
          <a:lstStyle>
            <a:lvl1pPr marL="0" indent="0" algn="l" defTabSz="914400" rtl="0" eaLnBrk="1" latinLnBrk="0" hangingPunct="1">
              <a:lnSpc>
                <a:spcPct val="90000"/>
              </a:lnSpc>
              <a:spcBef>
                <a:spcPts val="1000"/>
              </a:spcBef>
              <a:spcAft>
                <a:spcPts val="600"/>
              </a:spcAft>
              <a:buFont typeface="Arial"/>
              <a:buNone/>
              <a:defRPr sz="3200" b="1" kern="1200">
                <a:solidFill>
                  <a:srgbClr val="050A28"/>
                </a:solidFill>
                <a:latin typeface="Trebuchet MS" charset="0"/>
                <a:ea typeface="Trebuchet MS" charset="0"/>
                <a:cs typeface="Trebuchet MS" charset="0"/>
              </a:defRPr>
            </a:lvl1pPr>
            <a:lvl2pPr marL="274320" indent="0" algn="l" defTabSz="914400" rtl="0" eaLnBrk="1" latinLnBrk="0" hangingPunct="1">
              <a:lnSpc>
                <a:spcPct val="90000"/>
              </a:lnSpc>
              <a:spcBef>
                <a:spcPts val="500"/>
              </a:spcBef>
              <a:buFont typeface="Arial"/>
              <a:buNone/>
              <a:defRPr sz="2800" kern="1200">
                <a:solidFill>
                  <a:srgbClr val="050A28"/>
                </a:solidFill>
                <a:latin typeface="Trebuchet MS" charset="0"/>
                <a:ea typeface="Trebuchet MS" charset="0"/>
                <a:cs typeface="Trebuchet MS" charset="0"/>
              </a:defRPr>
            </a:lvl2pPr>
            <a:lvl3pPr marL="548640" indent="0" algn="l" defTabSz="914400" rtl="0" eaLnBrk="1" latinLnBrk="0" hangingPunct="1">
              <a:lnSpc>
                <a:spcPct val="90000"/>
              </a:lnSpc>
              <a:spcBef>
                <a:spcPts val="500"/>
              </a:spcBef>
              <a:buFont typeface="Arial"/>
              <a:buNone/>
              <a:defRPr sz="2400" kern="1200">
                <a:solidFill>
                  <a:srgbClr val="050A28"/>
                </a:solidFill>
                <a:latin typeface="Trebuchet MS" charset="0"/>
                <a:ea typeface="Trebuchet MS" charset="0"/>
                <a:cs typeface="Trebuchet MS" charset="0"/>
              </a:defRPr>
            </a:lvl3pPr>
            <a:lvl4pPr marL="548640" indent="0" algn="l" defTabSz="914400" rtl="0" eaLnBrk="1" latinLnBrk="0" hangingPunct="1">
              <a:lnSpc>
                <a:spcPct val="90000"/>
              </a:lnSpc>
              <a:spcBef>
                <a:spcPts val="500"/>
              </a:spcBef>
              <a:buFont typeface="Arial"/>
              <a:buNone/>
              <a:defRPr sz="2000" kern="1200">
                <a:solidFill>
                  <a:srgbClr val="050A28"/>
                </a:solidFill>
                <a:latin typeface="Trebuchet MS" charset="0"/>
                <a:ea typeface="Trebuchet MS" charset="0"/>
                <a:cs typeface="Trebuchet MS" charset="0"/>
              </a:defRPr>
            </a:lvl4pPr>
            <a:lvl5pPr marL="548640" indent="0" algn="l" defTabSz="914400" rtl="0" eaLnBrk="1" latinLnBrk="0" hangingPunct="1">
              <a:lnSpc>
                <a:spcPct val="90000"/>
              </a:lnSpc>
              <a:spcBef>
                <a:spcPts val="500"/>
              </a:spcBef>
              <a:buFont typeface="Arial"/>
              <a:buNone/>
              <a:defRPr sz="2000" kern="1200">
                <a:solidFill>
                  <a:srgbClr val="050A28"/>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9pPr>
          </a:lstStyle>
          <a:p>
            <a:pPr marL="0" lvl="2">
              <a:spcAft>
                <a:spcPts val="1800"/>
              </a:spcAft>
            </a:pPr>
            <a:endParaRPr lang="en-US" sz="2000" dirty="0">
              <a:solidFill>
                <a:schemeClr val="bg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0649" y="6191738"/>
            <a:ext cx="1969584" cy="555904"/>
          </a:xfrm>
          <a:prstGeom prst="rect">
            <a:avLst/>
          </a:prstGeom>
        </p:spPr>
      </p:pic>
    </p:spTree>
    <p:extLst>
      <p:ext uri="{BB962C8B-B14F-4D97-AF65-F5344CB8AC3E}">
        <p14:creationId xmlns:p14="http://schemas.microsoft.com/office/powerpoint/2010/main" val="151586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5"/>
          <p:cNvSpPr txBox="1">
            <a:spLocks noGrp="1"/>
          </p:cNvSpPr>
          <p:nvPr>
            <p:ph type="sldNum" idx="4294967295"/>
          </p:nvPr>
        </p:nvSpPr>
        <p:spPr>
          <a:xfrm>
            <a:off x="11531600" y="6300788"/>
            <a:ext cx="6604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68</a:t>
            </a:fld>
            <a:endParaRPr sz="1200" dirty="0">
              <a:solidFill>
                <a:schemeClr val="bg1"/>
              </a:solidFill>
              <a:latin typeface="Trebuchet MS" panose="020B0603020202020204" pitchFamily="34" charset="0"/>
            </a:endParaRPr>
          </a:p>
        </p:txBody>
      </p:sp>
      <p:sp>
        <p:nvSpPr>
          <p:cNvPr id="147" name="Google Shape;147;p5"/>
          <p:cNvSpPr txBox="1">
            <a:spLocks noGrp="1"/>
          </p:cNvSpPr>
          <p:nvPr>
            <p:ph type="title"/>
          </p:nvPr>
        </p:nvSpPr>
        <p:spPr>
          <a:xfrm>
            <a:off x="457200" y="0"/>
            <a:ext cx="11239500" cy="1325563"/>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dirty="0">
                <a:solidFill>
                  <a:srgbClr val="FFFFFF"/>
                </a:solidFill>
              </a:rPr>
              <a:t>Advanced Manufacturing</a:t>
            </a:r>
            <a:endParaRPr dirty="0"/>
          </a:p>
        </p:txBody>
      </p:sp>
      <p:cxnSp>
        <p:nvCxnSpPr>
          <p:cNvPr id="148" name="Google Shape;148;p5"/>
          <p:cNvCxnSpPr/>
          <p:nvPr/>
        </p:nvCxnSpPr>
        <p:spPr>
          <a:xfrm flipH="1">
            <a:off x="5873578" y="2753427"/>
            <a:ext cx="1" cy="2903049"/>
          </a:xfrm>
          <a:prstGeom prst="straightConnector1">
            <a:avLst/>
          </a:prstGeom>
          <a:noFill/>
          <a:ln w="19050" cap="flat" cmpd="sng">
            <a:solidFill>
              <a:srgbClr val="F6B336"/>
            </a:solidFill>
            <a:prstDash val="solid"/>
            <a:miter lim="800000"/>
            <a:headEnd type="none" w="sm" len="sm"/>
            <a:tailEnd type="none" w="sm" len="sm"/>
          </a:ln>
        </p:spPr>
      </p:cxnSp>
      <p:sp>
        <p:nvSpPr>
          <p:cNvPr id="151" name="Google Shape;151;p5"/>
          <p:cNvSpPr txBox="1"/>
          <p:nvPr/>
        </p:nvSpPr>
        <p:spPr>
          <a:xfrm>
            <a:off x="384869" y="1911875"/>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latin typeface="Trebuchet MS"/>
                <a:ea typeface="Trebuchet MS"/>
                <a:cs typeface="Trebuchet MS"/>
                <a:sym typeface="Trebuchet MS"/>
              </a:rPr>
              <a:t> Programs offered</a:t>
            </a:r>
          </a:p>
          <a:p>
            <a:pPr marL="0" lvl="0" indent="0" algn="l" rtl="0">
              <a:spcBef>
                <a:spcPts val="0"/>
              </a:spcBef>
              <a:spcAft>
                <a:spcPts val="0"/>
              </a:spcAft>
              <a:buNone/>
            </a:pPr>
            <a:endParaRPr lang="en-US" dirty="0">
              <a:latin typeface="Trebuchet MS"/>
              <a:ea typeface="Trebuchet MS"/>
              <a:cs typeface="Trebuchet MS"/>
              <a:sym typeface="Trebuchet MS"/>
            </a:endParaRPr>
          </a:p>
          <a:p>
            <a:pPr lvl="0">
              <a:spcBef>
                <a:spcPts val="0"/>
              </a:spcBef>
              <a:spcAft>
                <a:spcPts val="0"/>
              </a:spcAft>
            </a:pPr>
            <a:r>
              <a:rPr lang="en-US" sz="1600" dirty="0" smtClean="0">
                <a:latin typeface="Trebuchet MS"/>
                <a:ea typeface="Trebuchet MS"/>
                <a:cs typeface="Trebuchet MS"/>
                <a:sym typeface="Trebuchet MS"/>
              </a:rPr>
              <a:t> Upholstery</a:t>
            </a:r>
            <a:endParaRPr lang="en-US" sz="1600" dirty="0">
              <a:latin typeface="Trebuchet MS"/>
              <a:ea typeface="Trebuchet MS"/>
              <a:cs typeface="Trebuchet MS"/>
              <a:sym typeface="Trebuchet MS"/>
            </a:endParaRPr>
          </a:p>
          <a:p>
            <a:pPr lvl="0">
              <a:spcBef>
                <a:spcPts val="0"/>
              </a:spcBef>
              <a:spcAft>
                <a:spcPts val="0"/>
              </a:spcAft>
            </a:pPr>
            <a:r>
              <a:rPr lang="en-US" sz="1600" dirty="0" smtClean="0">
                <a:latin typeface="Trebuchet MS"/>
                <a:ea typeface="Trebuchet MS"/>
                <a:cs typeface="Trebuchet MS"/>
                <a:sym typeface="Trebuchet MS"/>
              </a:rPr>
              <a:t> Shielded </a:t>
            </a:r>
            <a:r>
              <a:rPr lang="en-US" sz="1600" dirty="0">
                <a:latin typeface="Trebuchet MS"/>
                <a:ea typeface="Trebuchet MS"/>
                <a:cs typeface="Trebuchet MS"/>
                <a:sym typeface="Trebuchet MS"/>
              </a:rPr>
              <a:t>Metal Arc Welding</a:t>
            </a:r>
          </a:p>
          <a:p>
            <a:pPr lvl="0">
              <a:spcBef>
                <a:spcPts val="0"/>
              </a:spcBef>
              <a:spcAft>
                <a:spcPts val="0"/>
              </a:spcAft>
            </a:pPr>
            <a:r>
              <a:rPr lang="en-US" sz="1600" dirty="0" smtClean="0">
                <a:latin typeface="Trebuchet MS"/>
                <a:ea typeface="Trebuchet MS"/>
                <a:cs typeface="Trebuchet MS"/>
                <a:sym typeface="Trebuchet MS"/>
              </a:rPr>
              <a:t> Gas </a:t>
            </a:r>
            <a:r>
              <a:rPr lang="en-US" sz="1600" dirty="0">
                <a:latin typeface="Trebuchet MS"/>
                <a:ea typeface="Trebuchet MS"/>
                <a:cs typeface="Trebuchet MS"/>
                <a:sym typeface="Trebuchet MS"/>
              </a:rPr>
              <a:t>Metal and Flux Cored Arc Welding</a:t>
            </a:r>
          </a:p>
          <a:p>
            <a:pPr lvl="0">
              <a:spcBef>
                <a:spcPts val="0"/>
              </a:spcBef>
              <a:spcAft>
                <a:spcPts val="0"/>
              </a:spcAft>
            </a:pPr>
            <a:r>
              <a:rPr lang="en-US" sz="1600" dirty="0" smtClean="0">
                <a:latin typeface="Trebuchet MS"/>
                <a:ea typeface="Trebuchet MS"/>
                <a:cs typeface="Trebuchet MS"/>
                <a:sym typeface="Trebuchet MS"/>
              </a:rPr>
              <a:t> Pipe </a:t>
            </a:r>
            <a:r>
              <a:rPr lang="en-US" sz="1600" dirty="0">
                <a:latin typeface="Trebuchet MS"/>
                <a:ea typeface="Trebuchet MS"/>
                <a:cs typeface="Trebuchet MS"/>
                <a:sym typeface="Trebuchet MS"/>
              </a:rPr>
              <a:t>Welding</a:t>
            </a:r>
          </a:p>
          <a:p>
            <a:pPr lvl="0">
              <a:spcBef>
                <a:spcPts val="0"/>
              </a:spcBef>
              <a:spcAft>
                <a:spcPts val="0"/>
              </a:spcAft>
            </a:pPr>
            <a:r>
              <a:rPr lang="en-US" sz="1600" dirty="0" smtClean="0">
                <a:latin typeface="Trebuchet MS"/>
                <a:ea typeface="Trebuchet MS"/>
                <a:cs typeface="Trebuchet MS"/>
                <a:sym typeface="Trebuchet MS"/>
              </a:rPr>
              <a:t> Metal </a:t>
            </a:r>
            <a:r>
              <a:rPr lang="en-US" sz="1600" dirty="0">
                <a:latin typeface="Trebuchet MS"/>
                <a:ea typeface="Trebuchet MS"/>
                <a:cs typeface="Trebuchet MS"/>
                <a:sym typeface="Trebuchet MS"/>
              </a:rPr>
              <a:t>Fabrication I and II</a:t>
            </a:r>
          </a:p>
          <a:p>
            <a:pPr lvl="0">
              <a:spcBef>
                <a:spcPts val="0"/>
              </a:spcBef>
              <a:spcAft>
                <a:spcPts val="0"/>
              </a:spcAft>
            </a:pPr>
            <a:r>
              <a:rPr lang="en-US" sz="1600" dirty="0" smtClean="0">
                <a:latin typeface="Trebuchet MS"/>
                <a:ea typeface="Trebuchet MS"/>
                <a:cs typeface="Trebuchet MS"/>
                <a:sym typeface="Trebuchet MS"/>
              </a:rPr>
              <a:t> Structural </a:t>
            </a:r>
            <a:r>
              <a:rPr lang="en-US" sz="1600" dirty="0">
                <a:latin typeface="Trebuchet MS"/>
                <a:ea typeface="Trebuchet MS"/>
                <a:cs typeface="Trebuchet MS"/>
                <a:sym typeface="Trebuchet MS"/>
              </a:rPr>
              <a:t>Welding Program</a:t>
            </a:r>
          </a:p>
          <a:p>
            <a:pPr lvl="0">
              <a:spcBef>
                <a:spcPts val="0"/>
              </a:spcBef>
              <a:spcAft>
                <a:spcPts val="0"/>
              </a:spcAft>
            </a:pPr>
            <a:r>
              <a:rPr lang="en-US" sz="1600" dirty="0" smtClean="0">
                <a:latin typeface="Trebuchet MS"/>
                <a:ea typeface="Trebuchet MS"/>
                <a:cs typeface="Trebuchet MS"/>
                <a:sym typeface="Trebuchet MS"/>
              </a:rPr>
              <a:t> Gas </a:t>
            </a:r>
            <a:r>
              <a:rPr lang="en-US" sz="1600" dirty="0">
                <a:latin typeface="Trebuchet MS"/>
                <a:ea typeface="Trebuchet MS"/>
                <a:cs typeface="Trebuchet MS"/>
                <a:sym typeface="Trebuchet MS"/>
              </a:rPr>
              <a:t>Tungsten Arc Welding</a:t>
            </a:r>
            <a:endParaRPr sz="1600" dirty="0">
              <a:latin typeface="Trebuchet MS"/>
              <a:ea typeface="Trebuchet MS"/>
              <a:cs typeface="Trebuchet MS"/>
              <a:sym typeface="Trebuchet MS"/>
            </a:endParaRPr>
          </a:p>
        </p:txBody>
      </p:sp>
      <p:sp>
        <p:nvSpPr>
          <p:cNvPr id="152" name="Google Shape;152;p5"/>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rPr>
              <a:t>Career opportunities (include median wage/salary) and connection to in-demand </a:t>
            </a:r>
            <a:r>
              <a:rPr lang="en-US" dirty="0" smtClean="0">
                <a:solidFill>
                  <a:schemeClr val="dk1"/>
                </a:solidFill>
              </a:rPr>
              <a:t>jobs</a:t>
            </a:r>
            <a:endParaRPr lang="en-US" dirty="0">
              <a:solidFill>
                <a:schemeClr val="dk1"/>
              </a:solidFill>
            </a:endParaRPr>
          </a:p>
          <a:p>
            <a:pPr marL="0" lvl="0" indent="0" algn="l" rtl="0">
              <a:spcBef>
                <a:spcPts val="0"/>
              </a:spcBef>
              <a:spcAft>
                <a:spcPts val="0"/>
              </a:spcAft>
              <a:buClr>
                <a:schemeClr val="dk1"/>
              </a:buClr>
              <a:buSzPts val="1100"/>
              <a:buFont typeface="Arial"/>
              <a:buNone/>
            </a:pPr>
            <a:endParaRPr lang="en-US" dirty="0" smtClean="0">
              <a:solidFill>
                <a:schemeClr val="dk1"/>
              </a:solidFill>
            </a:endParaRPr>
          </a:p>
          <a:p>
            <a:pPr lvl="0">
              <a:spcBef>
                <a:spcPts val="0"/>
              </a:spcBef>
              <a:spcAft>
                <a:spcPts val="0"/>
              </a:spcAft>
              <a:buClr>
                <a:schemeClr val="dk1"/>
              </a:buClr>
              <a:buSzPts val="1100"/>
            </a:pPr>
            <a:r>
              <a:rPr lang="en-US" sz="1600" dirty="0"/>
              <a:t>Welding, Soldering, and Brazing Machine Setters, Operators, and </a:t>
            </a:r>
            <a:r>
              <a:rPr lang="en-US" sz="1600" dirty="0" smtClean="0"/>
              <a:t>Tenders ($24/hr.)</a:t>
            </a:r>
          </a:p>
          <a:p>
            <a:pPr lvl="0">
              <a:spcBef>
                <a:spcPts val="0"/>
              </a:spcBef>
              <a:spcAft>
                <a:spcPts val="0"/>
              </a:spcAft>
              <a:buClr>
                <a:schemeClr val="dk1"/>
              </a:buClr>
              <a:buSzPts val="1100"/>
            </a:pPr>
            <a:endParaRPr lang="en-US" sz="1600" dirty="0"/>
          </a:p>
          <a:p>
            <a:pPr lvl="0">
              <a:spcBef>
                <a:spcPts val="0"/>
              </a:spcBef>
              <a:spcAft>
                <a:spcPts val="0"/>
              </a:spcAft>
              <a:buClr>
                <a:schemeClr val="dk1"/>
              </a:buClr>
              <a:buSzPts val="1100"/>
            </a:pPr>
            <a:r>
              <a:rPr lang="en-US" sz="1600" dirty="0"/>
              <a:t>Welders, Cutters, </a:t>
            </a:r>
            <a:r>
              <a:rPr lang="en-US" sz="1600" dirty="0" err="1"/>
              <a:t>Solderers</a:t>
            </a:r>
            <a:r>
              <a:rPr lang="en-US" sz="1600" dirty="0"/>
              <a:t>, and </a:t>
            </a:r>
            <a:r>
              <a:rPr lang="en-US" sz="1600" dirty="0" err="1" smtClean="0"/>
              <a:t>Brazers</a:t>
            </a:r>
            <a:r>
              <a:rPr lang="en-US" sz="1600" dirty="0" smtClean="0"/>
              <a:t> ($23/hr.) </a:t>
            </a:r>
          </a:p>
          <a:p>
            <a:pPr lvl="0">
              <a:spcBef>
                <a:spcPts val="0"/>
              </a:spcBef>
              <a:spcAft>
                <a:spcPts val="0"/>
              </a:spcAft>
              <a:buClr>
                <a:schemeClr val="dk1"/>
              </a:buClr>
              <a:buSzPts val="1100"/>
            </a:pPr>
            <a:endParaRPr lang="en-US" sz="1600" dirty="0"/>
          </a:p>
          <a:p>
            <a:pPr lvl="0">
              <a:spcBef>
                <a:spcPts val="0"/>
              </a:spcBef>
              <a:spcAft>
                <a:spcPts val="0"/>
              </a:spcAft>
              <a:buClr>
                <a:schemeClr val="dk1"/>
              </a:buClr>
              <a:buSzPts val="1100"/>
            </a:pPr>
            <a:r>
              <a:rPr lang="en-US" sz="1600" dirty="0" smtClean="0"/>
              <a:t>Upholsterers ($20/hr.) </a:t>
            </a:r>
            <a:endParaRPr lang="en-US" sz="1600" dirty="0"/>
          </a:p>
          <a:p>
            <a:pPr lvl="0">
              <a:spcBef>
                <a:spcPts val="0"/>
              </a:spcBef>
              <a:spcAft>
                <a:spcPts val="0"/>
              </a:spcAft>
              <a:buClr>
                <a:schemeClr val="dk1"/>
              </a:buClr>
              <a:buSzPts val="1100"/>
            </a:pPr>
            <a:endParaRPr lang="en-US" sz="1600" dirty="0"/>
          </a:p>
          <a:p>
            <a:pPr lvl="0">
              <a:spcBef>
                <a:spcPts val="0"/>
              </a:spcBef>
              <a:spcAft>
                <a:spcPts val="0"/>
              </a:spcAft>
              <a:buClr>
                <a:schemeClr val="dk1"/>
              </a:buClr>
              <a:buSzPts val="1100"/>
            </a:pPr>
            <a:endParaRPr lang="en-US" sz="1600" dirty="0"/>
          </a:p>
          <a:p>
            <a:pPr marL="0" lvl="0" indent="0" algn="l" rtl="0">
              <a:spcBef>
                <a:spcPts val="0"/>
              </a:spcBef>
              <a:spcAft>
                <a:spcPts val="0"/>
              </a:spcAft>
              <a:buClr>
                <a:schemeClr val="dk1"/>
              </a:buClr>
              <a:buSzPts val="1100"/>
              <a:buFont typeface="Arial"/>
              <a:buNone/>
            </a:pPr>
            <a:endParaRPr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0649" y="6191738"/>
            <a:ext cx="1969584" cy="555904"/>
          </a:xfrm>
          <a:prstGeom prst="rect">
            <a:avLst/>
          </a:prstGeom>
        </p:spPr>
      </p:pic>
    </p:spTree>
    <p:extLst>
      <p:ext uri="{BB962C8B-B14F-4D97-AF65-F5344CB8AC3E}">
        <p14:creationId xmlns:p14="http://schemas.microsoft.com/office/powerpoint/2010/main" val="1763710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5df449d0b6_0_6"/>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69</a:t>
            </a:fld>
            <a:endParaRPr sz="1200" dirty="0">
              <a:solidFill>
                <a:schemeClr val="bg1"/>
              </a:solidFill>
              <a:latin typeface="Trebuchet MS" panose="020B0603020202020204" pitchFamily="34" charset="0"/>
            </a:endParaRPr>
          </a:p>
        </p:txBody>
      </p:sp>
      <p:sp>
        <p:nvSpPr>
          <p:cNvPr id="159" name="Google Shape;159;g5df449d0b6_0_6"/>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a:solidFill>
                  <a:srgbClr val="FFFFFF"/>
                </a:solidFill>
              </a:rPr>
              <a:t>Advanced Transportation and Logistics</a:t>
            </a:r>
            <a:endParaRPr sz="3600" b="0">
              <a:solidFill>
                <a:srgbClr val="FFFFFF"/>
              </a:solidFill>
            </a:endParaRPr>
          </a:p>
        </p:txBody>
      </p:sp>
      <p:cxnSp>
        <p:nvCxnSpPr>
          <p:cNvPr id="160" name="Google Shape;160;g5df449d0b6_0_6"/>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61" name="Google Shape;161;g5df449d0b6_0_6"/>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2" name="Google Shape;162;g5df449d0b6_0_6"/>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sp>
        <p:nvSpPr>
          <p:cNvPr id="163" name="Google Shape;163;g5df449d0b6_0_6"/>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latin typeface="Trebuchet MS"/>
                <a:ea typeface="Trebuchet MS"/>
                <a:cs typeface="Trebuchet MS"/>
                <a:sym typeface="Trebuchet MS"/>
              </a:rPr>
              <a:t>Programs offered</a:t>
            </a:r>
          </a:p>
          <a:p>
            <a:pPr marL="0" lvl="0" indent="0" algn="l" rtl="0">
              <a:spcBef>
                <a:spcPts val="0"/>
              </a:spcBef>
              <a:spcAft>
                <a:spcPts val="0"/>
              </a:spcAft>
              <a:buNone/>
            </a:pPr>
            <a:endParaRPr lang="en-US" dirty="0">
              <a:latin typeface="Trebuchet MS"/>
              <a:ea typeface="Trebuchet MS"/>
              <a:cs typeface="Trebuchet MS"/>
              <a:sym typeface="Trebuchet MS"/>
            </a:endParaRPr>
          </a:p>
          <a:p>
            <a:pPr lvl="0">
              <a:spcBef>
                <a:spcPts val="0"/>
              </a:spcBef>
              <a:spcAft>
                <a:spcPts val="0"/>
              </a:spcAft>
            </a:pPr>
            <a:r>
              <a:rPr lang="en-US" sz="1600" dirty="0">
                <a:latin typeface="Trebuchet MS"/>
                <a:ea typeface="Trebuchet MS"/>
                <a:cs typeface="Trebuchet MS"/>
                <a:sym typeface="Trebuchet MS"/>
              </a:rPr>
              <a:t>Auto Body and Paint Technician</a:t>
            </a:r>
          </a:p>
          <a:p>
            <a:pPr lvl="0">
              <a:spcBef>
                <a:spcPts val="0"/>
              </a:spcBef>
              <a:spcAft>
                <a:spcPts val="0"/>
              </a:spcAft>
            </a:pPr>
            <a:r>
              <a:rPr lang="en-US" sz="1600" dirty="0">
                <a:latin typeface="Trebuchet MS"/>
                <a:ea typeface="Trebuchet MS"/>
                <a:cs typeface="Trebuchet MS"/>
                <a:sym typeface="Trebuchet MS"/>
              </a:rPr>
              <a:t>Brake/Suspension &amp; Light Service Technician Program</a:t>
            </a:r>
          </a:p>
          <a:p>
            <a:pPr lvl="0">
              <a:spcBef>
                <a:spcPts val="0"/>
              </a:spcBef>
              <a:spcAft>
                <a:spcPts val="0"/>
              </a:spcAft>
            </a:pPr>
            <a:r>
              <a:rPr lang="en-US" sz="1600" dirty="0">
                <a:latin typeface="Trebuchet MS"/>
                <a:ea typeface="Trebuchet MS"/>
                <a:cs typeface="Trebuchet MS"/>
                <a:sym typeface="Trebuchet MS"/>
              </a:rPr>
              <a:t>Quick Service Inspection Technician</a:t>
            </a:r>
          </a:p>
          <a:p>
            <a:pPr lvl="0">
              <a:spcBef>
                <a:spcPts val="0"/>
              </a:spcBef>
              <a:spcAft>
                <a:spcPts val="0"/>
              </a:spcAft>
            </a:pPr>
            <a:r>
              <a:rPr lang="en-US" sz="1600" dirty="0">
                <a:latin typeface="Trebuchet MS"/>
                <a:ea typeface="Trebuchet MS"/>
                <a:cs typeface="Trebuchet MS"/>
                <a:sym typeface="Trebuchet MS"/>
              </a:rPr>
              <a:t>Auto Technician</a:t>
            </a:r>
          </a:p>
          <a:p>
            <a:pPr lvl="0">
              <a:spcBef>
                <a:spcPts val="0"/>
              </a:spcBef>
              <a:spcAft>
                <a:spcPts val="0"/>
              </a:spcAft>
            </a:pPr>
            <a:r>
              <a:rPr lang="en-US" sz="1600" dirty="0">
                <a:latin typeface="Trebuchet MS"/>
                <a:ea typeface="Trebuchet MS"/>
                <a:cs typeface="Trebuchet MS"/>
                <a:sym typeface="Trebuchet MS"/>
              </a:rPr>
              <a:t>Service Advisor </a:t>
            </a:r>
          </a:p>
        </p:txBody>
      </p:sp>
      <p:sp>
        <p:nvSpPr>
          <p:cNvPr id="164" name="Google Shape;164;g5df449d0b6_0_6"/>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rPr>
              <a:t>Career opportunities (include median wage/salary) and connection to in-demand </a:t>
            </a:r>
            <a:r>
              <a:rPr lang="en-US" dirty="0" smtClean="0">
                <a:solidFill>
                  <a:schemeClr val="dk1"/>
                </a:solidFill>
              </a:rPr>
              <a:t>jobs</a:t>
            </a:r>
          </a:p>
          <a:p>
            <a:pPr marL="0" lvl="0" indent="0" algn="l" rtl="0">
              <a:spcBef>
                <a:spcPts val="0"/>
              </a:spcBef>
              <a:spcAft>
                <a:spcPts val="0"/>
              </a:spcAft>
              <a:buClr>
                <a:schemeClr val="dk1"/>
              </a:buClr>
              <a:buSzPts val="1100"/>
              <a:buFont typeface="Arial"/>
              <a:buNone/>
            </a:pPr>
            <a:endParaRPr lang="en-US" dirty="0">
              <a:solidFill>
                <a:schemeClr val="dk1"/>
              </a:solidFill>
            </a:endParaRPr>
          </a:p>
          <a:p>
            <a:pPr marL="0" lvl="0" indent="0" algn="l" rtl="0">
              <a:spcBef>
                <a:spcPts val="0"/>
              </a:spcBef>
              <a:spcAft>
                <a:spcPts val="0"/>
              </a:spcAft>
              <a:buClr>
                <a:schemeClr val="dk1"/>
              </a:buClr>
              <a:buSzPts val="1100"/>
              <a:buFont typeface="Arial"/>
              <a:buNone/>
            </a:pPr>
            <a:r>
              <a:rPr lang="en-US" sz="1600" dirty="0" smtClean="0">
                <a:solidFill>
                  <a:schemeClr val="dk1"/>
                </a:solidFill>
              </a:rPr>
              <a:t>Automotive Service Technicians ($20/hr.)</a:t>
            </a:r>
          </a:p>
          <a:p>
            <a:pPr marL="0" lvl="0" indent="0" algn="l" rtl="0">
              <a:spcBef>
                <a:spcPts val="0"/>
              </a:spcBef>
              <a:spcAft>
                <a:spcPts val="0"/>
              </a:spcAft>
              <a:buClr>
                <a:schemeClr val="dk1"/>
              </a:buClr>
              <a:buSzPts val="1100"/>
              <a:buFont typeface="Arial"/>
              <a:buNone/>
            </a:pPr>
            <a:endParaRPr lang="en-US" sz="1600" dirty="0">
              <a:solidFill>
                <a:schemeClr val="dk1"/>
              </a:solidFill>
            </a:endParaRPr>
          </a:p>
          <a:p>
            <a:pPr marL="0" lvl="0" indent="0" algn="l" rtl="0">
              <a:spcBef>
                <a:spcPts val="0"/>
              </a:spcBef>
              <a:spcAft>
                <a:spcPts val="0"/>
              </a:spcAft>
              <a:buClr>
                <a:schemeClr val="dk1"/>
              </a:buClr>
              <a:buSzPts val="1100"/>
              <a:buFont typeface="Arial"/>
              <a:buNone/>
            </a:pPr>
            <a:r>
              <a:rPr lang="en-US" sz="1600" dirty="0" smtClean="0">
                <a:solidFill>
                  <a:schemeClr val="dk1"/>
                </a:solidFill>
              </a:rPr>
              <a:t>Automotive Body Repairer ($18/hr.)</a:t>
            </a:r>
          </a:p>
          <a:p>
            <a:pPr marL="0" lvl="0" indent="0" algn="l" rtl="0">
              <a:spcBef>
                <a:spcPts val="0"/>
              </a:spcBef>
              <a:spcAft>
                <a:spcPts val="0"/>
              </a:spcAft>
              <a:buClr>
                <a:schemeClr val="dk1"/>
              </a:buClr>
              <a:buSzPts val="1100"/>
              <a:buFont typeface="Arial"/>
              <a:buNone/>
            </a:pPr>
            <a:endParaRPr lang="en-US" sz="1600" dirty="0">
              <a:solidFill>
                <a:schemeClr val="dk1"/>
              </a:solidFill>
            </a:endParaRPr>
          </a:p>
          <a:p>
            <a:pPr marL="0" lvl="0" indent="0" algn="l" rtl="0">
              <a:spcBef>
                <a:spcPts val="0"/>
              </a:spcBef>
              <a:spcAft>
                <a:spcPts val="0"/>
              </a:spcAft>
              <a:buClr>
                <a:schemeClr val="dk1"/>
              </a:buClr>
              <a:buSzPts val="1100"/>
              <a:buFont typeface="Arial"/>
              <a:buNone/>
            </a:pPr>
            <a:r>
              <a:rPr lang="en-US" sz="1600" dirty="0" smtClean="0">
                <a:solidFill>
                  <a:schemeClr val="dk1"/>
                </a:solidFill>
              </a:rPr>
              <a:t>Service advisor ($19.50/hr.)</a:t>
            </a:r>
            <a:endParaRPr sz="16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0649" y="6191738"/>
            <a:ext cx="1969584" cy="555904"/>
          </a:xfrm>
          <a:prstGeom prst="rect">
            <a:avLst/>
          </a:prstGeom>
        </p:spPr>
      </p:pic>
    </p:spTree>
    <p:extLst>
      <p:ext uri="{BB962C8B-B14F-4D97-AF65-F5344CB8AC3E}">
        <p14:creationId xmlns:p14="http://schemas.microsoft.com/office/powerpoint/2010/main" val="1237003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5df449d0b6_0_33"/>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70</a:t>
            </a:fld>
            <a:endParaRPr sz="1200" dirty="0">
              <a:solidFill>
                <a:schemeClr val="bg1"/>
              </a:solidFill>
              <a:latin typeface="Trebuchet MS" panose="020B0603020202020204" pitchFamily="34" charset="0"/>
            </a:endParaRPr>
          </a:p>
        </p:txBody>
      </p:sp>
      <p:sp>
        <p:nvSpPr>
          <p:cNvPr id="183" name="Google Shape;183;g5df449d0b6_0_33"/>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a:solidFill>
                  <a:srgbClr val="FFFFFF"/>
                </a:solidFill>
              </a:rPr>
              <a:t>Energy, Construction, and Utilities</a:t>
            </a:r>
            <a:endParaRPr sz="3600" b="0">
              <a:solidFill>
                <a:srgbClr val="FFFFFF"/>
              </a:solidFill>
            </a:endParaRPr>
          </a:p>
        </p:txBody>
      </p:sp>
      <p:cxnSp>
        <p:nvCxnSpPr>
          <p:cNvPr id="184" name="Google Shape;184;g5df449d0b6_0_33"/>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85" name="Google Shape;185;g5df449d0b6_0_33"/>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6" name="Google Shape;186;g5df449d0b6_0_33"/>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sp>
        <p:nvSpPr>
          <p:cNvPr id="187" name="Google Shape;187;g5df449d0b6_0_33"/>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Programs offered </a:t>
            </a:r>
            <a:endParaRPr lang="en-US" dirty="0" smtClean="0">
              <a:latin typeface="Trebuchet MS"/>
              <a:ea typeface="Trebuchet MS"/>
              <a:cs typeface="Trebuchet MS"/>
              <a:sym typeface="Trebuchet MS"/>
            </a:endParaRPr>
          </a:p>
          <a:p>
            <a:pPr marL="0" lvl="0" indent="0" algn="l" rtl="0">
              <a:spcBef>
                <a:spcPts val="0"/>
              </a:spcBef>
              <a:spcAft>
                <a:spcPts val="0"/>
              </a:spcAft>
              <a:buNone/>
            </a:pPr>
            <a:endParaRPr lang="en-US" dirty="0">
              <a:latin typeface="Trebuchet MS"/>
              <a:ea typeface="Trebuchet MS"/>
              <a:cs typeface="Trebuchet MS"/>
              <a:sym typeface="Trebuchet MS"/>
            </a:endParaRPr>
          </a:p>
          <a:p>
            <a:pPr lvl="0">
              <a:spcBef>
                <a:spcPts val="0"/>
              </a:spcBef>
              <a:spcAft>
                <a:spcPts val="0"/>
              </a:spcAft>
            </a:pPr>
            <a:r>
              <a:rPr lang="en-US" sz="1600" dirty="0">
                <a:latin typeface="Trebuchet MS"/>
                <a:ea typeface="Trebuchet MS"/>
                <a:cs typeface="Trebuchet MS"/>
                <a:sym typeface="Trebuchet MS"/>
              </a:rPr>
              <a:t>Electronics Technician </a:t>
            </a:r>
          </a:p>
          <a:p>
            <a:pPr lvl="0">
              <a:spcBef>
                <a:spcPts val="0"/>
              </a:spcBef>
              <a:spcAft>
                <a:spcPts val="0"/>
              </a:spcAft>
            </a:pPr>
            <a:r>
              <a:rPr lang="en-US" sz="1600" dirty="0">
                <a:latin typeface="Trebuchet MS"/>
                <a:ea typeface="Trebuchet MS"/>
                <a:cs typeface="Trebuchet MS"/>
                <a:sym typeface="Trebuchet MS"/>
              </a:rPr>
              <a:t>Air Conditioning and Heating I</a:t>
            </a:r>
          </a:p>
          <a:p>
            <a:pPr lvl="0">
              <a:spcBef>
                <a:spcPts val="0"/>
              </a:spcBef>
              <a:spcAft>
                <a:spcPts val="0"/>
              </a:spcAft>
            </a:pPr>
            <a:r>
              <a:rPr lang="en-US" sz="1600" dirty="0">
                <a:latin typeface="Trebuchet MS"/>
                <a:ea typeface="Trebuchet MS"/>
                <a:cs typeface="Trebuchet MS"/>
                <a:sym typeface="Trebuchet MS"/>
              </a:rPr>
              <a:t>Air Conditioning and Heating II</a:t>
            </a:r>
          </a:p>
          <a:p>
            <a:pPr lvl="0">
              <a:spcBef>
                <a:spcPts val="0"/>
              </a:spcBef>
              <a:spcAft>
                <a:spcPts val="0"/>
              </a:spcAft>
            </a:pPr>
            <a:r>
              <a:rPr lang="en-US" sz="1600" dirty="0">
                <a:latin typeface="Trebuchet MS"/>
                <a:ea typeface="Trebuchet MS"/>
                <a:cs typeface="Trebuchet MS"/>
                <a:sym typeface="Trebuchet MS"/>
              </a:rPr>
              <a:t>Plumbing I</a:t>
            </a:r>
          </a:p>
          <a:p>
            <a:pPr lvl="0">
              <a:spcBef>
                <a:spcPts val="0"/>
              </a:spcBef>
              <a:spcAft>
                <a:spcPts val="0"/>
              </a:spcAft>
            </a:pPr>
            <a:r>
              <a:rPr lang="en-US" sz="1600" dirty="0" smtClean="0">
                <a:latin typeface="Trebuchet MS"/>
                <a:ea typeface="Trebuchet MS"/>
                <a:cs typeface="Trebuchet MS"/>
                <a:sym typeface="Trebuchet MS"/>
              </a:rPr>
              <a:t>Plumbing </a:t>
            </a:r>
            <a:r>
              <a:rPr lang="en-US" sz="1600" dirty="0">
                <a:latin typeface="Trebuchet MS"/>
                <a:ea typeface="Trebuchet MS"/>
                <a:cs typeface="Trebuchet MS"/>
                <a:sym typeface="Trebuchet MS"/>
              </a:rPr>
              <a:t>II</a:t>
            </a:r>
          </a:p>
          <a:p>
            <a:pPr lvl="0">
              <a:spcBef>
                <a:spcPts val="0"/>
              </a:spcBef>
              <a:spcAft>
                <a:spcPts val="0"/>
              </a:spcAft>
            </a:pPr>
            <a:r>
              <a:rPr lang="en-US" sz="1600" dirty="0">
                <a:latin typeface="Trebuchet MS"/>
                <a:ea typeface="Trebuchet MS"/>
                <a:cs typeface="Trebuchet MS"/>
                <a:sym typeface="Trebuchet MS"/>
              </a:rPr>
              <a:t>Plumbing III</a:t>
            </a:r>
            <a:endParaRPr sz="1600" dirty="0">
              <a:latin typeface="Trebuchet MS"/>
              <a:ea typeface="Trebuchet MS"/>
              <a:cs typeface="Trebuchet MS"/>
              <a:sym typeface="Trebuchet MS"/>
            </a:endParaRPr>
          </a:p>
        </p:txBody>
      </p:sp>
      <p:sp>
        <p:nvSpPr>
          <p:cNvPr id="188" name="Google Shape;188;g5df449d0b6_0_33"/>
          <p:cNvSpPr txBox="1"/>
          <p:nvPr/>
        </p:nvSpPr>
        <p:spPr>
          <a:xfrm>
            <a:off x="6028100" y="1911625"/>
            <a:ext cx="55035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rPr>
              <a:t>Career opportunities (include median wage/salary) and connection to in-demand </a:t>
            </a:r>
            <a:r>
              <a:rPr lang="en-US" dirty="0" smtClean="0">
                <a:solidFill>
                  <a:schemeClr val="dk1"/>
                </a:solidFill>
              </a:rPr>
              <a:t>jobs</a:t>
            </a:r>
          </a:p>
          <a:p>
            <a:pPr marL="0" lvl="0" indent="0" algn="l" rtl="0">
              <a:spcBef>
                <a:spcPts val="0"/>
              </a:spcBef>
              <a:spcAft>
                <a:spcPts val="0"/>
              </a:spcAft>
              <a:buClr>
                <a:schemeClr val="dk1"/>
              </a:buClr>
              <a:buSzPts val="1100"/>
              <a:buFont typeface="Arial"/>
              <a:buNone/>
            </a:pPr>
            <a:endParaRPr lang="en-US" dirty="0">
              <a:solidFill>
                <a:schemeClr val="dk1"/>
              </a:solidFill>
            </a:endParaRPr>
          </a:p>
          <a:p>
            <a:pPr marL="0" lvl="0" indent="0" algn="l" rtl="0">
              <a:spcBef>
                <a:spcPts val="0"/>
              </a:spcBef>
              <a:spcAft>
                <a:spcPts val="0"/>
              </a:spcAft>
              <a:buClr>
                <a:schemeClr val="dk1"/>
              </a:buClr>
              <a:buSzPts val="1100"/>
              <a:buFont typeface="Arial"/>
              <a:buNone/>
            </a:pPr>
            <a:r>
              <a:rPr lang="en-US" sz="1600" dirty="0" smtClean="0">
                <a:solidFill>
                  <a:schemeClr val="dk1"/>
                </a:solidFill>
              </a:rPr>
              <a:t>Electrical and Electronic Repairers ($31/hr.) </a:t>
            </a:r>
          </a:p>
          <a:p>
            <a:pPr marL="0" lvl="0" indent="0" algn="l" rtl="0">
              <a:spcBef>
                <a:spcPts val="0"/>
              </a:spcBef>
              <a:spcAft>
                <a:spcPts val="0"/>
              </a:spcAft>
              <a:buClr>
                <a:schemeClr val="dk1"/>
              </a:buClr>
              <a:buSzPts val="1100"/>
              <a:buFont typeface="Arial"/>
              <a:buNone/>
            </a:pPr>
            <a:endParaRPr lang="en-US" sz="1600" dirty="0">
              <a:solidFill>
                <a:schemeClr val="dk1"/>
              </a:solidFill>
            </a:endParaRPr>
          </a:p>
          <a:p>
            <a:pPr lvl="0">
              <a:spcBef>
                <a:spcPts val="0"/>
              </a:spcBef>
              <a:spcAft>
                <a:spcPts val="0"/>
              </a:spcAft>
              <a:buClr>
                <a:schemeClr val="dk1"/>
              </a:buClr>
              <a:buSzPts val="1100"/>
            </a:pPr>
            <a:r>
              <a:rPr lang="en-US" sz="1600" dirty="0"/>
              <a:t>Heating, Air Conditioning, and Refrigeration Mechanics and </a:t>
            </a:r>
            <a:r>
              <a:rPr lang="en-US" sz="1600" dirty="0" smtClean="0"/>
              <a:t>Installers ($27/hr.)</a:t>
            </a:r>
          </a:p>
          <a:p>
            <a:pPr lvl="0">
              <a:spcBef>
                <a:spcPts val="0"/>
              </a:spcBef>
              <a:spcAft>
                <a:spcPts val="0"/>
              </a:spcAft>
              <a:buClr>
                <a:schemeClr val="dk1"/>
              </a:buClr>
              <a:buSzPts val="1100"/>
            </a:pPr>
            <a:endParaRPr lang="en-US" sz="1600" dirty="0"/>
          </a:p>
          <a:p>
            <a:pPr lvl="0">
              <a:spcBef>
                <a:spcPts val="0"/>
              </a:spcBef>
              <a:spcAft>
                <a:spcPts val="0"/>
              </a:spcAft>
              <a:buClr>
                <a:schemeClr val="dk1"/>
              </a:buClr>
              <a:buSzPts val="1100"/>
            </a:pPr>
            <a:r>
              <a:rPr lang="en-US" sz="1600" dirty="0" smtClean="0"/>
              <a:t>Plumber ($17/hr.) </a:t>
            </a:r>
            <a:endParaRPr lang="en-US" sz="1600" dirty="0"/>
          </a:p>
          <a:p>
            <a:pPr marL="0" lvl="0" indent="0" algn="l" rtl="0">
              <a:spcBef>
                <a:spcPts val="0"/>
              </a:spcBef>
              <a:spcAft>
                <a:spcPts val="0"/>
              </a:spcAft>
              <a:buClr>
                <a:schemeClr val="dk1"/>
              </a:buClr>
              <a:buSzPts val="1100"/>
              <a:buFont typeface="Arial"/>
              <a:buNone/>
            </a:pPr>
            <a:endParaRPr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0649" y="6191738"/>
            <a:ext cx="1969584" cy="555904"/>
          </a:xfrm>
          <a:prstGeom prst="rect">
            <a:avLst/>
          </a:prstGeom>
        </p:spPr>
      </p:pic>
    </p:spTree>
    <p:extLst>
      <p:ext uri="{BB962C8B-B14F-4D97-AF65-F5344CB8AC3E}">
        <p14:creationId xmlns:p14="http://schemas.microsoft.com/office/powerpoint/2010/main" val="35860514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5df449d0b6_0_82"/>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71</a:t>
            </a:fld>
            <a:endParaRPr sz="1200" dirty="0">
              <a:solidFill>
                <a:schemeClr val="bg1"/>
              </a:solidFill>
              <a:latin typeface="Trebuchet MS" panose="020B0603020202020204" pitchFamily="34" charset="0"/>
            </a:endParaRPr>
          </a:p>
        </p:txBody>
      </p:sp>
      <p:sp>
        <p:nvSpPr>
          <p:cNvPr id="195" name="Google Shape;195;g5df449d0b6_0_82"/>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a:solidFill>
                  <a:srgbClr val="FFFFFF"/>
                </a:solidFill>
              </a:rPr>
              <a:t>Health</a:t>
            </a:r>
            <a:endParaRPr sz="3600" b="0">
              <a:solidFill>
                <a:srgbClr val="FFFFFF"/>
              </a:solidFill>
            </a:endParaRPr>
          </a:p>
        </p:txBody>
      </p:sp>
      <p:cxnSp>
        <p:nvCxnSpPr>
          <p:cNvPr id="196" name="Google Shape;196;g5df449d0b6_0_82"/>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197" name="Google Shape;197;g5df449d0b6_0_82"/>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8" name="Google Shape;198;g5df449d0b6_0_82"/>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sp>
        <p:nvSpPr>
          <p:cNvPr id="199" name="Google Shape;199;g5df449d0b6_0_82"/>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Programs </a:t>
            </a:r>
            <a:r>
              <a:rPr lang="en-US" dirty="0" smtClean="0">
                <a:latin typeface="Trebuchet MS"/>
                <a:ea typeface="Trebuchet MS"/>
                <a:cs typeface="Trebuchet MS"/>
                <a:sym typeface="Trebuchet MS"/>
              </a:rPr>
              <a:t>offered</a:t>
            </a:r>
          </a:p>
          <a:p>
            <a:pPr marL="0" lvl="0" indent="0" algn="l" rtl="0">
              <a:spcBef>
                <a:spcPts val="0"/>
              </a:spcBef>
              <a:spcAft>
                <a:spcPts val="0"/>
              </a:spcAft>
              <a:buNone/>
            </a:pPr>
            <a:endParaRPr lang="en-US" dirty="0">
              <a:latin typeface="Trebuchet MS"/>
              <a:ea typeface="Trebuchet MS"/>
              <a:cs typeface="Trebuchet MS"/>
              <a:sym typeface="Trebuchet MS"/>
            </a:endParaRPr>
          </a:p>
          <a:p>
            <a:pPr lvl="0">
              <a:spcBef>
                <a:spcPts val="0"/>
              </a:spcBef>
              <a:spcAft>
                <a:spcPts val="0"/>
              </a:spcAft>
            </a:pPr>
            <a:r>
              <a:rPr lang="en-US" sz="1600" dirty="0" smtClean="0">
                <a:latin typeface="Trebuchet MS"/>
                <a:ea typeface="Trebuchet MS"/>
                <a:cs typeface="Trebuchet MS"/>
                <a:sym typeface="Trebuchet MS"/>
              </a:rPr>
              <a:t>Personal Care Assistant/Caregiver</a:t>
            </a:r>
          </a:p>
          <a:p>
            <a:pPr lvl="0">
              <a:spcBef>
                <a:spcPts val="0"/>
              </a:spcBef>
              <a:spcAft>
                <a:spcPts val="0"/>
              </a:spcAft>
            </a:pPr>
            <a:r>
              <a:rPr lang="en-US" sz="1600" dirty="0" smtClean="0">
                <a:latin typeface="Trebuchet MS"/>
                <a:ea typeface="Trebuchet MS"/>
                <a:cs typeface="Trebuchet MS"/>
                <a:sym typeface="Trebuchet MS"/>
              </a:rPr>
              <a:t>Nursing </a:t>
            </a:r>
            <a:r>
              <a:rPr lang="en-US" sz="1600" dirty="0">
                <a:latin typeface="Trebuchet MS"/>
                <a:ea typeface="Trebuchet MS"/>
                <a:cs typeface="Trebuchet MS"/>
                <a:sym typeface="Trebuchet MS"/>
              </a:rPr>
              <a:t>Assistant Training</a:t>
            </a:r>
          </a:p>
          <a:p>
            <a:pPr lvl="0">
              <a:spcBef>
                <a:spcPts val="0"/>
              </a:spcBef>
              <a:spcAft>
                <a:spcPts val="0"/>
              </a:spcAft>
            </a:pPr>
            <a:r>
              <a:rPr lang="en-US" sz="1600" dirty="0">
                <a:latin typeface="Trebuchet MS"/>
                <a:ea typeface="Trebuchet MS"/>
                <a:cs typeface="Trebuchet MS"/>
                <a:sym typeface="Trebuchet MS"/>
              </a:rPr>
              <a:t>Nurse Assistant (Rehabilitative)</a:t>
            </a:r>
          </a:p>
          <a:p>
            <a:pPr lvl="0">
              <a:spcBef>
                <a:spcPts val="0"/>
              </a:spcBef>
              <a:spcAft>
                <a:spcPts val="0"/>
              </a:spcAft>
            </a:pPr>
            <a:r>
              <a:rPr lang="en-US" sz="1600" dirty="0">
                <a:latin typeface="Trebuchet MS"/>
                <a:ea typeface="Trebuchet MS"/>
                <a:cs typeface="Trebuchet MS"/>
                <a:sym typeface="Trebuchet MS"/>
              </a:rPr>
              <a:t>Nurse Assistant (Acute Care)</a:t>
            </a:r>
          </a:p>
          <a:p>
            <a:pPr lvl="0">
              <a:spcBef>
                <a:spcPts val="0"/>
              </a:spcBef>
              <a:spcAft>
                <a:spcPts val="0"/>
              </a:spcAft>
            </a:pPr>
            <a:r>
              <a:rPr lang="en-US" sz="1600" dirty="0" smtClean="0">
                <a:latin typeface="Trebuchet MS"/>
                <a:ea typeface="Trebuchet MS"/>
                <a:cs typeface="Trebuchet MS"/>
                <a:sym typeface="Trebuchet MS"/>
              </a:rPr>
              <a:t>Behavioral </a:t>
            </a:r>
            <a:r>
              <a:rPr lang="en-US" sz="1600" dirty="0">
                <a:latin typeface="Trebuchet MS"/>
                <a:ea typeface="Trebuchet MS"/>
                <a:cs typeface="Trebuchet MS"/>
                <a:sym typeface="Trebuchet MS"/>
              </a:rPr>
              <a:t>Health </a:t>
            </a:r>
            <a:r>
              <a:rPr lang="en-US" sz="1600" dirty="0" smtClean="0">
                <a:latin typeface="Trebuchet MS"/>
                <a:ea typeface="Trebuchet MS"/>
                <a:cs typeface="Trebuchet MS"/>
                <a:sym typeface="Trebuchet MS"/>
              </a:rPr>
              <a:t>Aide</a:t>
            </a:r>
          </a:p>
          <a:p>
            <a:pPr lvl="0">
              <a:spcBef>
                <a:spcPts val="0"/>
              </a:spcBef>
              <a:spcAft>
                <a:spcPts val="0"/>
              </a:spcAft>
            </a:pPr>
            <a:r>
              <a:rPr lang="en-US" sz="1600" dirty="0" smtClean="0">
                <a:latin typeface="Trebuchet MS"/>
                <a:ea typeface="Trebuchet MS"/>
                <a:cs typeface="Trebuchet MS"/>
                <a:sym typeface="Trebuchet MS"/>
              </a:rPr>
              <a:t>Health Unit Coordinator  </a:t>
            </a:r>
            <a:endParaRPr sz="1600" dirty="0">
              <a:latin typeface="Trebuchet MS"/>
              <a:ea typeface="Trebuchet MS"/>
              <a:cs typeface="Trebuchet MS"/>
              <a:sym typeface="Trebuchet MS"/>
            </a:endParaRPr>
          </a:p>
        </p:txBody>
      </p:sp>
      <p:sp>
        <p:nvSpPr>
          <p:cNvPr id="200" name="Google Shape;200;g5df449d0b6_0_82"/>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rPr>
              <a:t>Career opportunities (include median wage/salary) and connection to in-demand </a:t>
            </a:r>
            <a:r>
              <a:rPr lang="en-US" dirty="0" smtClean="0">
                <a:solidFill>
                  <a:schemeClr val="dk1"/>
                </a:solidFill>
              </a:rPr>
              <a:t>jobs</a:t>
            </a:r>
          </a:p>
          <a:p>
            <a:pPr marL="0" lvl="0" indent="0" algn="l" rtl="0">
              <a:spcBef>
                <a:spcPts val="0"/>
              </a:spcBef>
              <a:spcAft>
                <a:spcPts val="0"/>
              </a:spcAft>
              <a:buClr>
                <a:schemeClr val="dk1"/>
              </a:buClr>
              <a:buSzPts val="1100"/>
              <a:buFont typeface="Arial"/>
              <a:buNone/>
            </a:pPr>
            <a:endParaRPr lang="en-US" dirty="0">
              <a:solidFill>
                <a:schemeClr val="dk1"/>
              </a:solidFill>
            </a:endParaRPr>
          </a:p>
          <a:p>
            <a:pPr lvl="0">
              <a:spcBef>
                <a:spcPts val="0"/>
              </a:spcBef>
              <a:spcAft>
                <a:spcPts val="0"/>
              </a:spcAft>
              <a:buClr>
                <a:schemeClr val="dk1"/>
              </a:buClr>
              <a:buSzPts val="1100"/>
            </a:pPr>
            <a:r>
              <a:rPr lang="en-US" sz="1600" dirty="0"/>
              <a:t>Certified Nurse </a:t>
            </a:r>
            <a:r>
              <a:rPr lang="en-US" sz="1600" dirty="0" smtClean="0"/>
              <a:t>Assistant ($16/hr.)</a:t>
            </a:r>
            <a:endParaRPr lang="en-US" sz="1600" dirty="0"/>
          </a:p>
          <a:p>
            <a:pPr marL="0" lvl="0" indent="0" algn="l" rtl="0">
              <a:spcBef>
                <a:spcPts val="0"/>
              </a:spcBef>
              <a:spcAft>
                <a:spcPts val="0"/>
              </a:spcAft>
              <a:buClr>
                <a:schemeClr val="dk1"/>
              </a:buClr>
              <a:buSzPts val="1100"/>
              <a:buFont typeface="Arial"/>
              <a:buNone/>
            </a:pPr>
            <a:endParaRPr lang="en-US" sz="1600" dirty="0" smtClean="0"/>
          </a:p>
          <a:p>
            <a:pPr lvl="0">
              <a:spcBef>
                <a:spcPts val="0"/>
              </a:spcBef>
              <a:spcAft>
                <a:spcPts val="0"/>
              </a:spcAft>
              <a:buClr>
                <a:schemeClr val="dk1"/>
              </a:buClr>
              <a:buSzPts val="1100"/>
            </a:pPr>
            <a:r>
              <a:rPr lang="en-US" sz="1600" dirty="0"/>
              <a:t>Home Health Aide </a:t>
            </a:r>
            <a:r>
              <a:rPr lang="en-US" sz="1600" dirty="0" smtClean="0"/>
              <a:t> ($14/hr.) </a:t>
            </a:r>
          </a:p>
          <a:p>
            <a:pPr lvl="0">
              <a:spcBef>
                <a:spcPts val="0"/>
              </a:spcBef>
              <a:spcAft>
                <a:spcPts val="0"/>
              </a:spcAft>
              <a:buClr>
                <a:schemeClr val="dk1"/>
              </a:buClr>
              <a:buSzPts val="1100"/>
            </a:pPr>
            <a:endParaRPr lang="en-US" sz="1600" dirty="0"/>
          </a:p>
          <a:p>
            <a:pPr lvl="0">
              <a:spcBef>
                <a:spcPts val="0"/>
              </a:spcBef>
              <a:spcAft>
                <a:spcPts val="0"/>
              </a:spcAft>
              <a:buClr>
                <a:schemeClr val="dk1"/>
              </a:buClr>
              <a:buSzPts val="1100"/>
            </a:pPr>
            <a:r>
              <a:rPr lang="en-US" sz="1600" dirty="0" smtClean="0"/>
              <a:t>Medical Secretaries ($21/hr.) </a:t>
            </a:r>
            <a:endParaRPr sz="16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0649" y="6191738"/>
            <a:ext cx="1969584" cy="555904"/>
          </a:xfrm>
          <a:prstGeom prst="rect">
            <a:avLst/>
          </a:prstGeom>
        </p:spPr>
      </p:pic>
    </p:spTree>
    <p:extLst>
      <p:ext uri="{BB962C8B-B14F-4D97-AF65-F5344CB8AC3E}">
        <p14:creationId xmlns:p14="http://schemas.microsoft.com/office/powerpoint/2010/main" val="1631780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g5df449d0b6_0_51"/>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72</a:t>
            </a:fld>
            <a:endParaRPr sz="1200" dirty="0">
              <a:solidFill>
                <a:schemeClr val="bg1"/>
              </a:solidFill>
              <a:latin typeface="Trebuchet MS" panose="020B0603020202020204" pitchFamily="34" charset="0"/>
            </a:endParaRPr>
          </a:p>
        </p:txBody>
      </p:sp>
      <p:sp>
        <p:nvSpPr>
          <p:cNvPr id="207" name="Google Shape;207;g5df449d0b6_0_51"/>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0"/>
              </a:spcAft>
              <a:buSzPts val="1100"/>
              <a:buNone/>
            </a:pPr>
            <a:r>
              <a:rPr lang="en-US" sz="3600" b="0">
                <a:solidFill>
                  <a:srgbClr val="FFFFFF"/>
                </a:solidFill>
              </a:rPr>
              <a:t>Information and Communication Technology (ICT) </a:t>
            </a:r>
            <a:endParaRPr sz="3600" b="0">
              <a:solidFill>
                <a:srgbClr val="FFFFFF"/>
              </a:solidFill>
            </a:endParaRPr>
          </a:p>
          <a:p>
            <a:pPr marL="0" lvl="0" indent="0" algn="ctr" rtl="0">
              <a:lnSpc>
                <a:spcPct val="115000"/>
              </a:lnSpc>
              <a:spcBef>
                <a:spcPts val="600"/>
              </a:spcBef>
              <a:spcAft>
                <a:spcPts val="600"/>
              </a:spcAft>
              <a:buSzPts val="1100"/>
              <a:buNone/>
            </a:pPr>
            <a:r>
              <a:rPr lang="en-US" sz="3600" b="0">
                <a:solidFill>
                  <a:srgbClr val="FFFFFF"/>
                </a:solidFill>
              </a:rPr>
              <a:t>and Digital Media</a:t>
            </a:r>
            <a:endParaRPr sz="3600" b="0">
              <a:solidFill>
                <a:srgbClr val="FFFFFF"/>
              </a:solidFill>
            </a:endParaRPr>
          </a:p>
        </p:txBody>
      </p:sp>
      <p:cxnSp>
        <p:nvCxnSpPr>
          <p:cNvPr id="208" name="Google Shape;208;g5df449d0b6_0_51"/>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09" name="Google Shape;209;g5df449d0b6_0_51"/>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0" name="Google Shape;210;g5df449d0b6_0_51"/>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sp>
        <p:nvSpPr>
          <p:cNvPr id="211" name="Google Shape;211;g5df449d0b6_0_51"/>
          <p:cNvSpPr txBox="1"/>
          <p:nvPr/>
        </p:nvSpPr>
        <p:spPr>
          <a:xfrm>
            <a:off x="457200" y="1838273"/>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Programs </a:t>
            </a:r>
            <a:r>
              <a:rPr lang="en-US" dirty="0" smtClean="0">
                <a:latin typeface="Trebuchet MS"/>
                <a:ea typeface="Trebuchet MS"/>
                <a:cs typeface="Trebuchet MS"/>
                <a:sym typeface="Trebuchet MS"/>
              </a:rPr>
              <a:t>offered</a:t>
            </a:r>
          </a:p>
          <a:p>
            <a:pPr marL="0" lvl="0" indent="0" algn="l" rtl="0">
              <a:spcBef>
                <a:spcPts val="0"/>
              </a:spcBef>
              <a:spcAft>
                <a:spcPts val="0"/>
              </a:spcAft>
              <a:buNone/>
            </a:pPr>
            <a:endParaRPr lang="en-US" dirty="0">
              <a:latin typeface="Trebuchet MS"/>
              <a:ea typeface="Trebuchet MS"/>
              <a:cs typeface="Trebuchet MS"/>
              <a:sym typeface="Trebuchet MS"/>
            </a:endParaRPr>
          </a:p>
          <a:p>
            <a:pPr lvl="0">
              <a:spcBef>
                <a:spcPts val="0"/>
              </a:spcBef>
              <a:spcAft>
                <a:spcPts val="0"/>
              </a:spcAft>
            </a:pPr>
            <a:r>
              <a:rPr lang="en-US" sz="1100" dirty="0">
                <a:latin typeface="Trebuchet MS"/>
                <a:ea typeface="Trebuchet MS"/>
                <a:cs typeface="Trebuchet MS"/>
                <a:sym typeface="Trebuchet MS"/>
              </a:rPr>
              <a:t>Mobile Application Development Program</a:t>
            </a:r>
          </a:p>
          <a:p>
            <a:pPr lvl="0">
              <a:spcBef>
                <a:spcPts val="0"/>
              </a:spcBef>
              <a:spcAft>
                <a:spcPts val="0"/>
              </a:spcAft>
            </a:pPr>
            <a:r>
              <a:rPr lang="en-US" sz="1100" dirty="0">
                <a:latin typeface="Trebuchet MS"/>
                <a:ea typeface="Trebuchet MS"/>
                <a:cs typeface="Trebuchet MS"/>
                <a:sym typeface="Trebuchet MS"/>
              </a:rPr>
              <a:t>Desktop Technician</a:t>
            </a:r>
          </a:p>
          <a:p>
            <a:pPr lvl="0">
              <a:spcBef>
                <a:spcPts val="0"/>
              </a:spcBef>
              <a:spcAft>
                <a:spcPts val="0"/>
              </a:spcAft>
            </a:pPr>
            <a:r>
              <a:rPr lang="en-US" sz="1100" dirty="0">
                <a:latin typeface="Trebuchet MS"/>
                <a:ea typeface="Trebuchet MS"/>
                <a:cs typeface="Trebuchet MS"/>
                <a:sym typeface="Trebuchet MS"/>
              </a:rPr>
              <a:t>Network Technician (CCENT)</a:t>
            </a:r>
          </a:p>
          <a:p>
            <a:pPr lvl="0">
              <a:spcBef>
                <a:spcPts val="0"/>
              </a:spcBef>
              <a:spcAft>
                <a:spcPts val="0"/>
              </a:spcAft>
            </a:pPr>
            <a:r>
              <a:rPr lang="en-US" sz="1100" dirty="0">
                <a:latin typeface="Trebuchet MS"/>
                <a:ea typeface="Trebuchet MS"/>
                <a:cs typeface="Trebuchet MS"/>
                <a:sym typeface="Trebuchet MS"/>
              </a:rPr>
              <a:t>CCNA Routing and Switching</a:t>
            </a:r>
          </a:p>
          <a:p>
            <a:pPr lvl="0">
              <a:spcBef>
                <a:spcPts val="0"/>
              </a:spcBef>
              <a:spcAft>
                <a:spcPts val="0"/>
              </a:spcAft>
            </a:pPr>
            <a:r>
              <a:rPr lang="en-US" sz="1100" dirty="0">
                <a:latin typeface="Trebuchet MS"/>
                <a:ea typeface="Trebuchet MS"/>
                <a:cs typeface="Trebuchet MS"/>
                <a:sym typeface="Trebuchet MS"/>
              </a:rPr>
              <a:t>CCNA Security/Network Security Specialist</a:t>
            </a:r>
          </a:p>
          <a:p>
            <a:pPr lvl="0">
              <a:spcBef>
                <a:spcPts val="0"/>
              </a:spcBef>
              <a:spcAft>
                <a:spcPts val="0"/>
              </a:spcAft>
            </a:pPr>
            <a:r>
              <a:rPr lang="en-US" sz="1100" dirty="0">
                <a:latin typeface="Trebuchet MS"/>
                <a:ea typeface="Trebuchet MS"/>
                <a:cs typeface="Trebuchet MS"/>
                <a:sym typeface="Trebuchet MS"/>
              </a:rPr>
              <a:t>Windows System Administration</a:t>
            </a:r>
          </a:p>
          <a:p>
            <a:pPr lvl="0">
              <a:spcBef>
                <a:spcPts val="0"/>
              </a:spcBef>
              <a:spcAft>
                <a:spcPts val="0"/>
              </a:spcAft>
            </a:pPr>
            <a:r>
              <a:rPr lang="en-US" sz="1100" dirty="0">
                <a:latin typeface="Trebuchet MS"/>
                <a:ea typeface="Trebuchet MS"/>
                <a:cs typeface="Trebuchet MS"/>
                <a:sym typeface="Trebuchet MS"/>
              </a:rPr>
              <a:t>Server Essentials</a:t>
            </a:r>
          </a:p>
          <a:p>
            <a:pPr lvl="0">
              <a:spcBef>
                <a:spcPts val="0"/>
              </a:spcBef>
              <a:spcAft>
                <a:spcPts val="0"/>
              </a:spcAft>
            </a:pPr>
            <a:r>
              <a:rPr lang="en-US" sz="1100" dirty="0">
                <a:latin typeface="Trebuchet MS"/>
                <a:ea typeface="Trebuchet MS"/>
                <a:cs typeface="Trebuchet MS"/>
                <a:sym typeface="Trebuchet MS"/>
              </a:rPr>
              <a:t>Linux Server Administration</a:t>
            </a:r>
          </a:p>
          <a:p>
            <a:pPr lvl="0">
              <a:spcBef>
                <a:spcPts val="0"/>
              </a:spcBef>
              <a:spcAft>
                <a:spcPts val="0"/>
              </a:spcAft>
            </a:pPr>
            <a:r>
              <a:rPr lang="en-US" sz="1100" dirty="0">
                <a:latin typeface="Trebuchet MS"/>
                <a:ea typeface="Trebuchet MS"/>
                <a:cs typeface="Trebuchet MS"/>
                <a:sym typeface="Trebuchet MS"/>
              </a:rPr>
              <a:t>Web Server Technologies and Applications</a:t>
            </a:r>
          </a:p>
          <a:p>
            <a:pPr lvl="0">
              <a:spcBef>
                <a:spcPts val="0"/>
              </a:spcBef>
              <a:spcAft>
                <a:spcPts val="0"/>
              </a:spcAft>
            </a:pPr>
            <a:r>
              <a:rPr lang="en-US" sz="1100" dirty="0">
                <a:latin typeface="Trebuchet MS"/>
                <a:ea typeface="Trebuchet MS"/>
                <a:cs typeface="Trebuchet MS"/>
                <a:sym typeface="Trebuchet MS"/>
              </a:rPr>
              <a:t>Web Server Program</a:t>
            </a:r>
          </a:p>
          <a:p>
            <a:pPr lvl="0">
              <a:spcBef>
                <a:spcPts val="0"/>
              </a:spcBef>
              <a:spcAft>
                <a:spcPts val="0"/>
              </a:spcAft>
            </a:pPr>
            <a:r>
              <a:rPr lang="en-US" sz="1100" dirty="0">
                <a:latin typeface="Trebuchet MS"/>
                <a:ea typeface="Trebuchet MS"/>
                <a:cs typeface="Trebuchet MS"/>
                <a:sym typeface="Trebuchet MS"/>
              </a:rPr>
              <a:t>Virtual Datacenter</a:t>
            </a:r>
          </a:p>
          <a:p>
            <a:pPr lvl="0">
              <a:spcBef>
                <a:spcPts val="0"/>
              </a:spcBef>
              <a:spcAft>
                <a:spcPts val="0"/>
              </a:spcAft>
            </a:pPr>
            <a:r>
              <a:rPr lang="en-US" sz="1100" dirty="0">
                <a:latin typeface="Trebuchet MS"/>
                <a:ea typeface="Trebuchet MS"/>
                <a:cs typeface="Trebuchet MS"/>
                <a:sym typeface="Trebuchet MS"/>
              </a:rPr>
              <a:t>Security Essentials</a:t>
            </a:r>
          </a:p>
          <a:p>
            <a:pPr lvl="0">
              <a:spcBef>
                <a:spcPts val="0"/>
              </a:spcBef>
              <a:spcAft>
                <a:spcPts val="0"/>
              </a:spcAft>
            </a:pPr>
            <a:r>
              <a:rPr lang="en-US" sz="1100" dirty="0">
                <a:latin typeface="Trebuchet MS"/>
                <a:ea typeface="Trebuchet MS"/>
                <a:cs typeface="Trebuchet MS"/>
                <a:sym typeface="Trebuchet MS"/>
              </a:rPr>
              <a:t>Cybersecurity Analyst</a:t>
            </a:r>
          </a:p>
          <a:p>
            <a:pPr lvl="0">
              <a:spcBef>
                <a:spcPts val="0"/>
              </a:spcBef>
              <a:spcAft>
                <a:spcPts val="0"/>
              </a:spcAft>
            </a:pPr>
            <a:r>
              <a:rPr lang="en-US" sz="1100" dirty="0" smtClean="0">
                <a:latin typeface="Trebuchet MS"/>
                <a:ea typeface="Trebuchet MS"/>
                <a:cs typeface="Trebuchet MS"/>
                <a:sym typeface="Trebuchet MS"/>
              </a:rPr>
              <a:t>Python Programming</a:t>
            </a:r>
            <a:endParaRPr lang="en-US" sz="1100" dirty="0">
              <a:latin typeface="Trebuchet MS"/>
              <a:ea typeface="Trebuchet MS"/>
              <a:cs typeface="Trebuchet MS"/>
              <a:sym typeface="Trebuchet MS"/>
            </a:endParaRPr>
          </a:p>
          <a:p>
            <a:pPr lvl="0">
              <a:spcBef>
                <a:spcPts val="0"/>
              </a:spcBef>
              <a:spcAft>
                <a:spcPts val="0"/>
              </a:spcAft>
            </a:pPr>
            <a:r>
              <a:rPr lang="en-US" sz="1100" dirty="0">
                <a:latin typeface="Trebuchet MS"/>
                <a:ea typeface="Trebuchet MS"/>
                <a:cs typeface="Trebuchet MS"/>
                <a:sym typeface="Trebuchet MS"/>
              </a:rPr>
              <a:t>Digital </a:t>
            </a:r>
            <a:r>
              <a:rPr lang="en-US" sz="1100" dirty="0" smtClean="0">
                <a:latin typeface="Trebuchet MS"/>
                <a:ea typeface="Trebuchet MS"/>
                <a:cs typeface="Trebuchet MS"/>
                <a:sym typeface="Trebuchet MS"/>
              </a:rPr>
              <a:t>Media &amp; Vector Graphics</a:t>
            </a:r>
            <a:endParaRPr lang="en-US" sz="1100" dirty="0">
              <a:latin typeface="Trebuchet MS"/>
              <a:ea typeface="Trebuchet MS"/>
              <a:cs typeface="Trebuchet MS"/>
              <a:sym typeface="Trebuchet MS"/>
            </a:endParaRPr>
          </a:p>
          <a:p>
            <a:pPr lvl="0">
              <a:spcBef>
                <a:spcPts val="0"/>
              </a:spcBef>
              <a:spcAft>
                <a:spcPts val="0"/>
              </a:spcAft>
            </a:pPr>
            <a:r>
              <a:rPr lang="en-US" sz="1100" dirty="0">
                <a:latin typeface="Trebuchet MS"/>
                <a:ea typeface="Trebuchet MS"/>
                <a:cs typeface="Trebuchet MS"/>
                <a:sym typeface="Trebuchet MS"/>
              </a:rPr>
              <a:t>Front End Web Developer I Program</a:t>
            </a:r>
          </a:p>
          <a:p>
            <a:pPr lvl="0">
              <a:spcBef>
                <a:spcPts val="0"/>
              </a:spcBef>
              <a:spcAft>
                <a:spcPts val="0"/>
              </a:spcAft>
            </a:pPr>
            <a:r>
              <a:rPr lang="en-US" sz="1100" dirty="0">
                <a:latin typeface="Trebuchet MS"/>
                <a:ea typeface="Trebuchet MS"/>
                <a:cs typeface="Trebuchet MS"/>
                <a:sym typeface="Trebuchet MS"/>
              </a:rPr>
              <a:t>Front End Web Developer II Program</a:t>
            </a:r>
            <a:endParaRPr sz="1100" dirty="0">
              <a:latin typeface="Trebuchet MS"/>
              <a:ea typeface="Trebuchet MS"/>
              <a:cs typeface="Trebuchet MS"/>
              <a:sym typeface="Trebuchet MS"/>
            </a:endParaRPr>
          </a:p>
        </p:txBody>
      </p:sp>
      <p:sp>
        <p:nvSpPr>
          <p:cNvPr id="212" name="Google Shape;212;g5df449d0b6_0_51"/>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rPr>
              <a:t>Career opportunities (include median wage/salary) and connection to in-demand </a:t>
            </a:r>
            <a:r>
              <a:rPr lang="en-US" dirty="0" smtClean="0">
                <a:solidFill>
                  <a:schemeClr val="dk1"/>
                </a:solidFill>
              </a:rPr>
              <a:t>jobs</a:t>
            </a:r>
          </a:p>
          <a:p>
            <a:pPr marL="0" lvl="0" indent="0" algn="l" rtl="0">
              <a:spcBef>
                <a:spcPts val="0"/>
              </a:spcBef>
              <a:spcAft>
                <a:spcPts val="0"/>
              </a:spcAft>
              <a:buClr>
                <a:schemeClr val="dk1"/>
              </a:buClr>
              <a:buSzPts val="1100"/>
              <a:buFont typeface="Arial"/>
              <a:buNone/>
            </a:pPr>
            <a:endParaRPr lang="en-US" dirty="0">
              <a:solidFill>
                <a:schemeClr val="dk1"/>
              </a:solidFill>
            </a:endParaRPr>
          </a:p>
          <a:p>
            <a:pPr marL="0" lvl="0" indent="0" algn="l" rtl="0">
              <a:spcBef>
                <a:spcPts val="0"/>
              </a:spcBef>
              <a:spcAft>
                <a:spcPts val="0"/>
              </a:spcAft>
              <a:buClr>
                <a:schemeClr val="dk1"/>
              </a:buClr>
              <a:buSzPts val="1100"/>
              <a:buFont typeface="Arial"/>
              <a:buNone/>
            </a:pPr>
            <a:r>
              <a:rPr lang="en-US" sz="1600" dirty="0" smtClean="0">
                <a:solidFill>
                  <a:schemeClr val="dk1"/>
                </a:solidFill>
              </a:rPr>
              <a:t>Desktop Support Specialists ($28/hr.) </a:t>
            </a:r>
          </a:p>
          <a:p>
            <a:pPr marL="0" lvl="0" indent="0" algn="l" rtl="0">
              <a:spcBef>
                <a:spcPts val="0"/>
              </a:spcBef>
              <a:spcAft>
                <a:spcPts val="0"/>
              </a:spcAft>
              <a:buClr>
                <a:schemeClr val="dk1"/>
              </a:buClr>
              <a:buSzPts val="1100"/>
              <a:buFont typeface="Arial"/>
              <a:buNone/>
            </a:pPr>
            <a:endParaRPr lang="en-US" sz="1600" dirty="0">
              <a:solidFill>
                <a:schemeClr val="dk1"/>
              </a:solidFill>
            </a:endParaRPr>
          </a:p>
          <a:p>
            <a:pPr marL="0" lvl="0" indent="0" algn="l" rtl="0">
              <a:spcBef>
                <a:spcPts val="0"/>
              </a:spcBef>
              <a:spcAft>
                <a:spcPts val="0"/>
              </a:spcAft>
              <a:buClr>
                <a:schemeClr val="dk1"/>
              </a:buClr>
              <a:buSzPts val="1100"/>
              <a:buFont typeface="Arial"/>
              <a:buNone/>
            </a:pPr>
            <a:r>
              <a:rPr lang="en-US" sz="1600" dirty="0" smtClean="0">
                <a:solidFill>
                  <a:schemeClr val="dk1"/>
                </a:solidFill>
              </a:rPr>
              <a:t>Network Support Specialists ($33/hr.) </a:t>
            </a:r>
          </a:p>
          <a:p>
            <a:pPr marL="0" lvl="0" indent="0" algn="l" rtl="0">
              <a:spcBef>
                <a:spcPts val="0"/>
              </a:spcBef>
              <a:spcAft>
                <a:spcPts val="0"/>
              </a:spcAft>
              <a:buClr>
                <a:schemeClr val="dk1"/>
              </a:buClr>
              <a:buSzPts val="1100"/>
              <a:buFont typeface="Arial"/>
              <a:buNone/>
            </a:pPr>
            <a:endParaRPr lang="en-US" sz="1600" dirty="0">
              <a:solidFill>
                <a:schemeClr val="dk1"/>
              </a:solidFill>
            </a:endParaRPr>
          </a:p>
          <a:p>
            <a:pPr lvl="0">
              <a:spcBef>
                <a:spcPts val="0"/>
              </a:spcBef>
              <a:spcAft>
                <a:spcPts val="0"/>
              </a:spcAft>
              <a:buClr>
                <a:prstClr val="black"/>
              </a:buClr>
              <a:buSzPts val="1100"/>
            </a:pPr>
            <a:r>
              <a:rPr lang="en-US" sz="1600" dirty="0" smtClean="0">
                <a:solidFill>
                  <a:prstClr val="black"/>
                </a:solidFill>
              </a:rPr>
              <a:t>Network Security &amp; Cyber Administrator </a:t>
            </a:r>
            <a:r>
              <a:rPr lang="en-US" sz="1600" dirty="0">
                <a:solidFill>
                  <a:prstClr val="black"/>
                </a:solidFill>
              </a:rPr>
              <a:t>($</a:t>
            </a:r>
            <a:r>
              <a:rPr lang="en-US" sz="1600" dirty="0" smtClean="0">
                <a:solidFill>
                  <a:prstClr val="black"/>
                </a:solidFill>
              </a:rPr>
              <a:t>45 - $75/hr</a:t>
            </a:r>
            <a:r>
              <a:rPr lang="en-US" sz="1600" dirty="0">
                <a:solidFill>
                  <a:prstClr val="black"/>
                </a:solidFill>
              </a:rPr>
              <a:t>.) </a:t>
            </a:r>
          </a:p>
          <a:p>
            <a:pPr marL="0" lvl="0" indent="0" algn="l" rtl="0">
              <a:spcBef>
                <a:spcPts val="0"/>
              </a:spcBef>
              <a:spcAft>
                <a:spcPts val="0"/>
              </a:spcAft>
              <a:buClr>
                <a:schemeClr val="dk1"/>
              </a:buClr>
              <a:buSzPts val="1100"/>
              <a:buFont typeface="Arial"/>
              <a:buNone/>
            </a:pPr>
            <a:endParaRPr lang="en-US" sz="1600" dirty="0">
              <a:solidFill>
                <a:schemeClr val="dk1"/>
              </a:solidFill>
            </a:endParaRPr>
          </a:p>
          <a:p>
            <a:pPr marL="0" lvl="0" indent="0" algn="l" rtl="0">
              <a:spcBef>
                <a:spcPts val="0"/>
              </a:spcBef>
              <a:spcAft>
                <a:spcPts val="0"/>
              </a:spcAft>
              <a:buClr>
                <a:schemeClr val="dk1"/>
              </a:buClr>
              <a:buSzPts val="1100"/>
              <a:buFont typeface="Arial"/>
              <a:buNone/>
            </a:pPr>
            <a:r>
              <a:rPr lang="en-US" sz="1600" dirty="0" smtClean="0">
                <a:solidFill>
                  <a:schemeClr val="dk1"/>
                </a:solidFill>
              </a:rPr>
              <a:t>Web Developers ($26/hr.) </a:t>
            </a:r>
          </a:p>
          <a:p>
            <a:pPr marL="0" lvl="0" indent="0" algn="l" rtl="0">
              <a:spcBef>
                <a:spcPts val="0"/>
              </a:spcBef>
              <a:spcAft>
                <a:spcPts val="0"/>
              </a:spcAft>
              <a:buClr>
                <a:schemeClr val="dk1"/>
              </a:buClr>
              <a:buSzPts val="1100"/>
              <a:buFont typeface="Arial"/>
              <a:buNone/>
            </a:pPr>
            <a:endParaRPr lang="en-US" sz="1600" dirty="0">
              <a:solidFill>
                <a:schemeClr val="dk1"/>
              </a:solidFill>
            </a:endParaRPr>
          </a:p>
          <a:p>
            <a:pPr marL="0" lvl="0" indent="0" algn="l" rtl="0">
              <a:spcBef>
                <a:spcPts val="0"/>
              </a:spcBef>
              <a:spcAft>
                <a:spcPts val="0"/>
              </a:spcAft>
              <a:buClr>
                <a:schemeClr val="dk1"/>
              </a:buClr>
              <a:buSzPts val="1100"/>
              <a:buFont typeface="Arial"/>
              <a:buNone/>
            </a:pPr>
            <a:endParaRPr lang="en-US" sz="1600" dirty="0" smtClean="0">
              <a:solidFill>
                <a:schemeClr val="dk1"/>
              </a:solidFill>
            </a:endParaRPr>
          </a:p>
          <a:p>
            <a:pPr marL="0" lvl="0" indent="0" algn="l" rtl="0">
              <a:spcBef>
                <a:spcPts val="0"/>
              </a:spcBef>
              <a:spcAft>
                <a:spcPts val="0"/>
              </a:spcAft>
              <a:buClr>
                <a:schemeClr val="dk1"/>
              </a:buClr>
              <a:buSzPts val="1100"/>
              <a:buFont typeface="Arial"/>
              <a:buNone/>
            </a:pPr>
            <a:endParaRPr lang="en-US" sz="1600" dirty="0">
              <a:solidFill>
                <a:schemeClr val="dk1"/>
              </a:solidFill>
            </a:endParaRPr>
          </a:p>
          <a:p>
            <a:pPr marL="0" lvl="0" indent="0" algn="l" rtl="0">
              <a:spcBef>
                <a:spcPts val="0"/>
              </a:spcBef>
              <a:spcAft>
                <a:spcPts val="0"/>
              </a:spcAft>
              <a:buClr>
                <a:schemeClr val="dk1"/>
              </a:buClr>
              <a:buSzPts val="1100"/>
              <a:buFont typeface="Arial"/>
              <a:buNone/>
            </a:pPr>
            <a:endParaRPr lang="en-US" sz="1600" dirty="0">
              <a:solidFill>
                <a:schemeClr val="dk1"/>
              </a:solidFill>
            </a:endParaRPr>
          </a:p>
          <a:p>
            <a:pPr marL="0" lvl="0" indent="0" algn="l" rtl="0">
              <a:spcBef>
                <a:spcPts val="0"/>
              </a:spcBef>
              <a:spcAft>
                <a:spcPts val="0"/>
              </a:spcAft>
              <a:buClr>
                <a:schemeClr val="dk1"/>
              </a:buClr>
              <a:buSzPts val="1100"/>
              <a:buFont typeface="Arial"/>
              <a:buNone/>
            </a:pPr>
            <a:endParaRPr lang="en-US" sz="1600" dirty="0" smtClean="0">
              <a:solidFill>
                <a:schemeClr val="dk1"/>
              </a:solidFill>
            </a:endParaRPr>
          </a:p>
          <a:p>
            <a:pPr marL="0" lvl="0" indent="0" algn="l" rtl="0">
              <a:spcBef>
                <a:spcPts val="0"/>
              </a:spcBef>
              <a:spcAft>
                <a:spcPts val="0"/>
              </a:spcAft>
              <a:buClr>
                <a:schemeClr val="dk1"/>
              </a:buClr>
              <a:buSzPts val="1100"/>
              <a:buFont typeface="Arial"/>
              <a:buNone/>
            </a:pPr>
            <a:endParaRPr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0649" y="6191738"/>
            <a:ext cx="1969584" cy="555904"/>
          </a:xfrm>
          <a:prstGeom prst="rect">
            <a:avLst/>
          </a:prstGeom>
        </p:spPr>
      </p:pic>
    </p:spTree>
    <p:extLst>
      <p:ext uri="{BB962C8B-B14F-4D97-AF65-F5344CB8AC3E}">
        <p14:creationId xmlns:p14="http://schemas.microsoft.com/office/powerpoint/2010/main" val="6564738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5df449d0b6_0_42"/>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73</a:t>
            </a:fld>
            <a:endParaRPr sz="1200" dirty="0">
              <a:solidFill>
                <a:schemeClr val="bg1"/>
              </a:solidFill>
              <a:latin typeface="Trebuchet MS" panose="020B0603020202020204" pitchFamily="34" charset="0"/>
            </a:endParaRPr>
          </a:p>
        </p:txBody>
      </p:sp>
      <p:sp>
        <p:nvSpPr>
          <p:cNvPr id="231" name="Google Shape;231;g5df449d0b6_0_42"/>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a:solidFill>
                  <a:srgbClr val="FFFFFF"/>
                </a:solidFill>
              </a:rPr>
              <a:t>Business and Entrepreneurship </a:t>
            </a:r>
            <a:endParaRPr sz="3600" b="0">
              <a:solidFill>
                <a:srgbClr val="FFFFFF"/>
              </a:solidFill>
            </a:endParaRPr>
          </a:p>
        </p:txBody>
      </p:sp>
      <p:cxnSp>
        <p:nvCxnSpPr>
          <p:cNvPr id="232" name="Google Shape;232;g5df449d0b6_0_42"/>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33" name="Google Shape;233;g5df449d0b6_0_42"/>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4" name="Google Shape;234;g5df449d0b6_0_42"/>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sp>
        <p:nvSpPr>
          <p:cNvPr id="235" name="Google Shape;235;g5df449d0b6_0_42"/>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Programs </a:t>
            </a:r>
            <a:r>
              <a:rPr lang="en-US" dirty="0" smtClean="0">
                <a:latin typeface="Trebuchet MS"/>
                <a:ea typeface="Trebuchet MS"/>
                <a:cs typeface="Trebuchet MS"/>
                <a:sym typeface="Trebuchet MS"/>
              </a:rPr>
              <a:t>offered</a:t>
            </a:r>
          </a:p>
          <a:p>
            <a:pPr marL="0" lvl="0" indent="0" algn="l" rtl="0">
              <a:spcBef>
                <a:spcPts val="0"/>
              </a:spcBef>
              <a:spcAft>
                <a:spcPts val="0"/>
              </a:spcAft>
              <a:buNone/>
            </a:pPr>
            <a:endParaRPr lang="en-US" dirty="0">
              <a:latin typeface="Trebuchet MS"/>
              <a:ea typeface="Trebuchet MS"/>
              <a:cs typeface="Trebuchet MS"/>
              <a:sym typeface="Trebuchet MS"/>
            </a:endParaRPr>
          </a:p>
          <a:p>
            <a:pPr lvl="0">
              <a:spcBef>
                <a:spcPts val="0"/>
              </a:spcBef>
              <a:spcAft>
                <a:spcPts val="0"/>
              </a:spcAft>
            </a:pPr>
            <a:r>
              <a:rPr lang="en-US" sz="1600" dirty="0">
                <a:latin typeface="Trebuchet MS"/>
                <a:ea typeface="Trebuchet MS"/>
                <a:cs typeface="Trebuchet MS"/>
                <a:sym typeface="Trebuchet MS"/>
              </a:rPr>
              <a:t>Business Information Worker 1 Program</a:t>
            </a:r>
          </a:p>
          <a:p>
            <a:pPr lvl="0">
              <a:spcBef>
                <a:spcPts val="0"/>
              </a:spcBef>
              <a:spcAft>
                <a:spcPts val="0"/>
              </a:spcAft>
            </a:pPr>
            <a:r>
              <a:rPr lang="en-US" sz="1600" dirty="0">
                <a:latin typeface="Trebuchet MS"/>
                <a:ea typeface="Trebuchet MS"/>
                <a:cs typeface="Trebuchet MS"/>
                <a:sym typeface="Trebuchet MS"/>
              </a:rPr>
              <a:t>Business Information Worker 2 Program</a:t>
            </a:r>
          </a:p>
          <a:p>
            <a:pPr lvl="0">
              <a:spcBef>
                <a:spcPts val="0"/>
              </a:spcBef>
              <a:spcAft>
                <a:spcPts val="0"/>
              </a:spcAft>
            </a:pPr>
            <a:r>
              <a:rPr lang="en-US" sz="1600" dirty="0">
                <a:latin typeface="Trebuchet MS"/>
                <a:ea typeface="Trebuchet MS"/>
                <a:cs typeface="Trebuchet MS"/>
                <a:sym typeface="Trebuchet MS"/>
              </a:rPr>
              <a:t>Business Information Worker 3 Program</a:t>
            </a:r>
          </a:p>
          <a:p>
            <a:pPr lvl="0">
              <a:spcBef>
                <a:spcPts val="0"/>
              </a:spcBef>
              <a:spcAft>
                <a:spcPts val="0"/>
              </a:spcAft>
            </a:pPr>
            <a:r>
              <a:rPr lang="en-US" sz="1600" dirty="0">
                <a:latin typeface="Trebuchet MS"/>
                <a:ea typeface="Trebuchet MS"/>
                <a:cs typeface="Trebuchet MS"/>
                <a:sym typeface="Trebuchet MS"/>
              </a:rPr>
              <a:t>Administrative Assistant</a:t>
            </a:r>
          </a:p>
          <a:p>
            <a:pPr lvl="0">
              <a:spcBef>
                <a:spcPts val="0"/>
              </a:spcBef>
              <a:spcAft>
                <a:spcPts val="0"/>
              </a:spcAft>
            </a:pPr>
            <a:r>
              <a:rPr lang="en-US" sz="1600" dirty="0">
                <a:latin typeface="Trebuchet MS"/>
                <a:ea typeface="Trebuchet MS"/>
                <a:cs typeface="Trebuchet MS"/>
                <a:sym typeface="Trebuchet MS"/>
              </a:rPr>
              <a:t>Account Clerk</a:t>
            </a:r>
          </a:p>
          <a:p>
            <a:pPr lvl="0">
              <a:spcBef>
                <a:spcPts val="0"/>
              </a:spcBef>
              <a:spcAft>
                <a:spcPts val="0"/>
              </a:spcAft>
            </a:pPr>
            <a:r>
              <a:rPr lang="en-US" sz="1600" dirty="0">
                <a:latin typeface="Trebuchet MS"/>
                <a:ea typeface="Trebuchet MS"/>
                <a:cs typeface="Trebuchet MS"/>
                <a:sym typeface="Trebuchet MS"/>
              </a:rPr>
              <a:t>Small Business Planning</a:t>
            </a:r>
          </a:p>
          <a:p>
            <a:pPr lvl="0">
              <a:spcBef>
                <a:spcPts val="0"/>
              </a:spcBef>
              <a:spcAft>
                <a:spcPts val="0"/>
              </a:spcAft>
            </a:pPr>
            <a:r>
              <a:rPr lang="en-US" sz="1600" dirty="0">
                <a:latin typeface="Trebuchet MS"/>
                <a:ea typeface="Trebuchet MS"/>
                <a:cs typeface="Trebuchet MS"/>
                <a:sym typeface="Trebuchet MS"/>
              </a:rPr>
              <a:t>Small Business Growth</a:t>
            </a:r>
          </a:p>
          <a:p>
            <a:pPr lvl="0">
              <a:spcBef>
                <a:spcPts val="0"/>
              </a:spcBef>
              <a:spcAft>
                <a:spcPts val="0"/>
              </a:spcAft>
            </a:pPr>
            <a:r>
              <a:rPr lang="en-US" sz="1600" dirty="0">
                <a:latin typeface="Trebuchet MS"/>
                <a:ea typeface="Trebuchet MS"/>
                <a:cs typeface="Trebuchet MS"/>
                <a:sym typeface="Trebuchet MS"/>
              </a:rPr>
              <a:t>Project Management</a:t>
            </a:r>
            <a:endParaRPr sz="1600" dirty="0">
              <a:latin typeface="Trebuchet MS"/>
              <a:ea typeface="Trebuchet MS"/>
              <a:cs typeface="Trebuchet MS"/>
              <a:sym typeface="Trebuchet MS"/>
            </a:endParaRPr>
          </a:p>
        </p:txBody>
      </p:sp>
      <p:sp>
        <p:nvSpPr>
          <p:cNvPr id="236" name="Google Shape;236;g5df449d0b6_0_42"/>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rPr>
              <a:t>Career opportunities (include median wage/salary) and connection to in-demand </a:t>
            </a:r>
            <a:r>
              <a:rPr lang="en-US" dirty="0" smtClean="0">
                <a:solidFill>
                  <a:schemeClr val="dk1"/>
                </a:solidFill>
              </a:rPr>
              <a:t>jobs</a:t>
            </a:r>
          </a:p>
          <a:p>
            <a:pPr marL="0" lvl="0" indent="0" algn="l" rtl="0">
              <a:spcBef>
                <a:spcPts val="0"/>
              </a:spcBef>
              <a:spcAft>
                <a:spcPts val="0"/>
              </a:spcAft>
              <a:buClr>
                <a:schemeClr val="dk1"/>
              </a:buClr>
              <a:buSzPts val="1100"/>
              <a:buFont typeface="Arial"/>
              <a:buNone/>
            </a:pPr>
            <a:endParaRPr lang="en-US" dirty="0">
              <a:solidFill>
                <a:schemeClr val="dk1"/>
              </a:solidFill>
            </a:endParaRPr>
          </a:p>
          <a:p>
            <a:pPr lvl="0">
              <a:spcBef>
                <a:spcPts val="0"/>
              </a:spcBef>
              <a:spcAft>
                <a:spcPts val="0"/>
              </a:spcAft>
              <a:buClr>
                <a:schemeClr val="dk1"/>
              </a:buClr>
              <a:buSzPts val="1100"/>
            </a:pPr>
            <a:r>
              <a:rPr lang="en-US" sz="1600" dirty="0" smtClean="0"/>
              <a:t>Administrative Assistants &amp; Customer Service Specialist ($20/hr.) </a:t>
            </a:r>
          </a:p>
          <a:p>
            <a:pPr lvl="0">
              <a:spcBef>
                <a:spcPts val="0"/>
              </a:spcBef>
              <a:spcAft>
                <a:spcPts val="0"/>
              </a:spcAft>
              <a:buClr>
                <a:schemeClr val="dk1"/>
              </a:buClr>
              <a:buSzPts val="1100"/>
            </a:pPr>
            <a:endParaRPr lang="en-US" sz="1600" dirty="0"/>
          </a:p>
          <a:p>
            <a:pPr lvl="0">
              <a:spcBef>
                <a:spcPts val="0"/>
              </a:spcBef>
              <a:spcAft>
                <a:spcPts val="0"/>
              </a:spcAft>
              <a:buClr>
                <a:schemeClr val="dk1"/>
              </a:buClr>
              <a:buSzPts val="1100"/>
            </a:pPr>
            <a:r>
              <a:rPr lang="en-US" sz="1600" dirty="0"/>
              <a:t>Bookkeeping, Accounting, and </a:t>
            </a:r>
            <a:r>
              <a:rPr lang="en-US" sz="1600" dirty="0" smtClean="0"/>
              <a:t>Auditing ($22/hr.) </a:t>
            </a:r>
          </a:p>
          <a:p>
            <a:pPr lvl="0">
              <a:spcBef>
                <a:spcPts val="0"/>
              </a:spcBef>
              <a:spcAft>
                <a:spcPts val="0"/>
              </a:spcAft>
              <a:buClr>
                <a:schemeClr val="dk1"/>
              </a:buClr>
              <a:buSzPts val="1100"/>
            </a:pPr>
            <a:endParaRPr lang="en-US" sz="1600" dirty="0"/>
          </a:p>
          <a:p>
            <a:pPr lvl="0">
              <a:spcBef>
                <a:spcPts val="0"/>
              </a:spcBef>
              <a:spcAft>
                <a:spcPts val="0"/>
              </a:spcAft>
              <a:buClr>
                <a:schemeClr val="dk1"/>
              </a:buClr>
              <a:buSzPts val="1100"/>
            </a:pPr>
            <a:r>
              <a:rPr lang="en-US" sz="1600" dirty="0"/>
              <a:t>Business Operations </a:t>
            </a:r>
            <a:r>
              <a:rPr lang="en-US" sz="1600" dirty="0" smtClean="0"/>
              <a:t>Specialists ($37/hr.) </a:t>
            </a:r>
          </a:p>
          <a:p>
            <a:pPr lvl="0">
              <a:spcBef>
                <a:spcPts val="0"/>
              </a:spcBef>
              <a:spcAft>
                <a:spcPts val="0"/>
              </a:spcAft>
              <a:buClr>
                <a:schemeClr val="dk1"/>
              </a:buClr>
              <a:buSzPts val="1100"/>
            </a:pPr>
            <a:endParaRPr lang="en-US" sz="1600" dirty="0"/>
          </a:p>
          <a:p>
            <a:pPr lvl="0">
              <a:spcBef>
                <a:spcPts val="0"/>
              </a:spcBef>
              <a:spcAft>
                <a:spcPts val="0"/>
              </a:spcAft>
              <a:buClr>
                <a:schemeClr val="dk1"/>
              </a:buClr>
              <a:buSzPts val="1100"/>
            </a:pPr>
            <a:r>
              <a:rPr lang="en-US" sz="1600" dirty="0" smtClean="0"/>
              <a:t>Business Ownership ($40 - $150 </a:t>
            </a:r>
            <a:r>
              <a:rPr lang="en-US" sz="1600" dirty="0" err="1" smtClean="0"/>
              <a:t>Hr</a:t>
            </a:r>
            <a:r>
              <a:rPr lang="en-US" sz="1600" smtClean="0"/>
              <a:t>)</a:t>
            </a:r>
            <a:endParaRPr lang="en-US" sz="1600" dirty="0" smtClean="0"/>
          </a:p>
          <a:p>
            <a:pPr lvl="0">
              <a:spcBef>
                <a:spcPts val="0"/>
              </a:spcBef>
              <a:spcAft>
                <a:spcPts val="0"/>
              </a:spcAft>
              <a:buClr>
                <a:schemeClr val="dk1"/>
              </a:buClr>
              <a:buSzPts val="1100"/>
            </a:pPr>
            <a:endParaRPr lang="en-US" sz="1600" dirty="0"/>
          </a:p>
          <a:p>
            <a:pPr lvl="0">
              <a:spcBef>
                <a:spcPts val="0"/>
              </a:spcBef>
              <a:spcAft>
                <a:spcPts val="0"/>
              </a:spcAft>
              <a:buClr>
                <a:schemeClr val="dk1"/>
              </a:buClr>
              <a:buSzPts val="1100"/>
            </a:pPr>
            <a:r>
              <a:rPr lang="en-US" sz="1600" dirty="0" smtClean="0"/>
              <a:t>Project Managers ($50/hr.)</a:t>
            </a:r>
            <a:endParaRPr lang="en-US" sz="1600" dirty="0"/>
          </a:p>
          <a:p>
            <a:pPr lvl="0">
              <a:spcBef>
                <a:spcPts val="0"/>
              </a:spcBef>
              <a:spcAft>
                <a:spcPts val="0"/>
              </a:spcAft>
              <a:buClr>
                <a:schemeClr val="dk1"/>
              </a:buClr>
              <a:buSzPts val="1100"/>
            </a:pPr>
            <a:endParaRPr lang="en-US" dirty="0"/>
          </a:p>
          <a:p>
            <a:pPr lvl="0">
              <a:spcBef>
                <a:spcPts val="0"/>
              </a:spcBef>
              <a:spcAft>
                <a:spcPts val="0"/>
              </a:spcAft>
              <a:buClr>
                <a:schemeClr val="dk1"/>
              </a:buClr>
              <a:buSzPts val="1100"/>
            </a:pPr>
            <a:endParaRPr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0649" y="6191738"/>
            <a:ext cx="1969584" cy="555904"/>
          </a:xfrm>
          <a:prstGeom prst="rect">
            <a:avLst/>
          </a:prstGeom>
        </p:spPr>
      </p:pic>
    </p:spTree>
    <p:extLst>
      <p:ext uri="{BB962C8B-B14F-4D97-AF65-F5344CB8AC3E}">
        <p14:creationId xmlns:p14="http://schemas.microsoft.com/office/powerpoint/2010/main" val="25180762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5df449d0b6_3_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74</a:t>
            </a:fld>
            <a:endParaRPr sz="1200" dirty="0">
              <a:solidFill>
                <a:schemeClr val="bg1"/>
              </a:solidFill>
              <a:latin typeface="Trebuchet MS" panose="020B0603020202020204" pitchFamily="34" charset="0"/>
            </a:endParaRPr>
          </a:p>
        </p:txBody>
      </p:sp>
      <p:sp>
        <p:nvSpPr>
          <p:cNvPr id="255" name="Google Shape;255;g5df449d0b6_3_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dirty="0" smtClean="0">
                <a:solidFill>
                  <a:srgbClr val="FFFFFF"/>
                </a:solidFill>
              </a:rPr>
              <a:t>Education &amp; Human Development</a:t>
            </a:r>
            <a:endParaRPr sz="3600" b="0" dirty="0">
              <a:solidFill>
                <a:srgbClr val="FFFFFF"/>
              </a:solidFill>
            </a:endParaRPr>
          </a:p>
        </p:txBody>
      </p:sp>
      <p:cxnSp>
        <p:nvCxnSpPr>
          <p:cNvPr id="256" name="Google Shape;256;g5df449d0b6_3_0"/>
          <p:cNvCxnSpPr/>
          <p:nvPr/>
        </p:nvCxnSpPr>
        <p:spPr>
          <a:xfrm>
            <a:off x="8304547" y="2535675"/>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57" name="Google Shape;257;g5df449d0b6_3_0"/>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8" name="Google Shape;258;g5df449d0b6_3_0"/>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Trebuchet MS"/>
                <a:ea typeface="Trebuchet MS"/>
                <a:cs typeface="Trebuchet MS"/>
                <a:sym typeface="Trebuchet MS"/>
              </a:rPr>
              <a:t>Programs offered (include certificate or degree and # of units to complete)</a:t>
            </a:r>
            <a:endParaRPr>
              <a:latin typeface="Trebuchet MS"/>
              <a:ea typeface="Trebuchet MS"/>
              <a:cs typeface="Trebuchet MS"/>
              <a:sym typeface="Trebuchet MS"/>
            </a:endParaRPr>
          </a:p>
        </p:txBody>
      </p:sp>
      <p:sp>
        <p:nvSpPr>
          <p:cNvPr id="259" name="Google Shape;259;g5df449d0b6_3_0"/>
          <p:cNvSpPr txBox="1"/>
          <p:nvPr/>
        </p:nvSpPr>
        <p:spPr>
          <a:xfrm flipV="1">
            <a:off x="8595756" y="5393056"/>
            <a:ext cx="3265994" cy="4571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
        <p:nvSpPr>
          <p:cNvPr id="260" name="Google Shape;260;g5df449d0b6_3_0"/>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pic>
        <p:nvPicPr>
          <p:cNvPr id="3" name="Picture 2"/>
          <p:cNvPicPr>
            <a:picLocks noChangeAspect="1"/>
          </p:cNvPicPr>
          <p:nvPr/>
        </p:nvPicPr>
        <p:blipFill rotWithShape="1">
          <a:blip r:embed="rId3"/>
          <a:srcRect t="8201" r="160" b="-47"/>
          <a:stretch/>
        </p:blipFill>
        <p:spPr>
          <a:xfrm>
            <a:off x="8326859" y="1298640"/>
            <a:ext cx="3803788" cy="4712493"/>
          </a:xfrm>
          <a:prstGeom prst="rect">
            <a:avLst/>
          </a:prstGeom>
        </p:spPr>
      </p:pic>
      <p:pic>
        <p:nvPicPr>
          <p:cNvPr id="6" name="Picture 5"/>
          <p:cNvPicPr>
            <a:picLocks noChangeAspect="1"/>
          </p:cNvPicPr>
          <p:nvPr/>
        </p:nvPicPr>
        <p:blipFill>
          <a:blip r:embed="rId4"/>
          <a:stretch>
            <a:fillRect/>
          </a:stretch>
        </p:blipFill>
        <p:spPr>
          <a:xfrm>
            <a:off x="45565" y="1298640"/>
            <a:ext cx="8138556" cy="4712493"/>
          </a:xfrm>
          <a:prstGeom prst="rect">
            <a:avLst/>
          </a:prstGeom>
        </p:spPr>
      </p:pic>
      <p:pic>
        <p:nvPicPr>
          <p:cNvPr id="7" name="Picture 6"/>
          <p:cNvPicPr>
            <a:picLocks noChangeAspect="1"/>
          </p:cNvPicPr>
          <p:nvPr/>
        </p:nvPicPr>
        <p:blipFill>
          <a:blip r:embed="rId5"/>
          <a:stretch>
            <a:fillRect/>
          </a:stretch>
        </p:blipFill>
        <p:spPr>
          <a:xfrm>
            <a:off x="2105780" y="6169955"/>
            <a:ext cx="1312295" cy="610040"/>
          </a:xfrm>
          <a:prstGeom prst="rect">
            <a:avLst/>
          </a:prstGeom>
        </p:spPr>
      </p:pic>
    </p:spTree>
    <p:extLst>
      <p:ext uri="{BB962C8B-B14F-4D97-AF65-F5344CB8AC3E}">
        <p14:creationId xmlns:p14="http://schemas.microsoft.com/office/powerpoint/2010/main" val="13870649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5df449d0b6_3_0"/>
          <p:cNvSpPr txBox="1">
            <a:spLocks noGrp="1"/>
          </p:cNvSpPr>
          <p:nvPr>
            <p:ph type="sldNum" idx="4294967295"/>
          </p:nvPr>
        </p:nvSpPr>
        <p:spPr>
          <a:xfrm>
            <a:off x="11531600" y="6300788"/>
            <a:ext cx="660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solidFill>
                  <a:schemeClr val="bg1"/>
                </a:solidFill>
                <a:latin typeface="Trebuchet MS" panose="020B0603020202020204" pitchFamily="34" charset="0"/>
              </a:rPr>
              <a:t>75</a:t>
            </a:fld>
            <a:endParaRPr sz="1200" dirty="0">
              <a:solidFill>
                <a:schemeClr val="bg1"/>
              </a:solidFill>
              <a:latin typeface="Trebuchet MS" panose="020B0603020202020204" pitchFamily="34" charset="0"/>
            </a:endParaRPr>
          </a:p>
        </p:txBody>
      </p:sp>
      <p:sp>
        <p:nvSpPr>
          <p:cNvPr id="255" name="Google Shape;255;g5df449d0b6_3_0"/>
          <p:cNvSpPr txBox="1">
            <a:spLocks noGrp="1"/>
          </p:cNvSpPr>
          <p:nvPr>
            <p:ph type="title"/>
          </p:nvPr>
        </p:nvSpPr>
        <p:spPr>
          <a:xfrm>
            <a:off x="457200" y="0"/>
            <a:ext cx="11239500" cy="13257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400"/>
              </a:spcBef>
              <a:spcAft>
                <a:spcPts val="600"/>
              </a:spcAft>
              <a:buSzPts val="1100"/>
              <a:buNone/>
            </a:pPr>
            <a:r>
              <a:rPr lang="en-US" sz="3600" b="0" dirty="0">
                <a:solidFill>
                  <a:srgbClr val="FFFFFF"/>
                </a:solidFill>
              </a:rPr>
              <a:t>Other </a:t>
            </a:r>
            <a:r>
              <a:rPr lang="en-US" sz="3600" b="0" dirty="0" smtClean="0">
                <a:solidFill>
                  <a:srgbClr val="FFFFFF"/>
                </a:solidFill>
              </a:rPr>
              <a:t>Sectors</a:t>
            </a:r>
            <a:endParaRPr sz="3600" b="0" dirty="0">
              <a:solidFill>
                <a:srgbClr val="FFFFFF"/>
              </a:solidFill>
            </a:endParaRPr>
          </a:p>
        </p:txBody>
      </p:sp>
      <p:cxnSp>
        <p:nvCxnSpPr>
          <p:cNvPr id="256" name="Google Shape;256;g5df449d0b6_3_0"/>
          <p:cNvCxnSpPr/>
          <p:nvPr/>
        </p:nvCxnSpPr>
        <p:spPr>
          <a:xfrm>
            <a:off x="5873579" y="2753427"/>
            <a:ext cx="0" cy="2903100"/>
          </a:xfrm>
          <a:prstGeom prst="straightConnector1">
            <a:avLst/>
          </a:prstGeom>
          <a:noFill/>
          <a:ln w="19050" cap="flat" cmpd="sng">
            <a:solidFill>
              <a:srgbClr val="F6B336"/>
            </a:solidFill>
            <a:prstDash val="solid"/>
            <a:miter lim="800000"/>
            <a:headEnd type="none" w="sm" len="sm"/>
            <a:tailEnd type="none" w="sm" len="sm"/>
          </a:ln>
        </p:spPr>
      </p:cxnSp>
      <p:sp>
        <p:nvSpPr>
          <p:cNvPr id="257" name="Google Shape;257;g5df449d0b6_3_0"/>
          <p:cNvSpPr/>
          <p:nvPr/>
        </p:nvSpPr>
        <p:spPr>
          <a:xfrm>
            <a:off x="2105780" y="6244555"/>
            <a:ext cx="1137600" cy="47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8" name="Google Shape;258;g5df449d0b6_3_0"/>
          <p:cNvSpPr txBox="1"/>
          <p:nvPr/>
        </p:nvSpPr>
        <p:spPr>
          <a:xfrm>
            <a:off x="466350" y="1911875"/>
            <a:ext cx="50874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Trebuchet MS"/>
                <a:ea typeface="Trebuchet MS"/>
                <a:cs typeface="Trebuchet MS"/>
                <a:sym typeface="Trebuchet MS"/>
              </a:rPr>
              <a:t>Programs </a:t>
            </a:r>
            <a:r>
              <a:rPr lang="en-US" dirty="0" smtClean="0">
                <a:latin typeface="Trebuchet MS"/>
                <a:ea typeface="Trebuchet MS"/>
                <a:cs typeface="Trebuchet MS"/>
                <a:sym typeface="Trebuchet MS"/>
              </a:rPr>
              <a:t>offered</a:t>
            </a:r>
          </a:p>
          <a:p>
            <a:pPr marL="0" lvl="0" indent="0" algn="l" rtl="0">
              <a:spcBef>
                <a:spcPts val="0"/>
              </a:spcBef>
              <a:spcAft>
                <a:spcPts val="0"/>
              </a:spcAft>
              <a:buNone/>
            </a:pPr>
            <a:endParaRPr lang="en-US" dirty="0">
              <a:latin typeface="Trebuchet MS"/>
              <a:ea typeface="Trebuchet MS"/>
              <a:cs typeface="Trebuchet MS"/>
              <a:sym typeface="Trebuchet MS"/>
            </a:endParaRPr>
          </a:p>
          <a:p>
            <a:pPr lvl="0">
              <a:spcBef>
                <a:spcPts val="0"/>
              </a:spcBef>
              <a:spcAft>
                <a:spcPts val="0"/>
              </a:spcAft>
            </a:pPr>
            <a:r>
              <a:rPr lang="en-US" sz="1600" dirty="0">
                <a:latin typeface="Trebuchet MS"/>
                <a:ea typeface="Trebuchet MS"/>
                <a:cs typeface="Trebuchet MS"/>
                <a:sym typeface="Trebuchet MS"/>
              </a:rPr>
              <a:t>Child Development 1 Program</a:t>
            </a:r>
          </a:p>
          <a:p>
            <a:pPr lvl="0">
              <a:spcBef>
                <a:spcPts val="0"/>
              </a:spcBef>
              <a:spcAft>
                <a:spcPts val="0"/>
              </a:spcAft>
            </a:pPr>
            <a:r>
              <a:rPr lang="en-US" sz="1600" dirty="0">
                <a:latin typeface="Trebuchet MS"/>
                <a:ea typeface="Trebuchet MS"/>
                <a:cs typeface="Trebuchet MS"/>
                <a:sym typeface="Trebuchet MS"/>
              </a:rPr>
              <a:t>Child Development 2 Program</a:t>
            </a:r>
          </a:p>
          <a:p>
            <a:pPr lvl="0">
              <a:spcBef>
                <a:spcPts val="0"/>
              </a:spcBef>
              <a:spcAft>
                <a:spcPts val="0"/>
              </a:spcAft>
            </a:pPr>
            <a:r>
              <a:rPr lang="en-US" sz="1600" dirty="0">
                <a:latin typeface="Trebuchet MS"/>
                <a:ea typeface="Trebuchet MS"/>
                <a:cs typeface="Trebuchet MS"/>
                <a:sym typeface="Trebuchet MS"/>
              </a:rPr>
              <a:t>Culinary Arts Advanced Program</a:t>
            </a:r>
          </a:p>
          <a:p>
            <a:pPr lvl="0">
              <a:spcBef>
                <a:spcPts val="0"/>
              </a:spcBef>
              <a:spcAft>
                <a:spcPts val="0"/>
              </a:spcAft>
            </a:pPr>
            <a:r>
              <a:rPr lang="en-US" sz="1600" dirty="0">
                <a:latin typeface="Trebuchet MS"/>
                <a:ea typeface="Trebuchet MS"/>
                <a:cs typeface="Trebuchet MS"/>
                <a:sym typeface="Trebuchet MS"/>
              </a:rPr>
              <a:t>Culinary Arts &amp; Sciences Program</a:t>
            </a:r>
          </a:p>
          <a:p>
            <a:pPr lvl="0">
              <a:spcBef>
                <a:spcPts val="0"/>
              </a:spcBef>
              <a:spcAft>
                <a:spcPts val="0"/>
              </a:spcAft>
            </a:pPr>
            <a:r>
              <a:rPr lang="en-US" sz="1600" dirty="0">
                <a:latin typeface="Trebuchet MS"/>
                <a:ea typeface="Trebuchet MS"/>
                <a:cs typeface="Trebuchet MS"/>
                <a:sym typeface="Trebuchet MS"/>
              </a:rPr>
              <a:t>Culinary Arts Program</a:t>
            </a:r>
          </a:p>
          <a:p>
            <a:pPr lvl="0">
              <a:spcBef>
                <a:spcPts val="0"/>
              </a:spcBef>
              <a:spcAft>
                <a:spcPts val="0"/>
              </a:spcAft>
            </a:pPr>
            <a:r>
              <a:rPr lang="en-US" sz="1600" dirty="0">
                <a:latin typeface="Trebuchet MS"/>
                <a:ea typeface="Trebuchet MS"/>
                <a:cs typeface="Trebuchet MS"/>
                <a:sym typeface="Trebuchet MS"/>
              </a:rPr>
              <a:t>Professional Bakeshop Skills Program</a:t>
            </a:r>
          </a:p>
          <a:p>
            <a:pPr lvl="0">
              <a:spcBef>
                <a:spcPts val="0"/>
              </a:spcBef>
              <a:spcAft>
                <a:spcPts val="0"/>
              </a:spcAft>
            </a:pPr>
            <a:r>
              <a:rPr lang="en-US" sz="1600" dirty="0" smtClean="0">
                <a:latin typeface="Trebuchet MS"/>
                <a:ea typeface="Trebuchet MS"/>
                <a:cs typeface="Trebuchet MS"/>
                <a:sym typeface="Trebuchet MS"/>
              </a:rPr>
              <a:t>Clothing </a:t>
            </a:r>
            <a:r>
              <a:rPr lang="en-US" sz="1600" dirty="0">
                <a:latin typeface="Trebuchet MS"/>
                <a:ea typeface="Trebuchet MS"/>
                <a:cs typeface="Trebuchet MS"/>
                <a:sym typeface="Trebuchet MS"/>
              </a:rPr>
              <a:t>Construction Program</a:t>
            </a:r>
          </a:p>
          <a:p>
            <a:pPr lvl="0">
              <a:spcBef>
                <a:spcPts val="0"/>
              </a:spcBef>
              <a:spcAft>
                <a:spcPts val="0"/>
              </a:spcAft>
            </a:pPr>
            <a:r>
              <a:rPr lang="en-US" sz="1600" dirty="0">
                <a:latin typeface="Trebuchet MS"/>
                <a:ea typeface="Trebuchet MS"/>
                <a:cs typeface="Trebuchet MS"/>
                <a:sym typeface="Trebuchet MS"/>
              </a:rPr>
              <a:t>Fashion Retail Business Program</a:t>
            </a:r>
          </a:p>
          <a:p>
            <a:pPr lvl="0">
              <a:spcBef>
                <a:spcPts val="0"/>
              </a:spcBef>
              <a:spcAft>
                <a:spcPts val="0"/>
              </a:spcAft>
            </a:pPr>
            <a:r>
              <a:rPr lang="en-US" sz="1600" dirty="0">
                <a:latin typeface="Trebuchet MS"/>
                <a:ea typeface="Trebuchet MS"/>
                <a:cs typeface="Trebuchet MS"/>
                <a:sym typeface="Trebuchet MS"/>
              </a:rPr>
              <a:t>Sewn Product Business </a:t>
            </a:r>
            <a:r>
              <a:rPr lang="en-US" sz="1600" dirty="0" smtClean="0">
                <a:latin typeface="Trebuchet MS"/>
                <a:ea typeface="Trebuchet MS"/>
                <a:cs typeface="Trebuchet MS"/>
                <a:sym typeface="Trebuchet MS"/>
              </a:rPr>
              <a:t>Program</a:t>
            </a:r>
            <a:endParaRPr lang="en-US" sz="1600" dirty="0">
              <a:latin typeface="Trebuchet MS"/>
              <a:ea typeface="Trebuchet MS"/>
              <a:cs typeface="Trebuchet MS"/>
              <a:sym typeface="Trebuchet MS"/>
            </a:endParaRPr>
          </a:p>
        </p:txBody>
      </p:sp>
      <p:sp>
        <p:nvSpPr>
          <p:cNvPr id="259" name="Google Shape;259;g5df449d0b6_3_0"/>
          <p:cNvSpPr txBox="1"/>
          <p:nvPr/>
        </p:nvSpPr>
        <p:spPr>
          <a:xfrm>
            <a:off x="6193350" y="1911625"/>
            <a:ext cx="5503500" cy="37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rPr>
              <a:t>Career opportunities (include median wage/salary) and connection to in-demand </a:t>
            </a:r>
            <a:r>
              <a:rPr lang="en-US" dirty="0" smtClean="0">
                <a:solidFill>
                  <a:schemeClr val="dk1"/>
                </a:solidFill>
              </a:rPr>
              <a:t>jobs</a:t>
            </a:r>
          </a:p>
          <a:p>
            <a:pPr marL="0" lvl="0" indent="0" algn="l" rtl="0">
              <a:spcBef>
                <a:spcPts val="0"/>
              </a:spcBef>
              <a:spcAft>
                <a:spcPts val="0"/>
              </a:spcAft>
              <a:buClr>
                <a:schemeClr val="dk1"/>
              </a:buClr>
              <a:buSzPts val="1100"/>
              <a:buFont typeface="Arial"/>
              <a:buNone/>
            </a:pPr>
            <a:endParaRPr lang="en-US" dirty="0">
              <a:solidFill>
                <a:schemeClr val="dk1"/>
              </a:solidFill>
            </a:endParaRPr>
          </a:p>
          <a:p>
            <a:pPr marL="0" lvl="0" indent="0" algn="l" rtl="0">
              <a:spcBef>
                <a:spcPts val="0"/>
              </a:spcBef>
              <a:spcAft>
                <a:spcPts val="0"/>
              </a:spcAft>
              <a:buClr>
                <a:schemeClr val="dk1"/>
              </a:buClr>
              <a:buSzPts val="1100"/>
              <a:buFont typeface="Arial"/>
              <a:buNone/>
            </a:pPr>
            <a:r>
              <a:rPr lang="en-US" sz="1600" dirty="0" smtClean="0">
                <a:solidFill>
                  <a:schemeClr val="dk1"/>
                </a:solidFill>
              </a:rPr>
              <a:t>Childcare Workers ($12/hr.) </a:t>
            </a:r>
          </a:p>
          <a:p>
            <a:pPr marL="0" lvl="0" indent="0" algn="l" rtl="0">
              <a:spcBef>
                <a:spcPts val="0"/>
              </a:spcBef>
              <a:spcAft>
                <a:spcPts val="0"/>
              </a:spcAft>
              <a:buClr>
                <a:schemeClr val="dk1"/>
              </a:buClr>
              <a:buSzPts val="1100"/>
              <a:buFont typeface="Arial"/>
              <a:buNone/>
            </a:pPr>
            <a:endParaRPr lang="en-US" sz="1600" dirty="0">
              <a:solidFill>
                <a:schemeClr val="dk1"/>
              </a:solidFill>
            </a:endParaRPr>
          </a:p>
          <a:p>
            <a:pPr marL="0" lvl="0" indent="0" algn="l" rtl="0">
              <a:spcBef>
                <a:spcPts val="0"/>
              </a:spcBef>
              <a:spcAft>
                <a:spcPts val="0"/>
              </a:spcAft>
              <a:buClr>
                <a:schemeClr val="dk1"/>
              </a:buClr>
              <a:buSzPts val="1100"/>
              <a:buFont typeface="Arial"/>
              <a:buNone/>
            </a:pPr>
            <a:r>
              <a:rPr lang="en-US" sz="1600" dirty="0" smtClean="0">
                <a:solidFill>
                  <a:schemeClr val="dk1"/>
                </a:solidFill>
              </a:rPr>
              <a:t>Chefs and Head cooks ($23/hr.)</a:t>
            </a:r>
          </a:p>
          <a:p>
            <a:pPr marL="0" lvl="0" indent="0" algn="l" rtl="0">
              <a:spcBef>
                <a:spcPts val="0"/>
              </a:spcBef>
              <a:spcAft>
                <a:spcPts val="0"/>
              </a:spcAft>
              <a:buClr>
                <a:schemeClr val="dk1"/>
              </a:buClr>
              <a:buSzPts val="1100"/>
              <a:buFont typeface="Arial"/>
              <a:buNone/>
            </a:pPr>
            <a:endParaRPr lang="en-US" sz="1600" dirty="0">
              <a:solidFill>
                <a:schemeClr val="dk1"/>
              </a:solidFill>
            </a:endParaRPr>
          </a:p>
          <a:p>
            <a:pPr marL="0" lvl="0" indent="0" algn="l" rtl="0">
              <a:spcBef>
                <a:spcPts val="0"/>
              </a:spcBef>
              <a:spcAft>
                <a:spcPts val="0"/>
              </a:spcAft>
              <a:buClr>
                <a:schemeClr val="dk1"/>
              </a:buClr>
              <a:buSzPts val="1100"/>
              <a:buFont typeface="Arial"/>
              <a:buNone/>
            </a:pPr>
            <a:r>
              <a:rPr lang="en-US" sz="1600" dirty="0" smtClean="0">
                <a:solidFill>
                  <a:schemeClr val="dk1"/>
                </a:solidFill>
              </a:rPr>
              <a:t>Supervisors of Food Preparation Workers ($17/hr.)</a:t>
            </a:r>
          </a:p>
          <a:p>
            <a:pPr marL="0" lvl="0" indent="0" algn="l" rtl="0">
              <a:spcBef>
                <a:spcPts val="0"/>
              </a:spcBef>
              <a:spcAft>
                <a:spcPts val="0"/>
              </a:spcAft>
              <a:buClr>
                <a:schemeClr val="dk1"/>
              </a:buClr>
              <a:buSzPts val="1100"/>
              <a:buFont typeface="Arial"/>
              <a:buNone/>
            </a:pPr>
            <a:endParaRPr lang="en-US" sz="1600" dirty="0">
              <a:solidFill>
                <a:schemeClr val="dk1"/>
              </a:solidFill>
            </a:endParaRPr>
          </a:p>
          <a:p>
            <a:pPr marL="0" lvl="0" indent="0" algn="l" rtl="0">
              <a:spcBef>
                <a:spcPts val="0"/>
              </a:spcBef>
              <a:spcAft>
                <a:spcPts val="0"/>
              </a:spcAft>
              <a:buClr>
                <a:schemeClr val="dk1"/>
              </a:buClr>
              <a:buSzPts val="1100"/>
              <a:buFont typeface="Arial"/>
              <a:buNone/>
            </a:pPr>
            <a:r>
              <a:rPr lang="en-US" sz="1600" dirty="0" smtClean="0">
                <a:solidFill>
                  <a:schemeClr val="dk1"/>
                </a:solidFill>
              </a:rPr>
              <a:t>Clothing Production Worker ($19/hr.) </a:t>
            </a:r>
          </a:p>
          <a:p>
            <a:pPr marL="0" lvl="0" indent="0" algn="l" rtl="0">
              <a:spcBef>
                <a:spcPts val="0"/>
              </a:spcBef>
              <a:spcAft>
                <a:spcPts val="0"/>
              </a:spcAft>
              <a:buClr>
                <a:schemeClr val="dk1"/>
              </a:buClr>
              <a:buSzPts val="1100"/>
              <a:buFont typeface="Arial"/>
              <a:buNone/>
            </a:pPr>
            <a:endParaRPr lang="en-US" sz="1600" dirty="0">
              <a:solidFill>
                <a:schemeClr val="dk1"/>
              </a:solidFill>
            </a:endParaRPr>
          </a:p>
          <a:p>
            <a:pPr marL="0" lvl="0" indent="0" algn="l" rtl="0">
              <a:spcBef>
                <a:spcPts val="0"/>
              </a:spcBef>
              <a:spcAft>
                <a:spcPts val="0"/>
              </a:spcAft>
              <a:buClr>
                <a:schemeClr val="dk1"/>
              </a:buClr>
              <a:buSzPts val="1100"/>
              <a:buFont typeface="Arial"/>
              <a:buNone/>
            </a:pPr>
            <a:r>
              <a:rPr lang="en-US" sz="1600" dirty="0" smtClean="0">
                <a:solidFill>
                  <a:schemeClr val="dk1"/>
                </a:solidFill>
              </a:rPr>
              <a:t>Fabric and Apparel Patternmaker ($29/hr.)</a:t>
            </a:r>
          </a:p>
          <a:p>
            <a:pPr marL="0" lvl="0" indent="0" algn="l" rtl="0">
              <a:spcBef>
                <a:spcPts val="0"/>
              </a:spcBef>
              <a:spcAft>
                <a:spcPts val="0"/>
              </a:spcAft>
              <a:buClr>
                <a:schemeClr val="dk1"/>
              </a:buClr>
              <a:buSzPts val="1100"/>
              <a:buFont typeface="Arial"/>
              <a:buNone/>
            </a:pPr>
            <a:endParaRPr lang="en-US" dirty="0">
              <a:solidFill>
                <a:schemeClr val="dk1"/>
              </a:solidFill>
            </a:endParaRPr>
          </a:p>
          <a:p>
            <a:pPr marL="0" lvl="0" indent="0" algn="l" rtl="0">
              <a:spcBef>
                <a:spcPts val="0"/>
              </a:spcBef>
              <a:spcAft>
                <a:spcPts val="0"/>
              </a:spcAft>
              <a:buClr>
                <a:schemeClr val="dk1"/>
              </a:buClr>
              <a:buSzPts val="1100"/>
              <a:buFont typeface="Arial"/>
              <a:buNone/>
            </a:pPr>
            <a:endParaRPr dirty="0"/>
          </a:p>
        </p:txBody>
      </p:sp>
      <p:sp>
        <p:nvSpPr>
          <p:cNvPr id="260" name="Google Shape;260;g5df449d0b6_3_0"/>
          <p:cNvSpPr txBox="1"/>
          <p:nvPr/>
        </p:nvSpPr>
        <p:spPr>
          <a:xfrm>
            <a:off x="2105775" y="6170150"/>
            <a:ext cx="11376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Trebuchet MS"/>
                <a:ea typeface="Trebuchet MS"/>
                <a:cs typeface="Trebuchet MS"/>
                <a:sym typeface="Trebuchet MS"/>
              </a:rPr>
              <a:t>Campus logo HERE</a:t>
            </a:r>
            <a:endParaRPr sz="1600" dirty="0">
              <a:latin typeface="Trebuchet MS"/>
              <a:ea typeface="Trebuchet MS"/>
              <a:cs typeface="Trebuchet MS"/>
              <a:sym typeface="Trebuchet M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0649" y="6191738"/>
            <a:ext cx="1969584" cy="555904"/>
          </a:xfrm>
          <a:prstGeom prst="rect">
            <a:avLst/>
          </a:prstGeom>
        </p:spPr>
      </p:pic>
    </p:spTree>
    <p:extLst>
      <p:ext uri="{BB962C8B-B14F-4D97-AF65-F5344CB8AC3E}">
        <p14:creationId xmlns:p14="http://schemas.microsoft.com/office/powerpoint/2010/main" val="1745180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5376BE-D380-6445-A9C8-3DDF91D08D8C}" type="slidenum">
              <a:rPr lang="en-US" smtClean="0"/>
              <a:pPr>
                <a:defRPr/>
              </a:pPr>
              <a:t>76</a:t>
            </a:fld>
            <a:endParaRPr lang="en-US" dirty="0"/>
          </a:p>
        </p:txBody>
      </p:sp>
      <p:sp>
        <p:nvSpPr>
          <p:cNvPr id="4" name="Content Placeholder 1"/>
          <p:cNvSpPr>
            <a:spLocks noGrp="1"/>
          </p:cNvSpPr>
          <p:nvPr>
            <p:ph sz="half" idx="2"/>
          </p:nvPr>
        </p:nvSpPr>
        <p:spPr>
          <a:xfrm>
            <a:off x="381785" y="642293"/>
            <a:ext cx="4416458" cy="5441984"/>
          </a:xfrm>
        </p:spPr>
        <p:txBody>
          <a:bodyPr/>
          <a:lstStyle/>
          <a:p>
            <a:pPr lvl="0">
              <a:spcBef>
                <a:spcPts val="0"/>
              </a:spcBef>
              <a:spcAft>
                <a:spcPts val="0"/>
              </a:spcAft>
            </a:pPr>
            <a:r>
              <a:rPr lang="en-US" sz="2000" dirty="0" smtClean="0">
                <a:solidFill>
                  <a:srgbClr val="F1C232"/>
                </a:solidFill>
              </a:rPr>
              <a:t>Michelle Gray</a:t>
            </a:r>
          </a:p>
          <a:p>
            <a:pPr lvl="0">
              <a:spcBef>
                <a:spcPts val="0"/>
              </a:spcBef>
              <a:spcAft>
                <a:spcPts val="0"/>
              </a:spcAft>
            </a:pPr>
            <a:endParaRPr lang="en-US" sz="2000" dirty="0">
              <a:solidFill>
                <a:srgbClr val="F1C232"/>
              </a:solidFill>
            </a:endParaRPr>
          </a:p>
          <a:p>
            <a:pPr lvl="0">
              <a:spcBef>
                <a:spcPts val="0"/>
              </a:spcBef>
              <a:spcAft>
                <a:spcPts val="0"/>
              </a:spcAft>
            </a:pPr>
            <a:r>
              <a:rPr lang="en-US" sz="1800" dirty="0">
                <a:solidFill>
                  <a:srgbClr val="F1C232"/>
                </a:solidFill>
              </a:rPr>
              <a:t>Dean, Business and Information Technology</a:t>
            </a:r>
          </a:p>
          <a:p>
            <a:pPr lvl="0">
              <a:spcBef>
                <a:spcPts val="0"/>
              </a:spcBef>
              <a:spcAft>
                <a:spcPts val="0"/>
              </a:spcAft>
            </a:pPr>
            <a:r>
              <a:rPr lang="en-US" sz="1800" dirty="0">
                <a:solidFill>
                  <a:srgbClr val="F1C232"/>
                </a:solidFill>
              </a:rPr>
              <a:t>&amp; Distance Education</a:t>
            </a:r>
          </a:p>
          <a:p>
            <a:pPr lvl="0">
              <a:spcBef>
                <a:spcPts val="0"/>
              </a:spcBef>
              <a:spcAft>
                <a:spcPts val="0"/>
              </a:spcAft>
            </a:pPr>
            <a:r>
              <a:rPr lang="en-US" sz="1800" dirty="0">
                <a:solidFill>
                  <a:srgbClr val="F1C232"/>
                </a:solidFill>
              </a:rPr>
              <a:t>San Diego Continuing Education | SDCCD</a:t>
            </a:r>
          </a:p>
          <a:p>
            <a:pPr lvl="0">
              <a:spcBef>
                <a:spcPts val="0"/>
              </a:spcBef>
              <a:spcAft>
                <a:spcPts val="0"/>
              </a:spcAft>
            </a:pPr>
            <a:r>
              <a:rPr lang="en-US" sz="1800" dirty="0">
                <a:solidFill>
                  <a:srgbClr val="F1C232"/>
                </a:solidFill>
              </a:rPr>
              <a:t>North City Campus</a:t>
            </a:r>
          </a:p>
          <a:p>
            <a:pPr lvl="0">
              <a:spcBef>
                <a:spcPts val="0"/>
              </a:spcBef>
              <a:spcAft>
                <a:spcPts val="0"/>
              </a:spcAft>
            </a:pPr>
            <a:r>
              <a:rPr lang="en-US" sz="1800" dirty="0">
                <a:solidFill>
                  <a:srgbClr val="F1C232"/>
                </a:solidFill>
              </a:rPr>
              <a:t>619.388.1800</a:t>
            </a:r>
          </a:p>
          <a:p>
            <a:pPr lvl="0">
              <a:spcBef>
                <a:spcPts val="0"/>
              </a:spcBef>
              <a:spcAft>
                <a:spcPts val="0"/>
              </a:spcAft>
            </a:pPr>
            <a:endParaRPr lang="en-US" sz="2000" dirty="0">
              <a:solidFill>
                <a:srgbClr val="F1C232"/>
              </a:solidFill>
            </a:endParaRPr>
          </a:p>
        </p:txBody>
      </p:sp>
      <p:sp>
        <p:nvSpPr>
          <p:cNvPr id="6" name="Rectangle 5"/>
          <p:cNvSpPr/>
          <p:nvPr/>
        </p:nvSpPr>
        <p:spPr>
          <a:xfrm>
            <a:off x="2105780" y="6244555"/>
            <a:ext cx="1137690" cy="474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Campus Logo Here</a:t>
            </a:r>
            <a:endParaRPr lang="en-US"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0649" y="6191738"/>
            <a:ext cx="1969584" cy="555904"/>
          </a:xfrm>
          <a:prstGeom prst="rect">
            <a:avLst/>
          </a:prstGeom>
        </p:spPr>
      </p:pic>
    </p:spTree>
    <p:extLst>
      <p:ext uri="{BB962C8B-B14F-4D97-AF65-F5344CB8AC3E}">
        <p14:creationId xmlns:p14="http://schemas.microsoft.com/office/powerpoint/2010/main" val="29129558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5376BE-D380-6445-A9C8-3DDF91D08D8C}" type="slidenum">
              <a:rPr lang="en-US" smtClean="0"/>
              <a:pPr>
                <a:defRPr/>
              </a:pPr>
              <a:t>77</a:t>
            </a:fld>
            <a:endParaRPr lang="en-US" dirty="0"/>
          </a:p>
        </p:txBody>
      </p:sp>
      <p:sp>
        <p:nvSpPr>
          <p:cNvPr id="4" name="Content Placeholder 1"/>
          <p:cNvSpPr>
            <a:spLocks noGrp="1"/>
          </p:cNvSpPr>
          <p:nvPr>
            <p:ph sz="half" idx="2"/>
          </p:nvPr>
        </p:nvSpPr>
        <p:spPr>
          <a:xfrm>
            <a:off x="59870" y="1128363"/>
            <a:ext cx="5992587" cy="3055535"/>
          </a:xfrm>
        </p:spPr>
        <p:txBody>
          <a:bodyPr/>
          <a:lstStyle/>
          <a:p>
            <a:pPr>
              <a:spcBef>
                <a:spcPts val="200"/>
              </a:spcBef>
              <a:spcAft>
                <a:spcPts val="0"/>
              </a:spcAft>
            </a:pPr>
            <a:r>
              <a:rPr lang="en-US" sz="4400" dirty="0"/>
              <a:t>LEARN MORE.</a:t>
            </a:r>
          </a:p>
          <a:p>
            <a:pPr>
              <a:spcBef>
                <a:spcPts val="0"/>
              </a:spcBef>
              <a:spcAft>
                <a:spcPts val="0"/>
              </a:spcAft>
            </a:pPr>
            <a:r>
              <a:rPr lang="en-US" sz="4400" dirty="0"/>
              <a:t>EARN MORE. </a:t>
            </a:r>
            <a:endParaRPr lang="en-US" dirty="0"/>
          </a:p>
          <a:p>
            <a:pPr lvl="0">
              <a:spcBef>
                <a:spcPts val="600"/>
              </a:spcBef>
              <a:spcAft>
                <a:spcPts val="4200"/>
              </a:spcAft>
            </a:pPr>
            <a:r>
              <a:rPr lang="en-US" sz="2400" b="0" dirty="0"/>
              <a:t>WITH CAREER EDUCATION.</a:t>
            </a:r>
          </a:p>
          <a:p>
            <a:pPr lvl="0">
              <a:spcBef>
                <a:spcPts val="600"/>
              </a:spcBef>
              <a:spcAft>
                <a:spcPts val="3000"/>
              </a:spcAft>
            </a:pPr>
            <a:r>
              <a:rPr lang="en-US" sz="2400" b="0" dirty="0" smtClean="0"/>
              <a:t>Visit: </a:t>
            </a:r>
            <a:r>
              <a:rPr lang="en-US" sz="2400" b="0" dirty="0" err="1" smtClean="0"/>
              <a:t>mycareer</a:t>
            </a:r>
            <a:r>
              <a:rPr lang="en-US" sz="2400" b="0" dirty="0" smtClean="0"/>
              <a:t>-education</a:t>
            </a:r>
            <a:endParaRPr lang="en-US" sz="2000" dirty="0"/>
          </a:p>
        </p:txBody>
      </p:sp>
      <p:cxnSp>
        <p:nvCxnSpPr>
          <p:cNvPr id="5" name="Straight Connector 4"/>
          <p:cNvCxnSpPr/>
          <p:nvPr/>
        </p:nvCxnSpPr>
        <p:spPr>
          <a:xfrm>
            <a:off x="525651" y="3145312"/>
            <a:ext cx="36898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525650" y="4361283"/>
            <a:ext cx="3792350" cy="338554"/>
            <a:chOff x="525650" y="3710887"/>
            <a:chExt cx="3792350" cy="338554"/>
          </a:xfrm>
        </p:grpSpPr>
        <p:sp>
          <p:nvSpPr>
            <p:cNvPr id="7" name="TextBox 6"/>
            <p:cNvSpPr txBox="1"/>
            <p:nvPr/>
          </p:nvSpPr>
          <p:spPr>
            <a:xfrm>
              <a:off x="2795954" y="3710887"/>
              <a:ext cx="1522046" cy="338554"/>
            </a:xfrm>
            <a:prstGeom prst="rect">
              <a:avLst/>
            </a:prstGeom>
            <a:noFill/>
          </p:spPr>
          <p:txBody>
            <a:bodyPr wrap="square" rtlCol="0">
              <a:spAutoFit/>
            </a:bodyPr>
            <a:lstStyle/>
            <a:p>
              <a:r>
                <a:rPr lang="en-US" sz="1600" dirty="0">
                  <a:solidFill>
                    <a:schemeClr val="bg1"/>
                  </a:solidFill>
                  <a:latin typeface="Trebuchet MS" charset="0"/>
                  <a:ea typeface="Trebuchet MS" charset="0"/>
                  <a:cs typeface="Trebuchet MS" charset="0"/>
                </a:rPr>
                <a:t>/</a:t>
              </a:r>
              <a:r>
                <a:rPr lang="en-US" sz="1600" dirty="0" err="1">
                  <a:solidFill>
                    <a:schemeClr val="bg1"/>
                  </a:solidFill>
                  <a:latin typeface="Trebuchet MS" charset="0"/>
                  <a:ea typeface="Trebuchet MS" charset="0"/>
                  <a:cs typeface="Trebuchet MS" charset="0"/>
                </a:rPr>
                <a:t>mycareered</a:t>
              </a:r>
              <a:endParaRPr lang="en-US" sz="1600" dirty="0">
                <a:solidFill>
                  <a:schemeClr val="bg1"/>
                </a:solidFill>
                <a:latin typeface="Trebuchet MS" charset="0"/>
                <a:ea typeface="Trebuchet MS" charset="0"/>
                <a:cs typeface="Trebuchet MS" charset="0"/>
              </a:endParaRP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5650" y="3710887"/>
              <a:ext cx="2194332" cy="338554"/>
            </a:xfrm>
            <a:prstGeom prst="rect">
              <a:avLst/>
            </a:prstGeom>
          </p:spPr>
        </p:pic>
      </p:grpSp>
    </p:spTree>
    <p:extLst>
      <p:ext uri="{BB962C8B-B14F-4D97-AF65-F5344CB8AC3E}">
        <p14:creationId xmlns:p14="http://schemas.microsoft.com/office/powerpoint/2010/main" val="7301636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8-CTE-0530_RegionalTemplate_PPT" id="{E8CC594B-6B41-D641-BAD8-43E9C51010CF}" vid="{D2270591-C039-3740-AC34-BBA402FCEA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18-CTE-0530_RegionalTemplate_PowerPoint_R2</Template>
  <TotalTime>8909</TotalTime>
  <Words>6599</Words>
  <Application>Microsoft Office PowerPoint</Application>
  <PresentationFormat>Widescreen</PresentationFormat>
  <Paragraphs>1610</Paragraphs>
  <Slides>77</Slides>
  <Notes>76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0</vt:i4>
      </vt:variant>
      <vt:variant>
        <vt:lpstr>Slide Titles</vt:lpstr>
      </vt:variant>
      <vt:variant>
        <vt:i4>77</vt:i4>
      </vt:variant>
    </vt:vector>
  </HeadingPairs>
  <TitlesOfParts>
    <vt:vector size="83" baseType="lpstr">
      <vt:lpstr>Arial</vt:lpstr>
      <vt:lpstr>Calibri</vt:lpstr>
      <vt:lpstr>Calibri Light</vt:lpstr>
      <vt:lpstr>Times New Roman</vt:lpstr>
      <vt:lpstr>Trebuchet MS</vt:lpstr>
      <vt:lpstr>Office Theme</vt:lpstr>
      <vt:lpstr>PowerPoint Presentation</vt:lpstr>
      <vt:lpstr>PowerPoint Presentation</vt:lpstr>
      <vt:lpstr>Advanced Manufacturing</vt:lpstr>
      <vt:lpstr>Advanced Transportation and Logistics</vt:lpstr>
      <vt:lpstr>Agriculture, Water, and Environmental Technologies</vt:lpstr>
      <vt:lpstr>Information and Communication Technology (ICT)  and Digital Media</vt:lpstr>
      <vt:lpstr>Business and Entrepreneurship </vt:lpstr>
      <vt:lpstr>PowerPoint Presentation</vt:lpstr>
      <vt:lpstr>PowerPoint Presentation</vt:lpstr>
      <vt:lpstr>PowerPoint Presentation</vt:lpstr>
      <vt:lpstr>Computer Science &amp; Information Systems</vt:lpstr>
      <vt:lpstr>Administration of Justice</vt:lpstr>
      <vt:lpstr>Business Marketing</vt:lpstr>
      <vt:lpstr>Business Office Technology</vt:lpstr>
      <vt:lpstr>Hospitality &amp; Tourism Management</vt:lpstr>
      <vt:lpstr>Culinary Arts</vt:lpstr>
      <vt:lpstr>International Business</vt:lpstr>
      <vt:lpstr>Retail Management</vt:lpstr>
      <vt:lpstr>Management</vt:lpstr>
      <vt:lpstr>Child Development &amp; Family Studies</vt:lpstr>
      <vt:lpstr> Career Services </vt:lpstr>
      <vt:lpstr>PowerPoint Presentation</vt:lpstr>
      <vt:lpstr>PowerPoint Presentation</vt:lpstr>
      <vt:lpstr>PowerPoint Presentation</vt:lpstr>
      <vt:lpstr>Advanced Manufacturing</vt:lpstr>
      <vt:lpstr>Advanced Transportation and Logistics</vt:lpstr>
      <vt:lpstr>Agriculture, Water, and Environmental Technologies</vt:lpstr>
      <vt:lpstr>Agriculture, Water, and Environmental Technologies cont.</vt:lpstr>
      <vt:lpstr>Energy, Construction, and Utilities</vt:lpstr>
      <vt:lpstr>Health</vt:lpstr>
      <vt:lpstr>Health cont.</vt:lpstr>
      <vt:lpstr>Health cont.</vt:lpstr>
      <vt:lpstr>Health cont.</vt:lpstr>
      <vt:lpstr>Information and Communication Technology (ICT) and Digital Media Computer Information Systems</vt:lpstr>
      <vt:lpstr>Information and Communication Technology (ICT) and Digital Media Computer Information Systems cont.</vt:lpstr>
      <vt:lpstr>Information and Communication Technology (ICT) and Digital Media Computer Information Systems cont.</vt:lpstr>
      <vt:lpstr>Information and Communication Technology (ICT) and Digital Media Office Information Systems</vt:lpstr>
      <vt:lpstr>Information and Communication Technology (ICT) and Digital Media Visual Arts</vt:lpstr>
      <vt:lpstr>Information and Communication Technology (ICT) and Digital Media Visual Arts cont.</vt:lpstr>
      <vt:lpstr>Life Sciences and Biotechnology</vt:lpstr>
      <vt:lpstr>Business and Entrepreneurship </vt:lpstr>
      <vt:lpstr>Business and Entrepreneurship cont. </vt:lpstr>
      <vt:lpstr>Business and Entrepreneurship cont. </vt:lpstr>
      <vt:lpstr>Business and Entrepreneurship cont. </vt:lpstr>
      <vt:lpstr>Global Trade</vt:lpstr>
      <vt:lpstr>Other Sectors - Culinary Arts</vt:lpstr>
      <vt:lpstr>Other Sectors - Hospitality and Tourism</vt:lpstr>
      <vt:lpstr>Other Sectors - Child Development/Family Studies</vt:lpstr>
      <vt:lpstr>Other Sectors - Public Safety (Fire/Police)</vt:lpstr>
      <vt:lpstr>Other Sectors - Administration of Justice</vt:lpstr>
      <vt:lpstr>PowerPoint Presentation</vt:lpstr>
      <vt:lpstr>PowerPoint Presentation</vt:lpstr>
      <vt:lpstr>PowerPoint Presentation</vt:lpstr>
      <vt:lpstr>Advanced Manufacturing</vt:lpstr>
      <vt:lpstr>Advanced Transportation and Logistics</vt:lpstr>
      <vt:lpstr>Agriculture, Water, and Environmental Technologies</vt:lpstr>
      <vt:lpstr>Energy, Construction, and Utilities</vt:lpstr>
      <vt:lpstr>Energy, Construction, and Utilities Cont.</vt:lpstr>
      <vt:lpstr>Energy, Construction, and Utilities Cont.</vt:lpstr>
      <vt:lpstr>Health</vt:lpstr>
      <vt:lpstr>Information and Communication Technology (ICT)  and Digital Media</vt:lpstr>
      <vt:lpstr>Life Sciences and Biotechnology</vt:lpstr>
      <vt:lpstr>Business and Entrepreneurship </vt:lpstr>
      <vt:lpstr>Other Sectors (please limit to ONE slide)</vt:lpstr>
      <vt:lpstr>PowerPoint Presentation</vt:lpstr>
      <vt:lpstr>PowerPoint Presentation</vt:lpstr>
      <vt:lpstr>PowerPoint Presentation</vt:lpstr>
      <vt:lpstr>Advanced Manufacturing</vt:lpstr>
      <vt:lpstr>Advanced Transportation and Logistics</vt:lpstr>
      <vt:lpstr>Energy, Construction, and Utilities</vt:lpstr>
      <vt:lpstr>Health</vt:lpstr>
      <vt:lpstr>Information and Communication Technology (ICT)  and Digital Media</vt:lpstr>
      <vt:lpstr>Business and Entrepreneurship </vt:lpstr>
      <vt:lpstr>Education &amp; Human Development</vt:lpstr>
      <vt:lpstr>Other Sectors</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EDUCATION</dc:title>
  <dc:subject/>
  <dc:creator>Microsoft Office User</dc:creator>
  <cp:keywords/>
  <dc:description/>
  <cp:lastModifiedBy>Windows User</cp:lastModifiedBy>
  <cp:revision>104</cp:revision>
  <cp:lastPrinted>2018-07-06T22:50:13Z</cp:lastPrinted>
  <dcterms:created xsi:type="dcterms:W3CDTF">2018-07-02T22:58:04Z</dcterms:created>
  <dcterms:modified xsi:type="dcterms:W3CDTF">2019-11-13T17:21:47Z</dcterms:modified>
  <cp:category/>
</cp:coreProperties>
</file>