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92"/>
  </p:notesMasterIdLst>
  <p:sldIdLst>
    <p:sldId id="285" r:id="rId5"/>
    <p:sldId id="286" r:id="rId6"/>
    <p:sldId id="301" r:id="rId7"/>
    <p:sldId id="302" r:id="rId8"/>
    <p:sldId id="311" r:id="rId9"/>
    <p:sldId id="303" r:id="rId10"/>
    <p:sldId id="304" r:id="rId11"/>
    <p:sldId id="312" r:id="rId12"/>
    <p:sldId id="305" r:id="rId13"/>
    <p:sldId id="306" r:id="rId14"/>
    <p:sldId id="314" r:id="rId15"/>
    <p:sldId id="313" r:id="rId16"/>
    <p:sldId id="307" r:id="rId17"/>
    <p:sldId id="308" r:id="rId18"/>
    <p:sldId id="315" r:id="rId19"/>
    <p:sldId id="309" r:id="rId20"/>
    <p:sldId id="292" r:id="rId21"/>
    <p:sldId id="316" r:id="rId22"/>
    <p:sldId id="317" r:id="rId23"/>
    <p:sldId id="318" r:id="rId24"/>
    <p:sldId id="319" r:id="rId25"/>
    <p:sldId id="320" r:id="rId26"/>
    <p:sldId id="321" r:id="rId27"/>
    <p:sldId id="322" r:id="rId28"/>
    <p:sldId id="323" r:id="rId29"/>
    <p:sldId id="324" r:id="rId30"/>
    <p:sldId id="325" r:id="rId31"/>
    <p:sldId id="326" r:id="rId32"/>
    <p:sldId id="327" r:id="rId33"/>
    <p:sldId id="328" r:id="rId34"/>
    <p:sldId id="329" r:id="rId35"/>
    <p:sldId id="330" r:id="rId36"/>
    <p:sldId id="331" r:id="rId37"/>
    <p:sldId id="332" r:id="rId38"/>
    <p:sldId id="333" r:id="rId39"/>
    <p:sldId id="334" r:id="rId40"/>
    <p:sldId id="335" r:id="rId41"/>
    <p:sldId id="336" r:id="rId42"/>
    <p:sldId id="337" r:id="rId43"/>
    <p:sldId id="338" r:id="rId44"/>
    <p:sldId id="339" r:id="rId45"/>
    <p:sldId id="340" r:id="rId46"/>
    <p:sldId id="341" r:id="rId47"/>
    <p:sldId id="342" r:id="rId48"/>
    <p:sldId id="343" r:id="rId49"/>
    <p:sldId id="344" r:id="rId50"/>
    <p:sldId id="345" r:id="rId51"/>
    <p:sldId id="346" r:id="rId52"/>
    <p:sldId id="347" r:id="rId53"/>
    <p:sldId id="348" r:id="rId54"/>
    <p:sldId id="349" r:id="rId55"/>
    <p:sldId id="350" r:id="rId56"/>
    <p:sldId id="351" r:id="rId57"/>
    <p:sldId id="352" r:id="rId58"/>
    <p:sldId id="353" r:id="rId59"/>
    <p:sldId id="354" r:id="rId60"/>
    <p:sldId id="355" r:id="rId61"/>
    <p:sldId id="363" r:id="rId62"/>
    <p:sldId id="364" r:id="rId63"/>
    <p:sldId id="356" r:id="rId64"/>
    <p:sldId id="357" r:id="rId65"/>
    <p:sldId id="358" r:id="rId66"/>
    <p:sldId id="359" r:id="rId67"/>
    <p:sldId id="360" r:id="rId68"/>
    <p:sldId id="361" r:id="rId69"/>
    <p:sldId id="362" r:id="rId70"/>
    <p:sldId id="365" r:id="rId71"/>
    <p:sldId id="366" r:id="rId72"/>
    <p:sldId id="367" r:id="rId73"/>
    <p:sldId id="368" r:id="rId74"/>
    <p:sldId id="369" r:id="rId75"/>
    <p:sldId id="370" r:id="rId76"/>
    <p:sldId id="371" r:id="rId77"/>
    <p:sldId id="372" r:id="rId78"/>
    <p:sldId id="373" r:id="rId79"/>
    <p:sldId id="374" r:id="rId80"/>
    <p:sldId id="375" r:id="rId81"/>
    <p:sldId id="376" r:id="rId82"/>
    <p:sldId id="377" r:id="rId83"/>
    <p:sldId id="378" r:id="rId84"/>
    <p:sldId id="379" r:id="rId85"/>
    <p:sldId id="380" r:id="rId86"/>
    <p:sldId id="381" r:id="rId87"/>
    <p:sldId id="382" r:id="rId88"/>
    <p:sldId id="383" r:id="rId89"/>
    <p:sldId id="384" r:id="rId90"/>
    <p:sldId id="298" r:id="rId91"/>
  </p:sldIdLst>
  <p:sldSz cx="12192000" cy="6858000"/>
  <p:notesSz cx="6950075" cy="92360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B336"/>
    <a:srgbClr val="223365"/>
    <a:srgbClr val="050A28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FF3DBC3-00DA-452D-9A63-29B56FF66873}" v="250" dt="2019-10-20T21:33:56.105"/>
    <p1510:client id="{F2ABF815-FA0D-69AD-984D-E1A6063EFC1F}" v="14" dt="2019-10-20T21:41:15.37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4"/>
    <p:restoredTop sz="96259" autoAdjust="0"/>
  </p:normalViewPr>
  <p:slideViewPr>
    <p:cSldViewPr snapToGrid="0" snapToObjects="1" showGuides="1">
      <p:cViewPr varScale="1">
        <p:scale>
          <a:sx n="65" d="100"/>
          <a:sy n="65" d="100"/>
        </p:scale>
        <p:origin x="716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slide" Target="slides/slide80.xml"/><Relationship Id="rId89" Type="http://schemas.openxmlformats.org/officeDocument/2006/relationships/slide" Target="slides/slide85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5" Type="http://schemas.openxmlformats.org/officeDocument/2006/relationships/slide" Target="slides/slide1.xml"/><Relationship Id="rId90" Type="http://schemas.openxmlformats.org/officeDocument/2006/relationships/slide" Target="slides/slide86.xml"/><Relationship Id="rId95" Type="http://schemas.openxmlformats.org/officeDocument/2006/relationships/theme" Target="theme/theme1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91" Type="http://schemas.openxmlformats.org/officeDocument/2006/relationships/slide" Target="slides/slide87.xml"/><Relationship Id="rId9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9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microsoft.com/office/2016/11/relationships/changesInfo" Target="changesInfos/changesInfo1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slide" Target="slides/slide83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93" Type="http://schemas.openxmlformats.org/officeDocument/2006/relationships/presProps" Target="presProps.xml"/><Relationship Id="rId98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ongolan, Glyn" userId="S::gbongolan@palomar.edu::e6282e49-1d3b-4676-8fdc-19625f849fd9" providerId="AD" clId="Web-{F2ABF815-FA0D-69AD-984D-E1A6063EFC1F}"/>
    <pc:docChg chg="modSld">
      <pc:chgData name="Bongolan, Glyn" userId="S::gbongolan@palomar.edu::e6282e49-1d3b-4676-8fdc-19625f849fd9" providerId="AD" clId="Web-{F2ABF815-FA0D-69AD-984D-E1A6063EFC1F}" dt="2019-10-20T21:41:11.671" v="6" actId="20577"/>
      <pc:docMkLst>
        <pc:docMk/>
      </pc:docMkLst>
      <pc:sldChg chg="modSp">
        <pc:chgData name="Bongolan, Glyn" userId="S::gbongolan@palomar.edu::e6282e49-1d3b-4676-8fdc-19625f849fd9" providerId="AD" clId="Web-{F2ABF815-FA0D-69AD-984D-E1A6063EFC1F}" dt="2019-10-20T21:40:42.843" v="0" actId="20577"/>
        <pc:sldMkLst>
          <pc:docMk/>
          <pc:sldMk cId="2688927619" sldId="302"/>
        </pc:sldMkLst>
        <pc:spChg chg="mod">
          <ac:chgData name="Bongolan, Glyn" userId="S::gbongolan@palomar.edu::e6282e49-1d3b-4676-8fdc-19625f849fd9" providerId="AD" clId="Web-{F2ABF815-FA0D-69AD-984D-E1A6063EFC1F}" dt="2019-10-20T21:40:42.843" v="0" actId="20577"/>
          <ac:spMkLst>
            <pc:docMk/>
            <pc:sldMk cId="2688927619" sldId="302"/>
            <ac:spMk id="163" creationId="{00000000-0000-0000-0000-000000000000}"/>
          </ac:spMkLst>
        </pc:spChg>
      </pc:sldChg>
      <pc:sldChg chg="modSp">
        <pc:chgData name="Bongolan, Glyn" userId="S::gbongolan@palomar.edu::e6282e49-1d3b-4676-8fdc-19625f849fd9" providerId="AD" clId="Web-{F2ABF815-FA0D-69AD-984D-E1A6063EFC1F}" dt="2019-10-20T21:40:56.827" v="2" actId="20577"/>
        <pc:sldMkLst>
          <pc:docMk/>
          <pc:sldMk cId="348313440" sldId="303"/>
        </pc:sldMkLst>
        <pc:spChg chg="mod">
          <ac:chgData name="Bongolan, Glyn" userId="S::gbongolan@palomar.edu::e6282e49-1d3b-4676-8fdc-19625f849fd9" providerId="AD" clId="Web-{F2ABF815-FA0D-69AD-984D-E1A6063EFC1F}" dt="2019-10-20T21:40:56.827" v="2" actId="20577"/>
          <ac:spMkLst>
            <pc:docMk/>
            <pc:sldMk cId="348313440" sldId="303"/>
            <ac:spMk id="175" creationId="{00000000-0000-0000-0000-000000000000}"/>
          </ac:spMkLst>
        </pc:spChg>
      </pc:sldChg>
      <pc:sldChg chg="modSp">
        <pc:chgData name="Bongolan, Glyn" userId="S::gbongolan@palomar.edu::e6282e49-1d3b-4676-8fdc-19625f849fd9" providerId="AD" clId="Web-{F2ABF815-FA0D-69AD-984D-E1A6063EFC1F}" dt="2019-10-20T21:41:08.812" v="5" actId="20577"/>
        <pc:sldMkLst>
          <pc:docMk/>
          <pc:sldMk cId="2098274559" sldId="307"/>
        </pc:sldMkLst>
        <pc:spChg chg="mod">
          <ac:chgData name="Bongolan, Glyn" userId="S::gbongolan@palomar.edu::e6282e49-1d3b-4676-8fdc-19625f849fd9" providerId="AD" clId="Web-{F2ABF815-FA0D-69AD-984D-E1A6063EFC1F}" dt="2019-10-20T21:41:08.812" v="5" actId="20577"/>
          <ac:spMkLst>
            <pc:docMk/>
            <pc:sldMk cId="2098274559" sldId="307"/>
            <ac:spMk id="223" creationId="{00000000-0000-0000-0000-000000000000}"/>
          </ac:spMkLst>
        </pc:spChg>
      </pc:sldChg>
      <pc:sldChg chg="modSp">
        <pc:chgData name="Bongolan, Glyn" userId="S::gbongolan@palomar.edu::e6282e49-1d3b-4676-8fdc-19625f849fd9" providerId="AD" clId="Web-{F2ABF815-FA0D-69AD-984D-E1A6063EFC1F}" dt="2019-10-20T21:40:52.609" v="1" actId="20577"/>
        <pc:sldMkLst>
          <pc:docMk/>
          <pc:sldMk cId="2654824684" sldId="311"/>
        </pc:sldMkLst>
        <pc:spChg chg="mod">
          <ac:chgData name="Bongolan, Glyn" userId="S::gbongolan@palomar.edu::e6282e49-1d3b-4676-8fdc-19625f849fd9" providerId="AD" clId="Web-{F2ABF815-FA0D-69AD-984D-E1A6063EFC1F}" dt="2019-10-20T21:40:52.609" v="1" actId="20577"/>
          <ac:spMkLst>
            <pc:docMk/>
            <pc:sldMk cId="2654824684" sldId="311"/>
            <ac:spMk id="163" creationId="{00000000-0000-0000-0000-000000000000}"/>
          </ac:spMkLst>
        </pc:spChg>
      </pc:sldChg>
      <pc:sldChg chg="modSp">
        <pc:chgData name="Bongolan, Glyn" userId="S::gbongolan@palomar.edu::e6282e49-1d3b-4676-8fdc-19625f849fd9" providerId="AD" clId="Web-{F2ABF815-FA0D-69AD-984D-E1A6063EFC1F}" dt="2019-10-20T21:41:00.484" v="3" actId="20577"/>
        <pc:sldMkLst>
          <pc:docMk/>
          <pc:sldMk cId="366328713" sldId="312"/>
        </pc:sldMkLst>
        <pc:spChg chg="mod">
          <ac:chgData name="Bongolan, Glyn" userId="S::gbongolan@palomar.edu::e6282e49-1d3b-4676-8fdc-19625f849fd9" providerId="AD" clId="Web-{F2ABF815-FA0D-69AD-984D-E1A6063EFC1F}" dt="2019-10-20T21:41:00.484" v="3" actId="20577"/>
          <ac:spMkLst>
            <pc:docMk/>
            <pc:sldMk cId="366328713" sldId="312"/>
            <ac:spMk id="187" creationId="{00000000-0000-0000-0000-000000000000}"/>
          </ac:spMkLst>
        </pc:spChg>
      </pc:sldChg>
      <pc:sldChg chg="modSp">
        <pc:chgData name="Bongolan, Glyn" userId="S::gbongolan@palomar.edu::e6282e49-1d3b-4676-8fdc-19625f849fd9" providerId="AD" clId="Web-{F2ABF815-FA0D-69AD-984D-E1A6063EFC1F}" dt="2019-10-20T21:41:05.187" v="4" actId="20577"/>
        <pc:sldMkLst>
          <pc:docMk/>
          <pc:sldMk cId="3184701498" sldId="313"/>
        </pc:sldMkLst>
        <pc:spChg chg="mod">
          <ac:chgData name="Bongolan, Glyn" userId="S::gbongolan@palomar.edu::e6282e49-1d3b-4676-8fdc-19625f849fd9" providerId="AD" clId="Web-{F2ABF815-FA0D-69AD-984D-E1A6063EFC1F}" dt="2019-10-20T21:41:05.187" v="4" actId="20577"/>
          <ac:spMkLst>
            <pc:docMk/>
            <pc:sldMk cId="3184701498" sldId="313"/>
            <ac:spMk id="211" creationId="{00000000-0000-0000-0000-000000000000}"/>
          </ac:spMkLst>
        </pc:spChg>
      </pc:sldChg>
      <pc:sldChg chg="modSp">
        <pc:chgData name="Bongolan, Glyn" userId="S::gbongolan@palomar.edu::e6282e49-1d3b-4676-8fdc-19625f849fd9" providerId="AD" clId="Web-{F2ABF815-FA0D-69AD-984D-E1A6063EFC1F}" dt="2019-10-20T21:41:11.671" v="6" actId="20577"/>
        <pc:sldMkLst>
          <pc:docMk/>
          <pc:sldMk cId="1971399843" sldId="315"/>
        </pc:sldMkLst>
        <pc:spChg chg="mod">
          <ac:chgData name="Bongolan, Glyn" userId="S::gbongolan@palomar.edu::e6282e49-1d3b-4676-8fdc-19625f849fd9" providerId="AD" clId="Web-{F2ABF815-FA0D-69AD-984D-E1A6063EFC1F}" dt="2019-10-20T21:41:11.671" v="6" actId="20577"/>
          <ac:spMkLst>
            <pc:docMk/>
            <pc:sldMk cId="1971399843" sldId="315"/>
            <ac:spMk id="235" creationId="{00000000-0000-0000-0000-000000000000}"/>
          </ac:spMkLst>
        </pc:spChg>
      </pc:sldChg>
    </pc:docChg>
  </pc:docChgLst>
  <pc:docChgLst>
    <pc:chgData name="Bongolan, Glyn" userId="e6282e49-1d3b-4676-8fdc-19625f849fd9" providerId="ADAL" clId="{BFF3DBC3-00DA-452D-9A63-29B56FF66873}"/>
    <pc:docChg chg="undo redo custSel addSld delSld modSld">
      <pc:chgData name="Bongolan, Glyn" userId="e6282e49-1d3b-4676-8fdc-19625f849fd9" providerId="ADAL" clId="{BFF3DBC3-00DA-452D-9A63-29B56FF66873}" dt="2019-10-20T21:33:57.247" v="2528" actId="20577"/>
      <pc:docMkLst>
        <pc:docMk/>
      </pc:docMkLst>
      <pc:sldChg chg="addSp delSp modSp">
        <pc:chgData name="Bongolan, Glyn" userId="e6282e49-1d3b-4676-8fdc-19625f849fd9" providerId="ADAL" clId="{BFF3DBC3-00DA-452D-9A63-29B56FF66873}" dt="2019-10-19T16:59:13.370" v="26" actId="478"/>
        <pc:sldMkLst>
          <pc:docMk/>
          <pc:sldMk cId="211263374" sldId="285"/>
        </pc:sldMkLst>
        <pc:spChg chg="add del mod">
          <ac:chgData name="Bongolan, Glyn" userId="e6282e49-1d3b-4676-8fdc-19625f849fd9" providerId="ADAL" clId="{BFF3DBC3-00DA-452D-9A63-29B56FF66873}" dt="2019-10-19T16:57:59.995" v="14" actId="14100"/>
          <ac:spMkLst>
            <pc:docMk/>
            <pc:sldMk cId="211263374" sldId="285"/>
            <ac:spMk id="7" creationId="{00000000-0000-0000-0000-000000000000}"/>
          </ac:spMkLst>
        </pc:spChg>
        <pc:spChg chg="add">
          <ac:chgData name="Bongolan, Glyn" userId="e6282e49-1d3b-4676-8fdc-19625f849fd9" providerId="ADAL" clId="{BFF3DBC3-00DA-452D-9A63-29B56FF66873}" dt="2019-10-19T16:58:02.154" v="15"/>
          <ac:spMkLst>
            <pc:docMk/>
            <pc:sldMk cId="211263374" sldId="285"/>
            <ac:spMk id="8" creationId="{EB9E8A27-F728-4860-AA39-42B0846AA1ED}"/>
          </ac:spMkLst>
        </pc:spChg>
        <pc:picChg chg="add mod">
          <ac:chgData name="Bongolan, Glyn" userId="e6282e49-1d3b-4676-8fdc-19625f849fd9" providerId="ADAL" clId="{BFF3DBC3-00DA-452D-9A63-29B56FF66873}" dt="2019-10-19T16:59:00.111" v="24" actId="1076"/>
          <ac:picMkLst>
            <pc:docMk/>
            <pc:sldMk cId="211263374" sldId="285"/>
            <ac:picMk id="9" creationId="{CC4CB97D-D3F6-4F3C-9555-E0E643C06692}"/>
          </ac:picMkLst>
        </pc:picChg>
        <pc:picChg chg="add del mod">
          <ac:chgData name="Bongolan, Glyn" userId="e6282e49-1d3b-4676-8fdc-19625f849fd9" providerId="ADAL" clId="{BFF3DBC3-00DA-452D-9A63-29B56FF66873}" dt="2019-10-19T16:58:44.116" v="22" actId="478"/>
          <ac:picMkLst>
            <pc:docMk/>
            <pc:sldMk cId="211263374" sldId="285"/>
            <ac:picMk id="10" creationId="{410945F8-917A-43C9-B04E-82D5922903E0}"/>
          </ac:picMkLst>
        </pc:picChg>
        <pc:picChg chg="add del mod">
          <ac:chgData name="Bongolan, Glyn" userId="e6282e49-1d3b-4676-8fdc-19625f849fd9" providerId="ADAL" clId="{BFF3DBC3-00DA-452D-9A63-29B56FF66873}" dt="2019-10-19T16:57:14.130" v="3"/>
          <ac:picMkLst>
            <pc:docMk/>
            <pc:sldMk cId="211263374" sldId="285"/>
            <ac:picMk id="1026" creationId="{18255FB6-3BE2-4F6F-83F2-2EBA4C039868}"/>
          </ac:picMkLst>
        </pc:picChg>
        <pc:picChg chg="add del mod">
          <ac:chgData name="Bongolan, Glyn" userId="e6282e49-1d3b-4676-8fdc-19625f849fd9" providerId="ADAL" clId="{BFF3DBC3-00DA-452D-9A63-29B56FF66873}" dt="2019-10-19T16:59:13.370" v="26" actId="478"/>
          <ac:picMkLst>
            <pc:docMk/>
            <pc:sldMk cId="211263374" sldId="285"/>
            <ac:picMk id="1028" creationId="{C60B9F8A-7E95-439F-A3C6-C8F4E645D94E}"/>
          </ac:picMkLst>
        </pc:picChg>
      </pc:sldChg>
      <pc:sldChg chg="addSp delSp modSp">
        <pc:chgData name="Bongolan, Glyn" userId="e6282e49-1d3b-4676-8fdc-19625f849fd9" providerId="ADAL" clId="{BFF3DBC3-00DA-452D-9A63-29B56FF66873}" dt="2019-10-19T17:01:49.958" v="131" actId="1076"/>
        <pc:sldMkLst>
          <pc:docMk/>
          <pc:sldMk cId="1569047738" sldId="286"/>
        </pc:sldMkLst>
        <pc:spChg chg="del mod">
          <ac:chgData name="Bongolan, Glyn" userId="e6282e49-1d3b-4676-8fdc-19625f849fd9" providerId="ADAL" clId="{BFF3DBC3-00DA-452D-9A63-29B56FF66873}" dt="2019-10-19T16:59:31.170" v="30" actId="478"/>
          <ac:spMkLst>
            <pc:docMk/>
            <pc:sldMk cId="1569047738" sldId="286"/>
            <ac:spMk id="4" creationId="{00000000-0000-0000-0000-000000000000}"/>
          </ac:spMkLst>
        </pc:spChg>
        <pc:spChg chg="mod">
          <ac:chgData name="Bongolan, Glyn" userId="e6282e49-1d3b-4676-8fdc-19625f849fd9" providerId="ADAL" clId="{BFF3DBC3-00DA-452D-9A63-29B56FF66873}" dt="2019-10-19T17:01:49.958" v="131" actId="1076"/>
          <ac:spMkLst>
            <pc:docMk/>
            <pc:sldMk cId="1569047738" sldId="286"/>
            <ac:spMk id="5" creationId="{00000000-0000-0000-0000-000000000000}"/>
          </ac:spMkLst>
        </pc:spChg>
        <pc:spChg chg="add del">
          <ac:chgData name="Bongolan, Glyn" userId="e6282e49-1d3b-4676-8fdc-19625f849fd9" providerId="ADAL" clId="{BFF3DBC3-00DA-452D-9A63-29B56FF66873}" dt="2019-10-19T16:59:27.595" v="29" actId="478"/>
          <ac:spMkLst>
            <pc:docMk/>
            <pc:sldMk cId="1569047738" sldId="286"/>
            <ac:spMk id="7" creationId="{351B21D3-424B-4945-A445-AAEBAE2E7908}"/>
          </ac:spMkLst>
        </pc:spChg>
        <pc:spChg chg="add mod">
          <ac:chgData name="Bongolan, Glyn" userId="e6282e49-1d3b-4676-8fdc-19625f849fd9" providerId="ADAL" clId="{BFF3DBC3-00DA-452D-9A63-29B56FF66873}" dt="2019-10-19T16:59:47.295" v="33" actId="14100"/>
          <ac:spMkLst>
            <pc:docMk/>
            <pc:sldMk cId="1569047738" sldId="286"/>
            <ac:spMk id="8" creationId="{512BB471-6346-46CE-9525-B65910AEB755}"/>
          </ac:spMkLst>
        </pc:spChg>
        <pc:picChg chg="add mod">
          <ac:chgData name="Bongolan, Glyn" userId="e6282e49-1d3b-4676-8fdc-19625f849fd9" providerId="ADAL" clId="{BFF3DBC3-00DA-452D-9A63-29B56FF66873}" dt="2019-10-19T16:59:59.017" v="35" actId="1076"/>
          <ac:picMkLst>
            <pc:docMk/>
            <pc:sldMk cId="1569047738" sldId="286"/>
            <ac:picMk id="9" creationId="{4F38BB34-21A5-430E-A4E1-C8C2890265F6}"/>
          </ac:picMkLst>
        </pc:picChg>
      </pc:sldChg>
      <pc:sldChg chg="addSp modSp">
        <pc:chgData name="Bongolan, Glyn" userId="e6282e49-1d3b-4676-8fdc-19625f849fd9" providerId="ADAL" clId="{BFF3DBC3-00DA-452D-9A63-29B56FF66873}" dt="2019-10-20T07:15:35.709" v="1863" actId="20577"/>
        <pc:sldMkLst>
          <pc:docMk/>
          <pc:sldMk cId="15384484" sldId="292"/>
        </pc:sldMkLst>
        <pc:spChg chg="mod">
          <ac:chgData name="Bongolan, Glyn" userId="e6282e49-1d3b-4676-8fdc-19625f849fd9" providerId="ADAL" clId="{BFF3DBC3-00DA-452D-9A63-29B56FF66873}" dt="2019-10-20T07:15:35.709" v="1863" actId="20577"/>
          <ac:spMkLst>
            <pc:docMk/>
            <pc:sldMk cId="15384484" sldId="292"/>
            <ac:spMk id="4" creationId="{00000000-0000-0000-0000-000000000000}"/>
          </ac:spMkLst>
        </pc:spChg>
        <pc:spChg chg="add">
          <ac:chgData name="Bongolan, Glyn" userId="e6282e49-1d3b-4676-8fdc-19625f849fd9" providerId="ADAL" clId="{BFF3DBC3-00DA-452D-9A63-29B56FF66873}" dt="2019-10-19T17:00:43.687" v="45"/>
          <ac:spMkLst>
            <pc:docMk/>
            <pc:sldMk cId="15384484" sldId="292"/>
            <ac:spMk id="5" creationId="{9A6ED671-8AEF-4207-866B-F49E19B3AD97}"/>
          </ac:spMkLst>
        </pc:spChg>
        <pc:picChg chg="add">
          <ac:chgData name="Bongolan, Glyn" userId="e6282e49-1d3b-4676-8fdc-19625f849fd9" providerId="ADAL" clId="{BFF3DBC3-00DA-452D-9A63-29B56FF66873}" dt="2019-10-19T17:00:43.687" v="45"/>
          <ac:picMkLst>
            <pc:docMk/>
            <pc:sldMk cId="15384484" sldId="292"/>
            <ac:picMk id="7" creationId="{A50CC962-0D88-4996-B07E-CB576F4D6937}"/>
          </ac:picMkLst>
        </pc:picChg>
      </pc:sldChg>
      <pc:sldChg chg="addSp">
        <pc:chgData name="Bongolan, Glyn" userId="e6282e49-1d3b-4676-8fdc-19625f849fd9" providerId="ADAL" clId="{BFF3DBC3-00DA-452D-9A63-29B56FF66873}" dt="2019-10-20T07:15:57.855" v="1864"/>
        <pc:sldMkLst>
          <pc:docMk/>
          <pc:sldMk cId="730163638" sldId="298"/>
        </pc:sldMkLst>
        <pc:spChg chg="add">
          <ac:chgData name="Bongolan, Glyn" userId="e6282e49-1d3b-4676-8fdc-19625f849fd9" providerId="ADAL" clId="{BFF3DBC3-00DA-452D-9A63-29B56FF66873}" dt="2019-10-20T07:15:57.855" v="1864"/>
          <ac:spMkLst>
            <pc:docMk/>
            <pc:sldMk cId="730163638" sldId="298"/>
            <ac:spMk id="9" creationId="{4D3DD417-DC09-4A35-90B4-1367B66BA350}"/>
          </ac:spMkLst>
        </pc:spChg>
        <pc:picChg chg="add">
          <ac:chgData name="Bongolan, Glyn" userId="e6282e49-1d3b-4676-8fdc-19625f849fd9" providerId="ADAL" clId="{BFF3DBC3-00DA-452D-9A63-29B56FF66873}" dt="2019-10-20T07:15:57.855" v="1864"/>
          <ac:picMkLst>
            <pc:docMk/>
            <pc:sldMk cId="730163638" sldId="298"/>
            <ac:picMk id="11" creationId="{DA81D241-E2D1-4C69-9079-D25629A48FD5}"/>
          </ac:picMkLst>
        </pc:picChg>
      </pc:sldChg>
      <pc:sldChg chg="addSp delSp modSp">
        <pc:chgData name="Bongolan, Glyn" userId="e6282e49-1d3b-4676-8fdc-19625f849fd9" providerId="ADAL" clId="{BFF3DBC3-00DA-452D-9A63-29B56FF66873}" dt="2019-10-19T17:00:58.778" v="48" actId="1076"/>
        <pc:sldMkLst>
          <pc:docMk/>
          <pc:sldMk cId="850295507" sldId="300"/>
        </pc:sldMkLst>
        <pc:spChg chg="del">
          <ac:chgData name="Bongolan, Glyn" userId="e6282e49-1d3b-4676-8fdc-19625f849fd9" providerId="ADAL" clId="{BFF3DBC3-00DA-452D-9A63-29B56FF66873}" dt="2019-10-19T17:00:49.173" v="47" actId="478"/>
          <ac:spMkLst>
            <pc:docMk/>
            <pc:sldMk cId="850295507" sldId="300"/>
            <ac:spMk id="2" creationId="{00000000-0000-0000-0000-000000000000}"/>
          </ac:spMkLst>
        </pc:spChg>
        <pc:spChg chg="add mod">
          <ac:chgData name="Bongolan, Glyn" userId="e6282e49-1d3b-4676-8fdc-19625f849fd9" providerId="ADAL" clId="{BFF3DBC3-00DA-452D-9A63-29B56FF66873}" dt="2019-10-19T17:00:58.778" v="48" actId="1076"/>
          <ac:spMkLst>
            <pc:docMk/>
            <pc:sldMk cId="850295507" sldId="300"/>
            <ac:spMk id="3" creationId="{1620D4D3-974A-4F58-9462-7BD093555184}"/>
          </ac:spMkLst>
        </pc:spChg>
        <pc:picChg chg="add mod">
          <ac:chgData name="Bongolan, Glyn" userId="e6282e49-1d3b-4676-8fdc-19625f849fd9" providerId="ADAL" clId="{BFF3DBC3-00DA-452D-9A63-29B56FF66873}" dt="2019-10-19T17:00:58.778" v="48" actId="1076"/>
          <ac:picMkLst>
            <pc:docMk/>
            <pc:sldMk cId="850295507" sldId="300"/>
            <ac:picMk id="4" creationId="{D2B317B4-DCFF-481A-B4DA-B9108B89B633}"/>
          </ac:picMkLst>
        </pc:picChg>
      </pc:sldChg>
      <pc:sldChg chg="addSp modSp">
        <pc:chgData name="Bongolan, Glyn" userId="e6282e49-1d3b-4676-8fdc-19625f849fd9" providerId="ADAL" clId="{BFF3DBC3-00DA-452D-9A63-29B56FF66873}" dt="2019-10-20T17:58:09.281" v="2181" actId="20577"/>
        <pc:sldMkLst>
          <pc:docMk/>
          <pc:sldMk cId="1367851445" sldId="301"/>
        </pc:sldMkLst>
        <pc:spChg chg="add">
          <ac:chgData name="Bongolan, Glyn" userId="e6282e49-1d3b-4676-8fdc-19625f849fd9" providerId="ADAL" clId="{BFF3DBC3-00DA-452D-9A63-29B56FF66873}" dt="2019-10-19T17:00:18.553" v="36"/>
          <ac:spMkLst>
            <pc:docMk/>
            <pc:sldMk cId="1367851445" sldId="301"/>
            <ac:spMk id="9" creationId="{F61C27D9-BEC8-410A-A43A-C8B8B870264A}"/>
          </ac:spMkLst>
        </pc:spChg>
        <pc:spChg chg="mod">
          <ac:chgData name="Bongolan, Glyn" userId="e6282e49-1d3b-4676-8fdc-19625f849fd9" providerId="ADAL" clId="{BFF3DBC3-00DA-452D-9A63-29B56FF66873}" dt="2019-10-20T17:58:09.281" v="2181" actId="20577"/>
          <ac:spMkLst>
            <pc:docMk/>
            <pc:sldMk cId="1367851445" sldId="301"/>
            <ac:spMk id="151" creationId="{00000000-0000-0000-0000-000000000000}"/>
          </ac:spMkLst>
        </pc:spChg>
        <pc:spChg chg="mod">
          <ac:chgData name="Bongolan, Glyn" userId="e6282e49-1d3b-4676-8fdc-19625f849fd9" providerId="ADAL" clId="{BFF3DBC3-00DA-452D-9A63-29B56FF66873}" dt="2019-10-20T17:27:46.128" v="2027" actId="20577"/>
          <ac:spMkLst>
            <pc:docMk/>
            <pc:sldMk cId="1367851445" sldId="301"/>
            <ac:spMk id="152" creationId="{00000000-0000-0000-0000-000000000000}"/>
          </ac:spMkLst>
        </pc:spChg>
        <pc:picChg chg="add">
          <ac:chgData name="Bongolan, Glyn" userId="e6282e49-1d3b-4676-8fdc-19625f849fd9" providerId="ADAL" clId="{BFF3DBC3-00DA-452D-9A63-29B56FF66873}" dt="2019-10-19T17:00:18.553" v="36"/>
          <ac:picMkLst>
            <pc:docMk/>
            <pc:sldMk cId="1367851445" sldId="301"/>
            <ac:picMk id="10" creationId="{8EAE42D4-8899-4C8E-B510-6B9EF079C61E}"/>
          </ac:picMkLst>
        </pc:picChg>
      </pc:sldChg>
      <pc:sldChg chg="addSp delSp modSp">
        <pc:chgData name="Bongolan, Glyn" userId="e6282e49-1d3b-4676-8fdc-19625f849fd9" providerId="ADAL" clId="{BFF3DBC3-00DA-452D-9A63-29B56FF66873}" dt="2019-10-20T21:33:04.532" v="2516" actId="113"/>
        <pc:sldMkLst>
          <pc:docMk/>
          <pc:sldMk cId="2688927619" sldId="302"/>
        </pc:sldMkLst>
        <pc:spChg chg="add">
          <ac:chgData name="Bongolan, Glyn" userId="e6282e49-1d3b-4676-8fdc-19625f849fd9" providerId="ADAL" clId="{BFF3DBC3-00DA-452D-9A63-29B56FF66873}" dt="2019-10-19T17:00:22.733" v="37"/>
          <ac:spMkLst>
            <pc:docMk/>
            <pc:sldMk cId="2688927619" sldId="302"/>
            <ac:spMk id="9" creationId="{01AF349A-1D2E-4916-BA6E-7D3E5AE71CE2}"/>
          </ac:spMkLst>
        </pc:spChg>
        <pc:spChg chg="mod">
          <ac:chgData name="Bongolan, Glyn" userId="e6282e49-1d3b-4676-8fdc-19625f849fd9" providerId="ADAL" clId="{BFF3DBC3-00DA-452D-9A63-29B56FF66873}" dt="2019-10-19T17:16:38.365" v="189"/>
          <ac:spMkLst>
            <pc:docMk/>
            <pc:sldMk cId="2688927619" sldId="302"/>
            <ac:spMk id="159" creationId="{00000000-0000-0000-0000-000000000000}"/>
          </ac:spMkLst>
        </pc:spChg>
        <pc:spChg chg="mod">
          <ac:chgData name="Bongolan, Glyn" userId="e6282e49-1d3b-4676-8fdc-19625f849fd9" providerId="ADAL" clId="{BFF3DBC3-00DA-452D-9A63-29B56FF66873}" dt="2019-10-20T21:33:04.532" v="2516" actId="113"/>
          <ac:spMkLst>
            <pc:docMk/>
            <pc:sldMk cId="2688927619" sldId="302"/>
            <ac:spMk id="163" creationId="{00000000-0000-0000-0000-000000000000}"/>
          </ac:spMkLst>
        </pc:spChg>
        <pc:spChg chg="mod">
          <ac:chgData name="Bongolan, Glyn" userId="e6282e49-1d3b-4676-8fdc-19625f849fd9" providerId="ADAL" clId="{BFF3DBC3-00DA-452D-9A63-29B56FF66873}" dt="2019-10-20T18:13:01.549" v="2291" actId="20577"/>
          <ac:spMkLst>
            <pc:docMk/>
            <pc:sldMk cId="2688927619" sldId="302"/>
            <ac:spMk id="164" creationId="{00000000-0000-0000-0000-000000000000}"/>
          </ac:spMkLst>
        </pc:spChg>
        <pc:graphicFrameChg chg="add del mod modGraphic">
          <ac:chgData name="Bongolan, Glyn" userId="e6282e49-1d3b-4676-8fdc-19625f849fd9" providerId="ADAL" clId="{BFF3DBC3-00DA-452D-9A63-29B56FF66873}" dt="2019-10-19T17:42:59.372" v="608" actId="478"/>
          <ac:graphicFrameMkLst>
            <pc:docMk/>
            <pc:sldMk cId="2688927619" sldId="302"/>
            <ac:graphicFrameMk id="2" creationId="{10B90DE1-F8FD-4A0B-A00D-FD812A4089D2}"/>
          </ac:graphicFrameMkLst>
        </pc:graphicFrameChg>
        <pc:picChg chg="add">
          <ac:chgData name="Bongolan, Glyn" userId="e6282e49-1d3b-4676-8fdc-19625f849fd9" providerId="ADAL" clId="{BFF3DBC3-00DA-452D-9A63-29B56FF66873}" dt="2019-10-19T17:00:22.733" v="37"/>
          <ac:picMkLst>
            <pc:docMk/>
            <pc:sldMk cId="2688927619" sldId="302"/>
            <ac:picMk id="10" creationId="{280223D3-E083-4DA4-8ABB-02199843B059}"/>
          </ac:picMkLst>
        </pc:picChg>
      </pc:sldChg>
      <pc:sldChg chg="addSp modSp">
        <pc:chgData name="Bongolan, Glyn" userId="e6282e49-1d3b-4676-8fdc-19625f849fd9" providerId="ADAL" clId="{BFF3DBC3-00DA-452D-9A63-29B56FF66873}" dt="2019-10-20T21:33:22.877" v="2520"/>
        <pc:sldMkLst>
          <pc:docMk/>
          <pc:sldMk cId="348313440" sldId="303"/>
        </pc:sldMkLst>
        <pc:spChg chg="add">
          <ac:chgData name="Bongolan, Glyn" userId="e6282e49-1d3b-4676-8fdc-19625f849fd9" providerId="ADAL" clId="{BFF3DBC3-00DA-452D-9A63-29B56FF66873}" dt="2019-10-19T17:00:26.357" v="38"/>
          <ac:spMkLst>
            <pc:docMk/>
            <pc:sldMk cId="348313440" sldId="303"/>
            <ac:spMk id="9" creationId="{EB4E10A9-E7A9-48E4-A974-A420B35FCC72}"/>
          </ac:spMkLst>
        </pc:spChg>
        <pc:spChg chg="mod">
          <ac:chgData name="Bongolan, Glyn" userId="e6282e49-1d3b-4676-8fdc-19625f849fd9" providerId="ADAL" clId="{BFF3DBC3-00DA-452D-9A63-29B56FF66873}" dt="2019-10-20T21:33:22.877" v="2520"/>
          <ac:spMkLst>
            <pc:docMk/>
            <pc:sldMk cId="348313440" sldId="303"/>
            <ac:spMk id="175" creationId="{00000000-0000-0000-0000-000000000000}"/>
          </ac:spMkLst>
        </pc:spChg>
        <pc:spChg chg="mod">
          <ac:chgData name="Bongolan, Glyn" userId="e6282e49-1d3b-4676-8fdc-19625f849fd9" providerId="ADAL" clId="{BFF3DBC3-00DA-452D-9A63-29B56FF66873}" dt="2019-10-20T18:13:14.740" v="2299" actId="20577"/>
          <ac:spMkLst>
            <pc:docMk/>
            <pc:sldMk cId="348313440" sldId="303"/>
            <ac:spMk id="176" creationId="{00000000-0000-0000-0000-000000000000}"/>
          </ac:spMkLst>
        </pc:spChg>
        <pc:picChg chg="add">
          <ac:chgData name="Bongolan, Glyn" userId="e6282e49-1d3b-4676-8fdc-19625f849fd9" providerId="ADAL" clId="{BFF3DBC3-00DA-452D-9A63-29B56FF66873}" dt="2019-10-19T17:00:26.357" v="38"/>
          <ac:picMkLst>
            <pc:docMk/>
            <pc:sldMk cId="348313440" sldId="303"/>
            <ac:picMk id="10" creationId="{CD2C4B0E-E44B-44B6-B98A-B5BD0D2B9349}"/>
          </ac:picMkLst>
        </pc:picChg>
      </pc:sldChg>
      <pc:sldChg chg="addSp modSp">
        <pc:chgData name="Bongolan, Glyn" userId="e6282e49-1d3b-4676-8fdc-19625f849fd9" providerId="ADAL" clId="{BFF3DBC3-00DA-452D-9A63-29B56FF66873}" dt="2019-10-20T07:24:13.700" v="1999"/>
        <pc:sldMkLst>
          <pc:docMk/>
          <pc:sldMk cId="3651389384" sldId="304"/>
        </pc:sldMkLst>
        <pc:spChg chg="add">
          <ac:chgData name="Bongolan, Glyn" userId="e6282e49-1d3b-4676-8fdc-19625f849fd9" providerId="ADAL" clId="{BFF3DBC3-00DA-452D-9A63-29B56FF66873}" dt="2019-10-19T17:00:29.587" v="39"/>
          <ac:spMkLst>
            <pc:docMk/>
            <pc:sldMk cId="3651389384" sldId="304"/>
            <ac:spMk id="9" creationId="{464AEE22-1CA4-4369-BF84-9744985A0ABB}"/>
          </ac:spMkLst>
        </pc:spChg>
        <pc:spChg chg="mod">
          <ac:chgData name="Bongolan, Glyn" userId="e6282e49-1d3b-4676-8fdc-19625f849fd9" providerId="ADAL" clId="{BFF3DBC3-00DA-452D-9A63-29B56FF66873}" dt="2019-10-20T07:23:38.071" v="1974"/>
          <ac:spMkLst>
            <pc:docMk/>
            <pc:sldMk cId="3651389384" sldId="304"/>
            <ac:spMk id="187" creationId="{00000000-0000-0000-0000-000000000000}"/>
          </ac:spMkLst>
        </pc:spChg>
        <pc:spChg chg="mod">
          <ac:chgData name="Bongolan, Glyn" userId="e6282e49-1d3b-4676-8fdc-19625f849fd9" providerId="ADAL" clId="{BFF3DBC3-00DA-452D-9A63-29B56FF66873}" dt="2019-10-20T07:24:13.700" v="1999"/>
          <ac:spMkLst>
            <pc:docMk/>
            <pc:sldMk cId="3651389384" sldId="304"/>
            <ac:spMk id="188" creationId="{00000000-0000-0000-0000-000000000000}"/>
          </ac:spMkLst>
        </pc:spChg>
        <pc:picChg chg="add">
          <ac:chgData name="Bongolan, Glyn" userId="e6282e49-1d3b-4676-8fdc-19625f849fd9" providerId="ADAL" clId="{BFF3DBC3-00DA-452D-9A63-29B56FF66873}" dt="2019-10-19T17:00:29.587" v="39"/>
          <ac:picMkLst>
            <pc:docMk/>
            <pc:sldMk cId="3651389384" sldId="304"/>
            <ac:picMk id="10" creationId="{B606F75D-3741-4618-AF36-AA110C6CA391}"/>
          </ac:picMkLst>
        </pc:picChg>
      </pc:sldChg>
      <pc:sldChg chg="addSp modSp">
        <pc:chgData name="Bongolan, Glyn" userId="e6282e49-1d3b-4676-8fdc-19625f849fd9" providerId="ADAL" clId="{BFF3DBC3-00DA-452D-9A63-29B56FF66873}" dt="2019-10-20T21:33:34.462" v="2522"/>
        <pc:sldMkLst>
          <pc:docMk/>
          <pc:sldMk cId="1422407933" sldId="305"/>
        </pc:sldMkLst>
        <pc:spChg chg="add">
          <ac:chgData name="Bongolan, Glyn" userId="e6282e49-1d3b-4676-8fdc-19625f849fd9" providerId="ADAL" clId="{BFF3DBC3-00DA-452D-9A63-29B56FF66873}" dt="2019-10-19T17:00:32.038" v="40"/>
          <ac:spMkLst>
            <pc:docMk/>
            <pc:sldMk cId="1422407933" sldId="305"/>
            <ac:spMk id="9" creationId="{4CD28649-B99A-4C16-B471-1F6AC427F43B}"/>
          </ac:spMkLst>
        </pc:spChg>
        <pc:spChg chg="mod">
          <ac:chgData name="Bongolan, Glyn" userId="e6282e49-1d3b-4676-8fdc-19625f849fd9" providerId="ADAL" clId="{BFF3DBC3-00DA-452D-9A63-29B56FF66873}" dt="2019-10-20T21:33:34.462" v="2522"/>
          <ac:spMkLst>
            <pc:docMk/>
            <pc:sldMk cId="1422407933" sldId="305"/>
            <ac:spMk id="199" creationId="{00000000-0000-0000-0000-000000000000}"/>
          </ac:spMkLst>
        </pc:spChg>
        <pc:spChg chg="mod">
          <ac:chgData name="Bongolan, Glyn" userId="e6282e49-1d3b-4676-8fdc-19625f849fd9" providerId="ADAL" clId="{BFF3DBC3-00DA-452D-9A63-29B56FF66873}" dt="2019-10-20T18:18:34.377" v="2368" actId="20577"/>
          <ac:spMkLst>
            <pc:docMk/>
            <pc:sldMk cId="1422407933" sldId="305"/>
            <ac:spMk id="200" creationId="{00000000-0000-0000-0000-000000000000}"/>
          </ac:spMkLst>
        </pc:spChg>
        <pc:picChg chg="add">
          <ac:chgData name="Bongolan, Glyn" userId="e6282e49-1d3b-4676-8fdc-19625f849fd9" providerId="ADAL" clId="{BFF3DBC3-00DA-452D-9A63-29B56FF66873}" dt="2019-10-19T17:00:32.038" v="40"/>
          <ac:picMkLst>
            <pc:docMk/>
            <pc:sldMk cId="1422407933" sldId="305"/>
            <ac:picMk id="10" creationId="{E27AA40D-5C2B-4488-A105-22750B6441F8}"/>
          </ac:picMkLst>
        </pc:picChg>
      </pc:sldChg>
      <pc:sldChg chg="addSp modSp">
        <pc:chgData name="Bongolan, Glyn" userId="e6282e49-1d3b-4676-8fdc-19625f849fd9" providerId="ADAL" clId="{BFF3DBC3-00DA-452D-9A63-29B56FF66873}" dt="2019-10-20T17:32:53.027" v="2078"/>
        <pc:sldMkLst>
          <pc:docMk/>
          <pc:sldMk cId="3129100410" sldId="306"/>
        </pc:sldMkLst>
        <pc:spChg chg="add">
          <ac:chgData name="Bongolan, Glyn" userId="e6282e49-1d3b-4676-8fdc-19625f849fd9" providerId="ADAL" clId="{BFF3DBC3-00DA-452D-9A63-29B56FF66873}" dt="2019-10-19T17:00:34.080" v="41"/>
          <ac:spMkLst>
            <pc:docMk/>
            <pc:sldMk cId="3129100410" sldId="306"/>
            <ac:spMk id="9" creationId="{51D7510C-D8CF-4616-9622-E3BC68AD00CF}"/>
          </ac:spMkLst>
        </pc:spChg>
        <pc:spChg chg="mod">
          <ac:chgData name="Bongolan, Glyn" userId="e6282e49-1d3b-4676-8fdc-19625f849fd9" providerId="ADAL" clId="{BFF3DBC3-00DA-452D-9A63-29B56FF66873}" dt="2019-10-20T17:32:40.433" v="2070"/>
          <ac:spMkLst>
            <pc:docMk/>
            <pc:sldMk cId="3129100410" sldId="306"/>
            <ac:spMk id="211" creationId="{00000000-0000-0000-0000-000000000000}"/>
          </ac:spMkLst>
        </pc:spChg>
        <pc:spChg chg="mod">
          <ac:chgData name="Bongolan, Glyn" userId="e6282e49-1d3b-4676-8fdc-19625f849fd9" providerId="ADAL" clId="{BFF3DBC3-00DA-452D-9A63-29B56FF66873}" dt="2019-10-20T17:32:53.027" v="2078"/>
          <ac:spMkLst>
            <pc:docMk/>
            <pc:sldMk cId="3129100410" sldId="306"/>
            <ac:spMk id="212" creationId="{00000000-0000-0000-0000-000000000000}"/>
          </ac:spMkLst>
        </pc:spChg>
        <pc:picChg chg="add">
          <ac:chgData name="Bongolan, Glyn" userId="e6282e49-1d3b-4676-8fdc-19625f849fd9" providerId="ADAL" clId="{BFF3DBC3-00DA-452D-9A63-29B56FF66873}" dt="2019-10-19T17:00:34.080" v="41"/>
          <ac:picMkLst>
            <pc:docMk/>
            <pc:sldMk cId="3129100410" sldId="306"/>
            <ac:picMk id="10" creationId="{010F7F36-C9A9-49EC-9BCF-958F83D1C52F}"/>
          </ac:picMkLst>
        </pc:picChg>
      </pc:sldChg>
      <pc:sldChg chg="addSp modSp">
        <pc:chgData name="Bongolan, Glyn" userId="e6282e49-1d3b-4676-8fdc-19625f849fd9" providerId="ADAL" clId="{BFF3DBC3-00DA-452D-9A63-29B56FF66873}" dt="2019-10-20T21:33:44.048" v="2524"/>
        <pc:sldMkLst>
          <pc:docMk/>
          <pc:sldMk cId="2098274559" sldId="307"/>
        </pc:sldMkLst>
        <pc:spChg chg="add">
          <ac:chgData name="Bongolan, Glyn" userId="e6282e49-1d3b-4676-8fdc-19625f849fd9" providerId="ADAL" clId="{BFF3DBC3-00DA-452D-9A63-29B56FF66873}" dt="2019-10-19T17:00:36.581" v="42"/>
          <ac:spMkLst>
            <pc:docMk/>
            <pc:sldMk cId="2098274559" sldId="307"/>
            <ac:spMk id="9" creationId="{203A8AD9-73E7-42F1-83FC-718C6765A1C3}"/>
          </ac:spMkLst>
        </pc:spChg>
        <pc:spChg chg="mod">
          <ac:chgData name="Bongolan, Glyn" userId="e6282e49-1d3b-4676-8fdc-19625f849fd9" providerId="ADAL" clId="{BFF3DBC3-00DA-452D-9A63-29B56FF66873}" dt="2019-10-20T21:33:44.048" v="2524"/>
          <ac:spMkLst>
            <pc:docMk/>
            <pc:sldMk cId="2098274559" sldId="307"/>
            <ac:spMk id="223" creationId="{00000000-0000-0000-0000-000000000000}"/>
          </ac:spMkLst>
        </pc:spChg>
        <pc:spChg chg="mod">
          <ac:chgData name="Bongolan, Glyn" userId="e6282e49-1d3b-4676-8fdc-19625f849fd9" providerId="ADAL" clId="{BFF3DBC3-00DA-452D-9A63-29B56FF66873}" dt="2019-10-20T18:24:41.786" v="2453" actId="20577"/>
          <ac:spMkLst>
            <pc:docMk/>
            <pc:sldMk cId="2098274559" sldId="307"/>
            <ac:spMk id="224" creationId="{00000000-0000-0000-0000-000000000000}"/>
          </ac:spMkLst>
        </pc:spChg>
        <pc:picChg chg="add">
          <ac:chgData name="Bongolan, Glyn" userId="e6282e49-1d3b-4676-8fdc-19625f849fd9" providerId="ADAL" clId="{BFF3DBC3-00DA-452D-9A63-29B56FF66873}" dt="2019-10-19T17:00:36.581" v="42"/>
          <ac:picMkLst>
            <pc:docMk/>
            <pc:sldMk cId="2098274559" sldId="307"/>
            <ac:picMk id="10" creationId="{A38B1110-C0D1-485C-BC03-CC4BD9714989}"/>
          </ac:picMkLst>
        </pc:picChg>
      </pc:sldChg>
      <pc:sldChg chg="addSp delSp modSp">
        <pc:chgData name="Bongolan, Glyn" userId="e6282e49-1d3b-4676-8fdc-19625f849fd9" providerId="ADAL" clId="{BFF3DBC3-00DA-452D-9A63-29B56FF66873}" dt="2019-10-20T17:40:45.178" v="2142"/>
        <pc:sldMkLst>
          <pc:docMk/>
          <pc:sldMk cId="2886795700" sldId="308"/>
        </pc:sldMkLst>
        <pc:spChg chg="add del mod">
          <ac:chgData name="Bongolan, Glyn" userId="e6282e49-1d3b-4676-8fdc-19625f849fd9" providerId="ADAL" clId="{BFF3DBC3-00DA-452D-9A63-29B56FF66873}" dt="2019-10-20T17:40:45.178" v="2142"/>
          <ac:spMkLst>
            <pc:docMk/>
            <pc:sldMk cId="2886795700" sldId="308"/>
            <ac:spMk id="2" creationId="{DD2CD786-FAB5-4CBF-BCCC-27EBA6CC9F7A}"/>
          </ac:spMkLst>
        </pc:spChg>
        <pc:spChg chg="add">
          <ac:chgData name="Bongolan, Glyn" userId="e6282e49-1d3b-4676-8fdc-19625f849fd9" providerId="ADAL" clId="{BFF3DBC3-00DA-452D-9A63-29B56FF66873}" dt="2019-10-19T17:00:39.359" v="43"/>
          <ac:spMkLst>
            <pc:docMk/>
            <pc:sldMk cId="2886795700" sldId="308"/>
            <ac:spMk id="9" creationId="{A007B041-E3B6-4436-BB5B-E324B53F2223}"/>
          </ac:spMkLst>
        </pc:spChg>
        <pc:spChg chg="mod">
          <ac:chgData name="Bongolan, Glyn" userId="e6282e49-1d3b-4676-8fdc-19625f849fd9" providerId="ADAL" clId="{BFF3DBC3-00DA-452D-9A63-29B56FF66873}" dt="2019-10-20T17:40:40.882" v="2140"/>
          <ac:spMkLst>
            <pc:docMk/>
            <pc:sldMk cId="2886795700" sldId="308"/>
            <ac:spMk id="235" creationId="{00000000-0000-0000-0000-000000000000}"/>
          </ac:spMkLst>
        </pc:spChg>
        <pc:spChg chg="del mod">
          <ac:chgData name="Bongolan, Glyn" userId="e6282e49-1d3b-4676-8fdc-19625f849fd9" providerId="ADAL" clId="{BFF3DBC3-00DA-452D-9A63-29B56FF66873}" dt="2019-10-20T06:57:43.647" v="1541" actId="478"/>
          <ac:spMkLst>
            <pc:docMk/>
            <pc:sldMk cId="2886795700" sldId="308"/>
            <ac:spMk id="236" creationId="{00000000-0000-0000-0000-000000000000}"/>
          </ac:spMkLst>
        </pc:spChg>
        <pc:picChg chg="add">
          <ac:chgData name="Bongolan, Glyn" userId="e6282e49-1d3b-4676-8fdc-19625f849fd9" providerId="ADAL" clId="{BFF3DBC3-00DA-452D-9A63-29B56FF66873}" dt="2019-10-19T17:00:39.359" v="43"/>
          <ac:picMkLst>
            <pc:docMk/>
            <pc:sldMk cId="2886795700" sldId="308"/>
            <ac:picMk id="10" creationId="{7490AC38-2E41-4E8A-A8E7-D0D845EB4CE5}"/>
          </ac:picMkLst>
        </pc:picChg>
      </pc:sldChg>
      <pc:sldChg chg="modSp">
        <pc:chgData name="Bongolan, Glyn" userId="e6282e49-1d3b-4676-8fdc-19625f849fd9" providerId="ADAL" clId="{BFF3DBC3-00DA-452D-9A63-29B56FF66873}" dt="2019-10-20T21:33:57.247" v="2528" actId="20577"/>
        <pc:sldMkLst>
          <pc:docMk/>
          <pc:sldMk cId="1843203381" sldId="309"/>
        </pc:sldMkLst>
        <pc:spChg chg="mod">
          <ac:chgData name="Bongolan, Glyn" userId="e6282e49-1d3b-4676-8fdc-19625f849fd9" providerId="ADAL" clId="{BFF3DBC3-00DA-452D-9A63-29B56FF66873}" dt="2019-10-20T21:33:57.247" v="2528" actId="20577"/>
          <ac:spMkLst>
            <pc:docMk/>
            <pc:sldMk cId="1843203381" sldId="309"/>
            <ac:spMk id="247" creationId="{00000000-0000-0000-0000-000000000000}"/>
          </ac:spMkLst>
        </pc:spChg>
        <pc:spChg chg="mod">
          <ac:chgData name="Bongolan, Glyn" userId="e6282e49-1d3b-4676-8fdc-19625f849fd9" providerId="ADAL" clId="{BFF3DBC3-00DA-452D-9A63-29B56FF66873}" dt="2019-10-20T18:27:28.658" v="2506" actId="20577"/>
          <ac:spMkLst>
            <pc:docMk/>
            <pc:sldMk cId="1843203381" sldId="309"/>
            <ac:spMk id="248" creationId="{00000000-0000-0000-0000-000000000000}"/>
          </ac:spMkLst>
        </pc:spChg>
      </pc:sldChg>
      <pc:sldChg chg="addSp modSp del">
        <pc:chgData name="Bongolan, Glyn" userId="e6282e49-1d3b-4676-8fdc-19625f849fd9" providerId="ADAL" clId="{BFF3DBC3-00DA-452D-9A63-29B56FF66873}" dt="2019-10-20T07:14:55.199" v="1775" actId="2696"/>
        <pc:sldMkLst>
          <pc:docMk/>
          <pc:sldMk cId="1960971889" sldId="310"/>
        </pc:sldMkLst>
        <pc:spChg chg="add">
          <ac:chgData name="Bongolan, Glyn" userId="e6282e49-1d3b-4676-8fdc-19625f849fd9" providerId="ADAL" clId="{BFF3DBC3-00DA-452D-9A63-29B56FF66873}" dt="2019-10-19T17:00:41.315" v="44"/>
          <ac:spMkLst>
            <pc:docMk/>
            <pc:sldMk cId="1960971889" sldId="310"/>
            <ac:spMk id="9" creationId="{166BFAC6-FE0C-41C5-8D87-E3E9F6CD0113}"/>
          </ac:spMkLst>
        </pc:spChg>
        <pc:spChg chg="mod">
          <ac:chgData name="Bongolan, Glyn" userId="e6282e49-1d3b-4676-8fdc-19625f849fd9" providerId="ADAL" clId="{BFF3DBC3-00DA-452D-9A63-29B56FF66873}" dt="2019-10-19T18:07:00.231" v="997"/>
          <ac:spMkLst>
            <pc:docMk/>
            <pc:sldMk cId="1960971889" sldId="310"/>
            <ac:spMk id="259" creationId="{00000000-0000-0000-0000-000000000000}"/>
          </ac:spMkLst>
        </pc:spChg>
        <pc:picChg chg="add">
          <ac:chgData name="Bongolan, Glyn" userId="e6282e49-1d3b-4676-8fdc-19625f849fd9" providerId="ADAL" clId="{BFF3DBC3-00DA-452D-9A63-29B56FF66873}" dt="2019-10-19T17:00:41.315" v="44"/>
          <ac:picMkLst>
            <pc:docMk/>
            <pc:sldMk cId="1960971889" sldId="310"/>
            <ac:picMk id="10" creationId="{1E9BC417-4378-4AC9-B888-80F37A87BC19}"/>
          </ac:picMkLst>
        </pc:picChg>
      </pc:sldChg>
      <pc:sldChg chg="modSp add">
        <pc:chgData name="Bongolan, Glyn" userId="e6282e49-1d3b-4676-8fdc-19625f849fd9" providerId="ADAL" clId="{BFF3DBC3-00DA-452D-9A63-29B56FF66873}" dt="2019-10-20T21:33:18.842" v="2519"/>
        <pc:sldMkLst>
          <pc:docMk/>
          <pc:sldMk cId="2654824684" sldId="311"/>
        </pc:sldMkLst>
        <pc:spChg chg="mod">
          <ac:chgData name="Bongolan, Glyn" userId="e6282e49-1d3b-4676-8fdc-19625f849fd9" providerId="ADAL" clId="{BFF3DBC3-00DA-452D-9A63-29B56FF66873}" dt="2019-10-20T21:33:18.842" v="2519"/>
          <ac:spMkLst>
            <pc:docMk/>
            <pc:sldMk cId="2654824684" sldId="311"/>
            <ac:spMk id="163" creationId="{00000000-0000-0000-0000-000000000000}"/>
          </ac:spMkLst>
        </pc:spChg>
        <pc:spChg chg="mod">
          <ac:chgData name="Bongolan, Glyn" userId="e6282e49-1d3b-4676-8fdc-19625f849fd9" providerId="ADAL" clId="{BFF3DBC3-00DA-452D-9A63-29B56FF66873}" dt="2019-10-20T18:13:10.778" v="2297" actId="20577"/>
          <ac:spMkLst>
            <pc:docMk/>
            <pc:sldMk cId="2654824684" sldId="311"/>
            <ac:spMk id="164" creationId="{00000000-0000-0000-0000-000000000000}"/>
          </ac:spMkLst>
        </pc:spChg>
      </pc:sldChg>
      <pc:sldChg chg="modSp add">
        <pc:chgData name="Bongolan, Glyn" userId="e6282e49-1d3b-4676-8fdc-19625f849fd9" providerId="ADAL" clId="{BFF3DBC3-00DA-452D-9A63-29B56FF66873}" dt="2019-10-20T21:33:29.832" v="2521"/>
        <pc:sldMkLst>
          <pc:docMk/>
          <pc:sldMk cId="366328713" sldId="312"/>
        </pc:sldMkLst>
        <pc:spChg chg="mod">
          <ac:chgData name="Bongolan, Glyn" userId="e6282e49-1d3b-4676-8fdc-19625f849fd9" providerId="ADAL" clId="{BFF3DBC3-00DA-452D-9A63-29B56FF66873}" dt="2019-10-20T21:33:29.832" v="2521"/>
          <ac:spMkLst>
            <pc:docMk/>
            <pc:sldMk cId="366328713" sldId="312"/>
            <ac:spMk id="187" creationId="{00000000-0000-0000-0000-000000000000}"/>
          </ac:spMkLst>
        </pc:spChg>
        <pc:spChg chg="mod">
          <ac:chgData name="Bongolan, Glyn" userId="e6282e49-1d3b-4676-8fdc-19625f849fd9" providerId="ADAL" clId="{BFF3DBC3-00DA-452D-9A63-29B56FF66873}" dt="2019-10-20T18:13:19.405" v="2303" actId="20577"/>
          <ac:spMkLst>
            <pc:docMk/>
            <pc:sldMk cId="366328713" sldId="312"/>
            <ac:spMk id="188" creationId="{00000000-0000-0000-0000-000000000000}"/>
          </ac:spMkLst>
        </pc:spChg>
      </pc:sldChg>
      <pc:sldChg chg="modSp add">
        <pc:chgData name="Bongolan, Glyn" userId="e6282e49-1d3b-4676-8fdc-19625f849fd9" providerId="ADAL" clId="{BFF3DBC3-00DA-452D-9A63-29B56FF66873}" dt="2019-10-20T21:33:40.228" v="2523"/>
        <pc:sldMkLst>
          <pc:docMk/>
          <pc:sldMk cId="3184701498" sldId="313"/>
        </pc:sldMkLst>
        <pc:spChg chg="mod">
          <ac:chgData name="Bongolan, Glyn" userId="e6282e49-1d3b-4676-8fdc-19625f849fd9" providerId="ADAL" clId="{BFF3DBC3-00DA-452D-9A63-29B56FF66873}" dt="2019-10-20T21:33:40.228" v="2523"/>
          <ac:spMkLst>
            <pc:docMk/>
            <pc:sldMk cId="3184701498" sldId="313"/>
            <ac:spMk id="211" creationId="{00000000-0000-0000-0000-000000000000}"/>
          </ac:spMkLst>
        </pc:spChg>
        <pc:spChg chg="mod">
          <ac:chgData name="Bongolan, Glyn" userId="e6282e49-1d3b-4676-8fdc-19625f849fd9" providerId="ADAL" clId="{BFF3DBC3-00DA-452D-9A63-29B56FF66873}" dt="2019-10-20T18:23:58.247" v="2442" actId="6549"/>
          <ac:spMkLst>
            <pc:docMk/>
            <pc:sldMk cId="3184701498" sldId="313"/>
            <ac:spMk id="212" creationId="{00000000-0000-0000-0000-000000000000}"/>
          </ac:spMkLst>
        </pc:spChg>
      </pc:sldChg>
      <pc:sldChg chg="modSp add">
        <pc:chgData name="Bongolan, Glyn" userId="e6282e49-1d3b-4676-8fdc-19625f849fd9" providerId="ADAL" clId="{BFF3DBC3-00DA-452D-9A63-29B56FF66873}" dt="2019-10-20T17:33:07.345" v="2086"/>
        <pc:sldMkLst>
          <pc:docMk/>
          <pc:sldMk cId="2941365045" sldId="314"/>
        </pc:sldMkLst>
        <pc:spChg chg="mod">
          <ac:chgData name="Bongolan, Glyn" userId="e6282e49-1d3b-4676-8fdc-19625f849fd9" providerId="ADAL" clId="{BFF3DBC3-00DA-452D-9A63-29B56FF66873}" dt="2019-10-20T17:33:03.633" v="2082"/>
          <ac:spMkLst>
            <pc:docMk/>
            <pc:sldMk cId="2941365045" sldId="314"/>
            <ac:spMk id="211" creationId="{00000000-0000-0000-0000-000000000000}"/>
          </ac:spMkLst>
        </pc:spChg>
        <pc:spChg chg="mod">
          <ac:chgData name="Bongolan, Glyn" userId="e6282e49-1d3b-4676-8fdc-19625f849fd9" providerId="ADAL" clId="{BFF3DBC3-00DA-452D-9A63-29B56FF66873}" dt="2019-10-20T17:33:07.345" v="2086"/>
          <ac:spMkLst>
            <pc:docMk/>
            <pc:sldMk cId="2941365045" sldId="314"/>
            <ac:spMk id="212" creationId="{00000000-0000-0000-0000-000000000000}"/>
          </ac:spMkLst>
        </pc:spChg>
      </pc:sldChg>
      <pc:sldChg chg="modSp add">
        <pc:chgData name="Bongolan, Glyn" userId="e6282e49-1d3b-4676-8fdc-19625f849fd9" providerId="ADAL" clId="{BFF3DBC3-00DA-452D-9A63-29B56FF66873}" dt="2019-10-20T21:33:53.302" v="2526" actId="14100"/>
        <pc:sldMkLst>
          <pc:docMk/>
          <pc:sldMk cId="1971399843" sldId="315"/>
        </pc:sldMkLst>
        <pc:spChg chg="mod">
          <ac:chgData name="Bongolan, Glyn" userId="e6282e49-1d3b-4676-8fdc-19625f849fd9" providerId="ADAL" clId="{BFF3DBC3-00DA-452D-9A63-29B56FF66873}" dt="2019-10-20T21:33:53.302" v="2526" actId="14100"/>
          <ac:spMkLst>
            <pc:docMk/>
            <pc:sldMk cId="1971399843" sldId="315"/>
            <ac:spMk id="235" creationId="{00000000-0000-0000-0000-000000000000}"/>
          </ac:spMkLst>
        </pc:spChg>
        <pc:spChg chg="mod">
          <ac:chgData name="Bongolan, Glyn" userId="e6282e49-1d3b-4676-8fdc-19625f849fd9" providerId="ADAL" clId="{BFF3DBC3-00DA-452D-9A63-29B56FF66873}" dt="2019-10-20T18:27:05.196" v="2495" actId="6549"/>
          <ac:spMkLst>
            <pc:docMk/>
            <pc:sldMk cId="1971399843" sldId="315"/>
            <ac:spMk id="236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4104B9C-4873-8246-99A6-238990729650}" type="datetimeFigureOut">
              <a:rPr lang="en-US"/>
              <a:pPr>
                <a:defRPr/>
              </a:pPr>
              <a:t>11/13/2019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0B892A95-155E-B648-AE3E-A7ADE69FDF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24796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</a:t>
            </a:r>
            <a:r>
              <a:rPr lang="en-US" baseline="0" dirty="0"/>
              <a:t> white box with partner logo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892A95-155E-B648-AE3E-A7ADE69FDF5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7674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Replace</a:t>
            </a:r>
            <a:r>
              <a:rPr lang="en-US" baseline="0" dirty="0"/>
              <a:t> white box with partner logo (all-white, knocked out version preferred)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892A95-155E-B648-AE3E-A7ADE69FDF5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3479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3" name="Google Shape;143;p5:notes"/>
          <p:cNvSpPr txBox="1">
            <a:spLocks noGrp="1"/>
          </p:cNvSpPr>
          <p:nvPr>
            <p:ph type="body" idx="1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Replace white box with partner logo (all-white, knocked out version preferred)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5:notes"/>
          <p:cNvSpPr txBox="1">
            <a:spLocks noGrp="1"/>
          </p:cNvSpPr>
          <p:nvPr>
            <p:ph type="sldNum" idx="12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444884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5df449d0b6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" name="Google Shape;155;g5df449d0b6_0_6:notes"/>
          <p:cNvSpPr txBox="1">
            <a:spLocks noGrp="1"/>
          </p:cNvSpPr>
          <p:nvPr>
            <p:ph type="body" idx="1"/>
          </p:nvPr>
        </p:nvSpPr>
        <p:spPr>
          <a:xfrm>
            <a:off x="695008" y="4444861"/>
            <a:ext cx="5560200" cy="36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Replace white box with partner logo (all-white, knocked out version preferred)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g5df449d0b6_0_6:notes"/>
          <p:cNvSpPr txBox="1">
            <a:spLocks noGrp="1"/>
          </p:cNvSpPr>
          <p:nvPr>
            <p:ph type="sldNum" idx="12"/>
          </p:nvPr>
        </p:nvSpPr>
        <p:spPr>
          <a:xfrm>
            <a:off x="3936768" y="8772669"/>
            <a:ext cx="30117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335338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5df449d0b6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" name="Google Shape;155;g5df449d0b6_0_6:notes"/>
          <p:cNvSpPr txBox="1">
            <a:spLocks noGrp="1"/>
          </p:cNvSpPr>
          <p:nvPr>
            <p:ph type="body" idx="1"/>
          </p:nvPr>
        </p:nvSpPr>
        <p:spPr>
          <a:xfrm>
            <a:off x="695008" y="4444861"/>
            <a:ext cx="5560200" cy="36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Replace white box with partner logo (all-white, knocked out version preferred)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g5df449d0b6_0_6:notes"/>
          <p:cNvSpPr txBox="1">
            <a:spLocks noGrp="1"/>
          </p:cNvSpPr>
          <p:nvPr>
            <p:ph type="sldNum" idx="12"/>
          </p:nvPr>
        </p:nvSpPr>
        <p:spPr>
          <a:xfrm>
            <a:off x="3936768" y="8772669"/>
            <a:ext cx="30117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65126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5df449d0b6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7" name="Google Shape;167;g5df449d0b6_0_24:notes"/>
          <p:cNvSpPr txBox="1">
            <a:spLocks noGrp="1"/>
          </p:cNvSpPr>
          <p:nvPr>
            <p:ph type="body" idx="1"/>
          </p:nvPr>
        </p:nvSpPr>
        <p:spPr>
          <a:xfrm>
            <a:off x="695008" y="4444861"/>
            <a:ext cx="5560200" cy="36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Replace white box with partner logo (all-white, knocked out version preferred)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g5df449d0b6_0_24:notes"/>
          <p:cNvSpPr txBox="1">
            <a:spLocks noGrp="1"/>
          </p:cNvSpPr>
          <p:nvPr>
            <p:ph type="sldNum" idx="12"/>
          </p:nvPr>
        </p:nvSpPr>
        <p:spPr>
          <a:xfrm>
            <a:off x="3936768" y="8772669"/>
            <a:ext cx="30117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73974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5df449d0b6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9" name="Google Shape;179;g5df449d0b6_0_33:notes"/>
          <p:cNvSpPr txBox="1">
            <a:spLocks noGrp="1"/>
          </p:cNvSpPr>
          <p:nvPr>
            <p:ph type="body" idx="1"/>
          </p:nvPr>
        </p:nvSpPr>
        <p:spPr>
          <a:xfrm>
            <a:off x="695008" y="4444861"/>
            <a:ext cx="5560200" cy="36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Replace white box with partner logo (all-white, knocked out version preferred)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g5df449d0b6_0_33:notes"/>
          <p:cNvSpPr txBox="1">
            <a:spLocks noGrp="1"/>
          </p:cNvSpPr>
          <p:nvPr>
            <p:ph type="sldNum" idx="12"/>
          </p:nvPr>
        </p:nvSpPr>
        <p:spPr>
          <a:xfrm>
            <a:off x="3936768" y="8772669"/>
            <a:ext cx="30117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319590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5df449d0b6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9" name="Google Shape;179;g5df449d0b6_0_33:notes"/>
          <p:cNvSpPr txBox="1">
            <a:spLocks noGrp="1"/>
          </p:cNvSpPr>
          <p:nvPr>
            <p:ph type="body" idx="1"/>
          </p:nvPr>
        </p:nvSpPr>
        <p:spPr>
          <a:xfrm>
            <a:off x="695008" y="4444861"/>
            <a:ext cx="5560200" cy="36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Replace white box with partner logo (all-white, knocked out version preferred)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g5df449d0b6_0_33:notes"/>
          <p:cNvSpPr txBox="1">
            <a:spLocks noGrp="1"/>
          </p:cNvSpPr>
          <p:nvPr>
            <p:ph type="sldNum" idx="12"/>
          </p:nvPr>
        </p:nvSpPr>
        <p:spPr>
          <a:xfrm>
            <a:off x="3936768" y="8772669"/>
            <a:ext cx="30117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110993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5df449d0b6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g5df449d0b6_0_82:notes"/>
          <p:cNvSpPr txBox="1">
            <a:spLocks noGrp="1"/>
          </p:cNvSpPr>
          <p:nvPr>
            <p:ph type="body" idx="1"/>
          </p:nvPr>
        </p:nvSpPr>
        <p:spPr>
          <a:xfrm>
            <a:off x="695008" y="4444861"/>
            <a:ext cx="5560200" cy="36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Replace white box with partner logo (all-white, knocked out version preferred)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g5df449d0b6_0_82:notes"/>
          <p:cNvSpPr txBox="1">
            <a:spLocks noGrp="1"/>
          </p:cNvSpPr>
          <p:nvPr>
            <p:ph type="sldNum" idx="12"/>
          </p:nvPr>
        </p:nvSpPr>
        <p:spPr>
          <a:xfrm>
            <a:off x="3936768" y="8772669"/>
            <a:ext cx="30117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904665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5df449d0b6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3" name="Google Shape;203;g5df449d0b6_0_51:notes"/>
          <p:cNvSpPr txBox="1">
            <a:spLocks noGrp="1"/>
          </p:cNvSpPr>
          <p:nvPr>
            <p:ph type="body" idx="1"/>
          </p:nvPr>
        </p:nvSpPr>
        <p:spPr>
          <a:xfrm>
            <a:off x="695008" y="4444861"/>
            <a:ext cx="5560200" cy="36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Replace white box with partner logo (all-white, knocked out version preferred)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g5df449d0b6_0_51:notes"/>
          <p:cNvSpPr txBox="1">
            <a:spLocks noGrp="1"/>
          </p:cNvSpPr>
          <p:nvPr>
            <p:ph type="sldNum" idx="12"/>
          </p:nvPr>
        </p:nvSpPr>
        <p:spPr>
          <a:xfrm>
            <a:off x="3936768" y="8772669"/>
            <a:ext cx="30117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418218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5df449d0b6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3" name="Google Shape;203;g5df449d0b6_0_51:notes"/>
          <p:cNvSpPr txBox="1">
            <a:spLocks noGrp="1"/>
          </p:cNvSpPr>
          <p:nvPr>
            <p:ph type="body" idx="1"/>
          </p:nvPr>
        </p:nvSpPr>
        <p:spPr>
          <a:xfrm>
            <a:off x="695008" y="4444861"/>
            <a:ext cx="5560200" cy="36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Replace white box with partner logo (all-white, knocked out version preferred)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g5df449d0b6_0_51:notes"/>
          <p:cNvSpPr txBox="1">
            <a:spLocks noGrp="1"/>
          </p:cNvSpPr>
          <p:nvPr>
            <p:ph type="sldNum" idx="12"/>
          </p:nvPr>
        </p:nvSpPr>
        <p:spPr>
          <a:xfrm>
            <a:off x="3936768" y="8772669"/>
            <a:ext cx="30117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746559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5df449d0b6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3" name="Google Shape;203;g5df449d0b6_0_51:notes"/>
          <p:cNvSpPr txBox="1">
            <a:spLocks noGrp="1"/>
          </p:cNvSpPr>
          <p:nvPr>
            <p:ph type="body" idx="1"/>
          </p:nvPr>
        </p:nvSpPr>
        <p:spPr>
          <a:xfrm>
            <a:off x="695008" y="4444861"/>
            <a:ext cx="5560200" cy="36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Replace white box with partner logo (all-white, knocked out version preferred)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g5df449d0b6_0_51:notes"/>
          <p:cNvSpPr txBox="1">
            <a:spLocks noGrp="1"/>
          </p:cNvSpPr>
          <p:nvPr>
            <p:ph type="sldNum" idx="12"/>
          </p:nvPr>
        </p:nvSpPr>
        <p:spPr>
          <a:xfrm>
            <a:off x="3936768" y="8772669"/>
            <a:ext cx="30117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215401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5df449d0b6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5" name="Google Shape;215;g5df449d0b6_0_60:notes"/>
          <p:cNvSpPr txBox="1">
            <a:spLocks noGrp="1"/>
          </p:cNvSpPr>
          <p:nvPr>
            <p:ph type="body" idx="1"/>
          </p:nvPr>
        </p:nvSpPr>
        <p:spPr>
          <a:xfrm>
            <a:off x="695008" y="4444861"/>
            <a:ext cx="5560200" cy="36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Replace white box with partner logo (all-white, knocked out version preferred)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g5df449d0b6_0_60:notes"/>
          <p:cNvSpPr txBox="1">
            <a:spLocks noGrp="1"/>
          </p:cNvSpPr>
          <p:nvPr>
            <p:ph type="sldNum" idx="12"/>
          </p:nvPr>
        </p:nvSpPr>
        <p:spPr>
          <a:xfrm>
            <a:off x="3936768" y="8772669"/>
            <a:ext cx="30117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987222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5df449d0b6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7" name="Google Shape;227;g5df449d0b6_0_42:notes"/>
          <p:cNvSpPr txBox="1">
            <a:spLocks noGrp="1"/>
          </p:cNvSpPr>
          <p:nvPr>
            <p:ph type="body" idx="1"/>
          </p:nvPr>
        </p:nvSpPr>
        <p:spPr>
          <a:xfrm>
            <a:off x="695008" y="4444861"/>
            <a:ext cx="5560200" cy="36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Replace white box with partner logo (all-white, knocked out version preferred)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g5df449d0b6_0_42:notes"/>
          <p:cNvSpPr txBox="1">
            <a:spLocks noGrp="1"/>
          </p:cNvSpPr>
          <p:nvPr>
            <p:ph type="sldNum" idx="12"/>
          </p:nvPr>
        </p:nvSpPr>
        <p:spPr>
          <a:xfrm>
            <a:off x="3936768" y="8772669"/>
            <a:ext cx="30117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499930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5df449d0b6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7" name="Google Shape;227;g5df449d0b6_0_42:notes"/>
          <p:cNvSpPr txBox="1">
            <a:spLocks noGrp="1"/>
          </p:cNvSpPr>
          <p:nvPr>
            <p:ph type="body" idx="1"/>
          </p:nvPr>
        </p:nvSpPr>
        <p:spPr>
          <a:xfrm>
            <a:off x="695008" y="4444861"/>
            <a:ext cx="5560200" cy="36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Replace white box with partner logo (all-white, knocked out version preferred)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g5df449d0b6_0_42:notes"/>
          <p:cNvSpPr txBox="1">
            <a:spLocks noGrp="1"/>
          </p:cNvSpPr>
          <p:nvPr>
            <p:ph type="sldNum" idx="12"/>
          </p:nvPr>
        </p:nvSpPr>
        <p:spPr>
          <a:xfrm>
            <a:off x="3936768" y="8772669"/>
            <a:ext cx="30117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096905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5df449d0b6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9" name="Google Shape;239;g5df449d0b6_0_69:notes"/>
          <p:cNvSpPr txBox="1">
            <a:spLocks noGrp="1"/>
          </p:cNvSpPr>
          <p:nvPr>
            <p:ph type="body" idx="1"/>
          </p:nvPr>
        </p:nvSpPr>
        <p:spPr>
          <a:xfrm>
            <a:off x="695008" y="4444861"/>
            <a:ext cx="5560200" cy="36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Replace white box with partner logo (all-white, knocked out version preferred)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g5df449d0b6_0_69:notes"/>
          <p:cNvSpPr txBox="1">
            <a:spLocks noGrp="1"/>
          </p:cNvSpPr>
          <p:nvPr>
            <p:ph type="sldNum" idx="12"/>
          </p:nvPr>
        </p:nvSpPr>
        <p:spPr>
          <a:xfrm>
            <a:off x="3936768" y="8772669"/>
            <a:ext cx="30117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689048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Replace</a:t>
            </a:r>
            <a:r>
              <a:rPr lang="en-US" baseline="0" dirty="0"/>
              <a:t> white box with partner logo (all-white, knocked out version preferred)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892A95-155E-B648-AE3E-A7ADE69FDF59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454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</a:t>
            </a:r>
            <a:r>
              <a:rPr lang="en-US" baseline="0" dirty="0"/>
              <a:t> white box with partner logo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892A95-155E-B648-AE3E-A7ADE69FDF59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0647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Replace</a:t>
            </a:r>
            <a:r>
              <a:rPr lang="en-US" baseline="0" dirty="0"/>
              <a:t> white box with partner logo (all-white, knocked out version preferred)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892A95-155E-B648-AE3E-A7ADE69FDF59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5892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3" name="Google Shape;143;p5:notes"/>
          <p:cNvSpPr txBox="1">
            <a:spLocks noGrp="1"/>
          </p:cNvSpPr>
          <p:nvPr>
            <p:ph type="body" idx="1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Replace white box with partner logo (all-white, knocked out version preferred)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5:notes"/>
          <p:cNvSpPr txBox="1">
            <a:spLocks noGrp="1"/>
          </p:cNvSpPr>
          <p:nvPr>
            <p:ph type="sldNum" idx="12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041762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5df449d0b6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" name="Google Shape;155;g5df449d0b6_0_6:notes"/>
          <p:cNvSpPr txBox="1">
            <a:spLocks noGrp="1"/>
          </p:cNvSpPr>
          <p:nvPr>
            <p:ph type="body" idx="1"/>
          </p:nvPr>
        </p:nvSpPr>
        <p:spPr>
          <a:xfrm>
            <a:off x="695008" y="4444861"/>
            <a:ext cx="5560200" cy="36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Replace white box with partner logo (all-white, knocked out version preferred)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g5df449d0b6_0_6:notes"/>
          <p:cNvSpPr txBox="1">
            <a:spLocks noGrp="1"/>
          </p:cNvSpPr>
          <p:nvPr>
            <p:ph type="sldNum" idx="12"/>
          </p:nvPr>
        </p:nvSpPr>
        <p:spPr>
          <a:xfrm>
            <a:off x="3936768" y="8772669"/>
            <a:ext cx="30117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7637386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5df449d0b6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7" name="Google Shape;167;g5df449d0b6_0_24:notes"/>
          <p:cNvSpPr txBox="1">
            <a:spLocks noGrp="1"/>
          </p:cNvSpPr>
          <p:nvPr>
            <p:ph type="body" idx="1"/>
          </p:nvPr>
        </p:nvSpPr>
        <p:spPr>
          <a:xfrm>
            <a:off x="695008" y="4444861"/>
            <a:ext cx="5560200" cy="36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Replace white box with partner logo (all-white, knocked out version preferred)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g5df449d0b6_0_24:notes"/>
          <p:cNvSpPr txBox="1">
            <a:spLocks noGrp="1"/>
          </p:cNvSpPr>
          <p:nvPr>
            <p:ph type="sldNum" idx="12"/>
          </p:nvPr>
        </p:nvSpPr>
        <p:spPr>
          <a:xfrm>
            <a:off x="3936768" y="8772669"/>
            <a:ext cx="30117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6849649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5df449d0b6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9" name="Google Shape;179;g5df449d0b6_0_33:notes"/>
          <p:cNvSpPr txBox="1">
            <a:spLocks noGrp="1"/>
          </p:cNvSpPr>
          <p:nvPr>
            <p:ph type="body" idx="1"/>
          </p:nvPr>
        </p:nvSpPr>
        <p:spPr>
          <a:xfrm>
            <a:off x="695008" y="4444861"/>
            <a:ext cx="5560200" cy="36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Replace white box with partner logo (all-white, knocked out version preferred)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g5df449d0b6_0_33:notes"/>
          <p:cNvSpPr txBox="1">
            <a:spLocks noGrp="1"/>
          </p:cNvSpPr>
          <p:nvPr>
            <p:ph type="sldNum" idx="12"/>
          </p:nvPr>
        </p:nvSpPr>
        <p:spPr>
          <a:xfrm>
            <a:off x="3936768" y="8772669"/>
            <a:ext cx="30117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2168606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5df449d0b6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g5df449d0b6_0_82:notes"/>
          <p:cNvSpPr txBox="1">
            <a:spLocks noGrp="1"/>
          </p:cNvSpPr>
          <p:nvPr>
            <p:ph type="body" idx="1"/>
          </p:nvPr>
        </p:nvSpPr>
        <p:spPr>
          <a:xfrm>
            <a:off x="695008" y="4444861"/>
            <a:ext cx="5560200" cy="36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Replace white box with partner logo (all-white, knocked out version preferred)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g5df449d0b6_0_82:notes"/>
          <p:cNvSpPr txBox="1">
            <a:spLocks noGrp="1"/>
          </p:cNvSpPr>
          <p:nvPr>
            <p:ph type="sldNum" idx="12"/>
          </p:nvPr>
        </p:nvSpPr>
        <p:spPr>
          <a:xfrm>
            <a:off x="3936768" y="8772669"/>
            <a:ext cx="30117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085801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5df449d0b6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3" name="Google Shape;203;g5df449d0b6_0_51:notes"/>
          <p:cNvSpPr txBox="1">
            <a:spLocks noGrp="1"/>
          </p:cNvSpPr>
          <p:nvPr>
            <p:ph type="body" idx="1"/>
          </p:nvPr>
        </p:nvSpPr>
        <p:spPr>
          <a:xfrm>
            <a:off x="695008" y="4444861"/>
            <a:ext cx="5560200" cy="36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Replace white box with partner logo (all-white, knocked out version preferred)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g5df449d0b6_0_51:notes"/>
          <p:cNvSpPr txBox="1">
            <a:spLocks noGrp="1"/>
          </p:cNvSpPr>
          <p:nvPr>
            <p:ph type="sldNum" idx="12"/>
          </p:nvPr>
        </p:nvSpPr>
        <p:spPr>
          <a:xfrm>
            <a:off x="3936768" y="8772669"/>
            <a:ext cx="30117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182448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5df449d0b6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3" name="Google Shape;203;g5df449d0b6_0_51:notes"/>
          <p:cNvSpPr txBox="1">
            <a:spLocks noGrp="1"/>
          </p:cNvSpPr>
          <p:nvPr>
            <p:ph type="body" idx="1"/>
          </p:nvPr>
        </p:nvSpPr>
        <p:spPr>
          <a:xfrm>
            <a:off x="695008" y="4444861"/>
            <a:ext cx="5560200" cy="36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Replace white box with partner logo (all-white, knocked out version preferred)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g5df449d0b6_0_51:notes"/>
          <p:cNvSpPr txBox="1">
            <a:spLocks noGrp="1"/>
          </p:cNvSpPr>
          <p:nvPr>
            <p:ph type="sldNum" idx="12"/>
          </p:nvPr>
        </p:nvSpPr>
        <p:spPr>
          <a:xfrm>
            <a:off x="3936768" y="8772669"/>
            <a:ext cx="30117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2007315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5df449d0b6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5" name="Google Shape;215;g5df449d0b6_0_60:notes"/>
          <p:cNvSpPr txBox="1">
            <a:spLocks noGrp="1"/>
          </p:cNvSpPr>
          <p:nvPr>
            <p:ph type="body" idx="1"/>
          </p:nvPr>
        </p:nvSpPr>
        <p:spPr>
          <a:xfrm>
            <a:off x="695008" y="4444861"/>
            <a:ext cx="5560200" cy="36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Replace white box with partner logo (all-white, knocked out version preferred)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g5df449d0b6_0_60:notes"/>
          <p:cNvSpPr txBox="1">
            <a:spLocks noGrp="1"/>
          </p:cNvSpPr>
          <p:nvPr>
            <p:ph type="sldNum" idx="12"/>
          </p:nvPr>
        </p:nvSpPr>
        <p:spPr>
          <a:xfrm>
            <a:off x="3936768" y="8772669"/>
            <a:ext cx="30117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6129852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5df449d0b6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7" name="Google Shape;227;g5df449d0b6_0_42:notes"/>
          <p:cNvSpPr txBox="1">
            <a:spLocks noGrp="1"/>
          </p:cNvSpPr>
          <p:nvPr>
            <p:ph type="body" idx="1"/>
          </p:nvPr>
        </p:nvSpPr>
        <p:spPr>
          <a:xfrm>
            <a:off x="695008" y="4444861"/>
            <a:ext cx="5560200" cy="36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Replace white box with partner logo (all-white, knocked out version preferred)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g5df449d0b6_0_42:notes"/>
          <p:cNvSpPr txBox="1">
            <a:spLocks noGrp="1"/>
          </p:cNvSpPr>
          <p:nvPr>
            <p:ph type="sldNum" idx="12"/>
          </p:nvPr>
        </p:nvSpPr>
        <p:spPr>
          <a:xfrm>
            <a:off x="3936768" y="8772669"/>
            <a:ext cx="30117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386541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5df449d0b6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1" name="Google Shape;251;g5df449d0b6_3_0:notes"/>
          <p:cNvSpPr txBox="1">
            <a:spLocks noGrp="1"/>
          </p:cNvSpPr>
          <p:nvPr>
            <p:ph type="body" idx="1"/>
          </p:nvPr>
        </p:nvSpPr>
        <p:spPr>
          <a:xfrm>
            <a:off x="695008" y="4444861"/>
            <a:ext cx="5560200" cy="36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Replace white box with partner logo (all-white, knocked out version preferred)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g5df449d0b6_3_0:notes"/>
          <p:cNvSpPr txBox="1">
            <a:spLocks noGrp="1"/>
          </p:cNvSpPr>
          <p:nvPr>
            <p:ph type="sldNum" idx="12"/>
          </p:nvPr>
        </p:nvSpPr>
        <p:spPr>
          <a:xfrm>
            <a:off x="3936768" y="8772669"/>
            <a:ext cx="30117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6208774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Replace</a:t>
            </a:r>
            <a:r>
              <a:rPr lang="en-US" baseline="0" dirty="0"/>
              <a:t> white box with partner logo (all-white, knocked out version preferred)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892A95-155E-B648-AE3E-A7ADE69FDF59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47611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</a:t>
            </a:r>
            <a:r>
              <a:rPr lang="en-US" baseline="0" dirty="0"/>
              <a:t> white box with partner logo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892A95-155E-B648-AE3E-A7ADE69FDF59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24902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1167">
              <a:defRPr/>
            </a:pPr>
            <a:r>
              <a:rPr lang="en-US" dirty="0"/>
              <a:t>Replace</a:t>
            </a:r>
            <a:r>
              <a:rPr lang="en-US" baseline="0" dirty="0"/>
              <a:t> white box with partner logo (all-white, knocked out version preferred)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892A95-155E-B648-AE3E-A7ADE69FDF59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70372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5df449d0b6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5963" y="1162050"/>
            <a:ext cx="5578475" cy="31384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7" name="Google Shape;167;g5df449d0b6_0_24:notes"/>
          <p:cNvSpPr txBox="1">
            <a:spLocks noGrp="1"/>
          </p:cNvSpPr>
          <p:nvPr>
            <p:ph type="body" idx="1"/>
          </p:nvPr>
        </p:nvSpPr>
        <p:spPr>
          <a:xfrm>
            <a:off x="701041" y="4473893"/>
            <a:ext cx="5608461" cy="3660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9" tIns="46567" rIns="93159" bIns="46567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</a:pPr>
            <a:r>
              <a:rPr lang="en-US" dirty="0"/>
              <a:t>Replace white box with partner logo (all-white, knocked out version preferred)</a:t>
            </a:r>
            <a:endParaRPr dirty="0"/>
          </a:p>
          <a:p>
            <a:pPr>
              <a:spcBef>
                <a:spcPts val="363"/>
              </a:spcBef>
              <a:spcAft>
                <a:spcPts val="0"/>
              </a:spcAft>
            </a:pPr>
            <a:endParaRPr dirty="0"/>
          </a:p>
        </p:txBody>
      </p:sp>
      <p:sp>
        <p:nvSpPr>
          <p:cNvPr id="168" name="Google Shape;168;g5df449d0b6_0_24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1" cy="466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9" tIns="46567" rIns="93159" bIns="46567" anchor="b" anchorCtr="0">
            <a:noAutofit/>
          </a:bodyPr>
          <a:lstStyle/>
          <a:p>
            <a:fld id="{00000000-1234-1234-1234-123412341234}" type="slidenum">
              <a:rPr lang="en-US"/>
              <a:pPr/>
              <a:t>33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7509073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5df449d0b6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5963" y="1162050"/>
            <a:ext cx="5578475" cy="31384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7" name="Google Shape;227;g5df449d0b6_0_42:notes"/>
          <p:cNvSpPr txBox="1">
            <a:spLocks noGrp="1"/>
          </p:cNvSpPr>
          <p:nvPr>
            <p:ph type="body" idx="1"/>
          </p:nvPr>
        </p:nvSpPr>
        <p:spPr>
          <a:xfrm>
            <a:off x="701041" y="4473893"/>
            <a:ext cx="5608461" cy="3660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9" tIns="46567" rIns="93159" bIns="46567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</a:pPr>
            <a:r>
              <a:rPr lang="en-US" dirty="0"/>
              <a:t>Replace white box with partner logo (all-white, knocked out version preferred)</a:t>
            </a:r>
            <a:endParaRPr dirty="0"/>
          </a:p>
          <a:p>
            <a:pPr>
              <a:spcBef>
                <a:spcPts val="363"/>
              </a:spcBef>
              <a:spcAft>
                <a:spcPts val="0"/>
              </a:spcAft>
            </a:pPr>
            <a:endParaRPr dirty="0"/>
          </a:p>
        </p:txBody>
      </p:sp>
      <p:sp>
        <p:nvSpPr>
          <p:cNvPr id="228" name="Google Shape;228;g5df449d0b6_0_42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1" cy="466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9" tIns="46567" rIns="93159" bIns="46567" anchor="b" anchorCtr="0">
            <a:noAutofit/>
          </a:bodyPr>
          <a:lstStyle/>
          <a:p>
            <a:fld id="{00000000-1234-1234-1234-123412341234}" type="slidenum">
              <a:rPr lang="en-US"/>
              <a:pPr/>
              <a:t>34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1314280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5df449d0b6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5963" y="1162050"/>
            <a:ext cx="5578475" cy="31384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7" name="Google Shape;227;g5df449d0b6_0_42:notes"/>
          <p:cNvSpPr txBox="1">
            <a:spLocks noGrp="1"/>
          </p:cNvSpPr>
          <p:nvPr>
            <p:ph type="body" idx="1"/>
          </p:nvPr>
        </p:nvSpPr>
        <p:spPr>
          <a:xfrm>
            <a:off x="701041" y="4473893"/>
            <a:ext cx="5608461" cy="3660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9" tIns="46567" rIns="93159" bIns="46567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</a:pPr>
            <a:r>
              <a:rPr lang="en-US" dirty="0"/>
              <a:t>Replace white box with partner logo (all-white, knocked out version preferred)</a:t>
            </a:r>
            <a:endParaRPr dirty="0"/>
          </a:p>
          <a:p>
            <a:pPr>
              <a:spcBef>
                <a:spcPts val="363"/>
              </a:spcBef>
              <a:spcAft>
                <a:spcPts val="0"/>
              </a:spcAft>
            </a:pPr>
            <a:endParaRPr dirty="0"/>
          </a:p>
        </p:txBody>
      </p:sp>
      <p:sp>
        <p:nvSpPr>
          <p:cNvPr id="228" name="Google Shape;228;g5df449d0b6_0_42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1" cy="466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9" tIns="46567" rIns="93159" bIns="46567" anchor="b" anchorCtr="0">
            <a:noAutofit/>
          </a:bodyPr>
          <a:lstStyle/>
          <a:p>
            <a:fld id="{00000000-1234-1234-1234-123412341234}" type="slidenum">
              <a:rPr lang="en-US"/>
              <a:pPr/>
              <a:t>35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4702811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5df449d0b6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5963" y="1162050"/>
            <a:ext cx="5578475" cy="31384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7" name="Google Shape;227;g5df449d0b6_0_42:notes"/>
          <p:cNvSpPr txBox="1">
            <a:spLocks noGrp="1"/>
          </p:cNvSpPr>
          <p:nvPr>
            <p:ph type="body" idx="1"/>
          </p:nvPr>
        </p:nvSpPr>
        <p:spPr>
          <a:xfrm>
            <a:off x="701041" y="4473893"/>
            <a:ext cx="5608461" cy="3660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9" tIns="46567" rIns="93159" bIns="46567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</a:pPr>
            <a:r>
              <a:rPr lang="en-US" dirty="0"/>
              <a:t>Replace white box with partner logo (all-white, knocked out version preferred)</a:t>
            </a:r>
            <a:endParaRPr dirty="0"/>
          </a:p>
          <a:p>
            <a:pPr>
              <a:spcBef>
                <a:spcPts val="363"/>
              </a:spcBef>
              <a:spcAft>
                <a:spcPts val="0"/>
              </a:spcAft>
            </a:pPr>
            <a:endParaRPr dirty="0"/>
          </a:p>
        </p:txBody>
      </p:sp>
      <p:sp>
        <p:nvSpPr>
          <p:cNvPr id="228" name="Google Shape;228;g5df449d0b6_0_42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1" cy="466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9" tIns="46567" rIns="93159" bIns="46567" anchor="b" anchorCtr="0">
            <a:noAutofit/>
          </a:bodyPr>
          <a:lstStyle/>
          <a:p>
            <a:fld id="{00000000-1234-1234-1234-123412341234}" type="slidenum">
              <a:rPr lang="en-US"/>
              <a:pPr/>
              <a:t>36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5247126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5df449d0b6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5963" y="1162050"/>
            <a:ext cx="5578475" cy="31384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7" name="Google Shape;227;g5df449d0b6_0_42:notes"/>
          <p:cNvSpPr txBox="1">
            <a:spLocks noGrp="1"/>
          </p:cNvSpPr>
          <p:nvPr>
            <p:ph type="body" idx="1"/>
          </p:nvPr>
        </p:nvSpPr>
        <p:spPr>
          <a:xfrm>
            <a:off x="701041" y="4473893"/>
            <a:ext cx="5608461" cy="3660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9" tIns="46567" rIns="93159" bIns="46567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</a:pPr>
            <a:r>
              <a:rPr lang="en-US" dirty="0"/>
              <a:t>Replace white box with partner logo (all-white, knocked out version preferred)</a:t>
            </a:r>
            <a:endParaRPr dirty="0"/>
          </a:p>
          <a:p>
            <a:pPr>
              <a:spcBef>
                <a:spcPts val="363"/>
              </a:spcBef>
              <a:spcAft>
                <a:spcPts val="0"/>
              </a:spcAft>
            </a:pPr>
            <a:endParaRPr dirty="0"/>
          </a:p>
        </p:txBody>
      </p:sp>
      <p:sp>
        <p:nvSpPr>
          <p:cNvPr id="228" name="Google Shape;228;g5df449d0b6_0_42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1" cy="466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9" tIns="46567" rIns="93159" bIns="46567" anchor="b" anchorCtr="0">
            <a:noAutofit/>
          </a:bodyPr>
          <a:lstStyle/>
          <a:p>
            <a:fld id="{00000000-1234-1234-1234-123412341234}" type="slidenum">
              <a:rPr lang="en-US"/>
              <a:pPr/>
              <a:t>37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621200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5df449d0b6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5963" y="1162050"/>
            <a:ext cx="5578475" cy="31384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7" name="Google Shape;227;g5df449d0b6_0_42:notes"/>
          <p:cNvSpPr txBox="1">
            <a:spLocks noGrp="1"/>
          </p:cNvSpPr>
          <p:nvPr>
            <p:ph type="body" idx="1"/>
          </p:nvPr>
        </p:nvSpPr>
        <p:spPr>
          <a:xfrm>
            <a:off x="701041" y="4473893"/>
            <a:ext cx="5608461" cy="3660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9" tIns="46567" rIns="93159" bIns="46567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</a:pPr>
            <a:r>
              <a:rPr lang="en-US" dirty="0"/>
              <a:t>Replace white box with partner logo (all-white, knocked out version preferred)</a:t>
            </a:r>
            <a:endParaRPr dirty="0"/>
          </a:p>
          <a:p>
            <a:pPr>
              <a:spcBef>
                <a:spcPts val="363"/>
              </a:spcBef>
              <a:spcAft>
                <a:spcPts val="0"/>
              </a:spcAft>
            </a:pPr>
            <a:endParaRPr dirty="0"/>
          </a:p>
        </p:txBody>
      </p:sp>
      <p:sp>
        <p:nvSpPr>
          <p:cNvPr id="228" name="Google Shape;228;g5df449d0b6_0_42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1" cy="466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9" tIns="46567" rIns="93159" bIns="46567" anchor="b" anchorCtr="0">
            <a:noAutofit/>
          </a:bodyPr>
          <a:lstStyle/>
          <a:p>
            <a:fld id="{00000000-1234-1234-1234-123412341234}" type="slidenum">
              <a:rPr lang="en-US"/>
              <a:pPr/>
              <a:t>38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7611386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5df449d0b6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5963" y="1162050"/>
            <a:ext cx="5578475" cy="31384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7" name="Google Shape;227;g5df449d0b6_0_42:notes"/>
          <p:cNvSpPr txBox="1">
            <a:spLocks noGrp="1"/>
          </p:cNvSpPr>
          <p:nvPr>
            <p:ph type="body" idx="1"/>
          </p:nvPr>
        </p:nvSpPr>
        <p:spPr>
          <a:xfrm>
            <a:off x="701041" y="4473893"/>
            <a:ext cx="5608461" cy="3660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9" tIns="46567" rIns="93159" bIns="46567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</a:pPr>
            <a:r>
              <a:rPr lang="en-US" dirty="0"/>
              <a:t>Replace white box with partner logo (all-white, knocked out version preferred)</a:t>
            </a:r>
            <a:endParaRPr dirty="0"/>
          </a:p>
          <a:p>
            <a:pPr>
              <a:spcBef>
                <a:spcPts val="363"/>
              </a:spcBef>
              <a:spcAft>
                <a:spcPts val="0"/>
              </a:spcAft>
            </a:pPr>
            <a:endParaRPr dirty="0"/>
          </a:p>
        </p:txBody>
      </p:sp>
      <p:sp>
        <p:nvSpPr>
          <p:cNvPr id="228" name="Google Shape;228;g5df449d0b6_0_42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1" cy="466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9" tIns="46567" rIns="93159" bIns="46567" anchor="b" anchorCtr="0">
            <a:noAutofit/>
          </a:bodyPr>
          <a:lstStyle/>
          <a:p>
            <a:fld id="{00000000-1234-1234-1234-123412341234}" type="slidenum">
              <a:rPr lang="en-US"/>
              <a:pPr/>
              <a:t>39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3517391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5df449d0b6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5963" y="1162050"/>
            <a:ext cx="5578475" cy="31384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7" name="Google Shape;227;g5df449d0b6_0_42:notes"/>
          <p:cNvSpPr txBox="1">
            <a:spLocks noGrp="1"/>
          </p:cNvSpPr>
          <p:nvPr>
            <p:ph type="body" idx="1"/>
          </p:nvPr>
        </p:nvSpPr>
        <p:spPr>
          <a:xfrm>
            <a:off x="701041" y="4473893"/>
            <a:ext cx="5608461" cy="3660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9" tIns="46567" rIns="93159" bIns="46567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</a:pPr>
            <a:r>
              <a:rPr lang="en-US" dirty="0"/>
              <a:t>Replace white box with partner logo (</a:t>
            </a:r>
            <a:r>
              <a:rPr lang="en-US" dirty="0" err="1"/>
              <a:t>m.all</a:t>
            </a:r>
            <a:r>
              <a:rPr lang="en-US" dirty="0"/>
              <a:t>-white, knocked out version preferred)</a:t>
            </a:r>
            <a:endParaRPr dirty="0"/>
          </a:p>
          <a:p>
            <a:pPr>
              <a:spcBef>
                <a:spcPts val="363"/>
              </a:spcBef>
              <a:spcAft>
                <a:spcPts val="0"/>
              </a:spcAft>
            </a:pPr>
            <a:endParaRPr dirty="0"/>
          </a:p>
        </p:txBody>
      </p:sp>
      <p:sp>
        <p:nvSpPr>
          <p:cNvPr id="228" name="Google Shape;228;g5df449d0b6_0_42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1" cy="466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9" tIns="46567" rIns="93159" bIns="46567" anchor="b" anchorCtr="0">
            <a:noAutofit/>
          </a:bodyPr>
          <a:lstStyle/>
          <a:p>
            <a:fld id="{00000000-1234-1234-1234-123412341234}" type="slidenum">
              <a:rPr lang="en-US"/>
              <a:pPr/>
              <a:t>40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8366690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5df449d0b6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5963" y="1162050"/>
            <a:ext cx="5578475" cy="31384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7" name="Google Shape;227;g5df449d0b6_0_42:notes"/>
          <p:cNvSpPr txBox="1">
            <a:spLocks noGrp="1"/>
          </p:cNvSpPr>
          <p:nvPr>
            <p:ph type="body" idx="1"/>
          </p:nvPr>
        </p:nvSpPr>
        <p:spPr>
          <a:xfrm>
            <a:off x="701041" y="4473893"/>
            <a:ext cx="5608461" cy="3660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9" tIns="46567" rIns="93159" bIns="46567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</a:pPr>
            <a:r>
              <a:rPr lang="en-US"/>
              <a:t>Replace white box with partner logo (all-white, knocked out version preferred)</a:t>
            </a:r>
            <a:endParaRPr/>
          </a:p>
          <a:p>
            <a:pPr>
              <a:spcBef>
                <a:spcPts val="363"/>
              </a:spcBef>
              <a:spcAft>
                <a:spcPts val="0"/>
              </a:spcAft>
            </a:pPr>
            <a:endParaRPr/>
          </a:p>
        </p:txBody>
      </p:sp>
      <p:sp>
        <p:nvSpPr>
          <p:cNvPr id="228" name="Google Shape;228;g5df449d0b6_0_42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1" cy="466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9" tIns="46567" rIns="93159" bIns="46567" anchor="b" anchorCtr="0">
            <a:noAutofit/>
          </a:bodyPr>
          <a:lstStyle/>
          <a:p>
            <a:fld id="{00000000-1234-1234-1234-123412341234}" type="slidenum">
              <a:rPr lang="en-US"/>
              <a:pPr/>
              <a:t>41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7155945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5df449d0b6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5963" y="1162050"/>
            <a:ext cx="5578475" cy="31384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1" name="Google Shape;251;g5df449d0b6_3_0:notes"/>
          <p:cNvSpPr txBox="1">
            <a:spLocks noGrp="1"/>
          </p:cNvSpPr>
          <p:nvPr>
            <p:ph type="body" idx="1"/>
          </p:nvPr>
        </p:nvSpPr>
        <p:spPr>
          <a:xfrm>
            <a:off x="701041" y="4473893"/>
            <a:ext cx="5608461" cy="3660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9" tIns="46567" rIns="93159" bIns="46567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</a:pPr>
            <a:r>
              <a:rPr lang="en-US"/>
              <a:t>Replace white box with partner logo (all-white, knocked out version preferred)</a:t>
            </a:r>
            <a:endParaRPr/>
          </a:p>
          <a:p>
            <a:pPr>
              <a:spcBef>
                <a:spcPts val="363"/>
              </a:spcBef>
              <a:spcAft>
                <a:spcPts val="0"/>
              </a:spcAft>
            </a:pPr>
            <a:endParaRPr/>
          </a:p>
        </p:txBody>
      </p:sp>
      <p:sp>
        <p:nvSpPr>
          <p:cNvPr id="252" name="Google Shape;252;g5df449d0b6_3_0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1" cy="466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9" tIns="46567" rIns="93159" bIns="46567" anchor="b" anchorCtr="0">
            <a:noAutofit/>
          </a:bodyPr>
          <a:lstStyle/>
          <a:p>
            <a:fld id="{00000000-1234-1234-1234-123412341234}" type="slidenum">
              <a:rPr lang="en-US"/>
              <a:pPr/>
              <a:t>42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4646947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5df449d0b6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5963" y="1162050"/>
            <a:ext cx="5578475" cy="31384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1" name="Google Shape;251;g5df449d0b6_3_0:notes"/>
          <p:cNvSpPr txBox="1">
            <a:spLocks noGrp="1"/>
          </p:cNvSpPr>
          <p:nvPr>
            <p:ph type="body" idx="1"/>
          </p:nvPr>
        </p:nvSpPr>
        <p:spPr>
          <a:xfrm>
            <a:off x="701041" y="4473893"/>
            <a:ext cx="5608461" cy="3660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9" tIns="46567" rIns="93159" bIns="46567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</a:pPr>
            <a:r>
              <a:rPr lang="en-US"/>
              <a:t>Replace white box with partner logo (all-white, knocked out version preferred)</a:t>
            </a:r>
            <a:endParaRPr/>
          </a:p>
          <a:p>
            <a:pPr>
              <a:spcBef>
                <a:spcPts val="363"/>
              </a:spcBef>
              <a:spcAft>
                <a:spcPts val="0"/>
              </a:spcAft>
            </a:pPr>
            <a:endParaRPr/>
          </a:p>
        </p:txBody>
      </p:sp>
      <p:sp>
        <p:nvSpPr>
          <p:cNvPr id="252" name="Google Shape;252;g5df449d0b6_3_0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1" cy="466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9" tIns="46567" rIns="93159" bIns="46567" anchor="b" anchorCtr="0">
            <a:noAutofit/>
          </a:bodyPr>
          <a:lstStyle/>
          <a:p>
            <a:fld id="{00000000-1234-1234-1234-123412341234}" type="slidenum">
              <a:rPr lang="en-US"/>
              <a:pPr/>
              <a:t>43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6671578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5df449d0b6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5963" y="1162050"/>
            <a:ext cx="5578475" cy="31384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9" name="Google Shape;179;g5df449d0b6_0_33:notes"/>
          <p:cNvSpPr txBox="1">
            <a:spLocks noGrp="1"/>
          </p:cNvSpPr>
          <p:nvPr>
            <p:ph type="body" idx="1"/>
          </p:nvPr>
        </p:nvSpPr>
        <p:spPr>
          <a:xfrm>
            <a:off x="701041" y="4473893"/>
            <a:ext cx="5608461" cy="3660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9" tIns="46567" rIns="93159" bIns="46567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</a:pPr>
            <a:r>
              <a:rPr lang="en-US"/>
              <a:t>Replace white box with partner logo (all-white, knocked out version preferred)</a:t>
            </a:r>
            <a:endParaRPr/>
          </a:p>
          <a:p>
            <a:pPr>
              <a:spcBef>
                <a:spcPts val="363"/>
              </a:spcBef>
              <a:spcAft>
                <a:spcPts val="0"/>
              </a:spcAft>
            </a:pPr>
            <a:endParaRPr/>
          </a:p>
        </p:txBody>
      </p:sp>
      <p:sp>
        <p:nvSpPr>
          <p:cNvPr id="180" name="Google Shape;180;g5df449d0b6_0_33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1" cy="466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9" tIns="46567" rIns="93159" bIns="46567" anchor="b" anchorCtr="0">
            <a:noAutofit/>
          </a:bodyPr>
          <a:lstStyle/>
          <a:p>
            <a:fld id="{00000000-1234-1234-1234-123412341234}" type="slidenum">
              <a:rPr lang="en-US"/>
              <a:pPr/>
              <a:t>44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3980350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5df449d0b6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5963" y="1162050"/>
            <a:ext cx="5578475" cy="31384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9" name="Google Shape;179;g5df449d0b6_0_33:notes"/>
          <p:cNvSpPr txBox="1">
            <a:spLocks noGrp="1"/>
          </p:cNvSpPr>
          <p:nvPr>
            <p:ph type="body" idx="1"/>
          </p:nvPr>
        </p:nvSpPr>
        <p:spPr>
          <a:xfrm>
            <a:off x="701041" y="4473893"/>
            <a:ext cx="5608461" cy="3660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9" tIns="46567" rIns="93159" bIns="46567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</a:pPr>
            <a:r>
              <a:rPr lang="en-US"/>
              <a:t>Replace white box with partner logo (all-white, knocked out version preferred)</a:t>
            </a:r>
            <a:endParaRPr/>
          </a:p>
          <a:p>
            <a:pPr>
              <a:spcBef>
                <a:spcPts val="363"/>
              </a:spcBef>
              <a:spcAft>
                <a:spcPts val="0"/>
              </a:spcAft>
            </a:pPr>
            <a:endParaRPr/>
          </a:p>
        </p:txBody>
      </p:sp>
      <p:sp>
        <p:nvSpPr>
          <p:cNvPr id="180" name="Google Shape;180;g5df449d0b6_0_33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1" cy="466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9" tIns="46567" rIns="93159" bIns="46567" anchor="b" anchorCtr="0">
            <a:noAutofit/>
          </a:bodyPr>
          <a:lstStyle/>
          <a:p>
            <a:fld id="{00000000-1234-1234-1234-123412341234}" type="slidenum">
              <a:rPr lang="en-US"/>
              <a:pPr/>
              <a:t>45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3075442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5df449d0b6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5963" y="1162050"/>
            <a:ext cx="5578475" cy="31384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g5df449d0b6_0_82:notes"/>
          <p:cNvSpPr txBox="1">
            <a:spLocks noGrp="1"/>
          </p:cNvSpPr>
          <p:nvPr>
            <p:ph type="body" idx="1"/>
          </p:nvPr>
        </p:nvSpPr>
        <p:spPr>
          <a:xfrm>
            <a:off x="701041" y="4473893"/>
            <a:ext cx="5608461" cy="3660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9" tIns="46567" rIns="93159" bIns="46567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</a:pPr>
            <a:r>
              <a:rPr lang="en-US"/>
              <a:t>Replace white box with partner logo (all-white, knocked out version preferred)</a:t>
            </a:r>
            <a:endParaRPr/>
          </a:p>
          <a:p>
            <a:pPr>
              <a:spcBef>
                <a:spcPts val="363"/>
              </a:spcBef>
              <a:spcAft>
                <a:spcPts val="0"/>
              </a:spcAft>
            </a:pPr>
            <a:endParaRPr/>
          </a:p>
        </p:txBody>
      </p:sp>
      <p:sp>
        <p:nvSpPr>
          <p:cNvPr id="192" name="Google Shape;192;g5df449d0b6_0_82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1" cy="466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9" tIns="46567" rIns="93159" bIns="46567" anchor="b" anchorCtr="0">
            <a:noAutofit/>
          </a:bodyPr>
          <a:lstStyle/>
          <a:p>
            <a:fld id="{00000000-1234-1234-1234-123412341234}" type="slidenum">
              <a:rPr lang="en-US"/>
              <a:pPr/>
              <a:t>46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2128831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5df449d0b6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5963" y="1162050"/>
            <a:ext cx="5578475" cy="31384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g5df449d0b6_0_82:notes"/>
          <p:cNvSpPr txBox="1">
            <a:spLocks noGrp="1"/>
          </p:cNvSpPr>
          <p:nvPr>
            <p:ph type="body" idx="1"/>
          </p:nvPr>
        </p:nvSpPr>
        <p:spPr>
          <a:xfrm>
            <a:off x="701041" y="4473893"/>
            <a:ext cx="5608461" cy="3660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9" tIns="46567" rIns="93159" bIns="46567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</a:pPr>
            <a:r>
              <a:rPr lang="en-US"/>
              <a:t>Replace white box with partner logo (all-white, knocked out version preferred)</a:t>
            </a:r>
            <a:endParaRPr/>
          </a:p>
          <a:p>
            <a:pPr>
              <a:spcBef>
                <a:spcPts val="363"/>
              </a:spcBef>
              <a:spcAft>
                <a:spcPts val="0"/>
              </a:spcAft>
            </a:pPr>
            <a:endParaRPr/>
          </a:p>
        </p:txBody>
      </p:sp>
      <p:sp>
        <p:nvSpPr>
          <p:cNvPr id="192" name="Google Shape;192;g5df449d0b6_0_82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1" cy="466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9" tIns="46567" rIns="93159" bIns="46567" anchor="b" anchorCtr="0">
            <a:noAutofit/>
          </a:bodyPr>
          <a:lstStyle/>
          <a:p>
            <a:fld id="{00000000-1234-1234-1234-123412341234}" type="slidenum">
              <a:rPr lang="en-US"/>
              <a:pPr/>
              <a:t>47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7611132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5df449d0b6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5963" y="1162050"/>
            <a:ext cx="5578475" cy="31384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g5df449d0b6_0_82:notes"/>
          <p:cNvSpPr txBox="1">
            <a:spLocks noGrp="1"/>
          </p:cNvSpPr>
          <p:nvPr>
            <p:ph type="body" idx="1"/>
          </p:nvPr>
        </p:nvSpPr>
        <p:spPr>
          <a:xfrm>
            <a:off x="701041" y="4473893"/>
            <a:ext cx="5608461" cy="3660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9" tIns="46567" rIns="93159" bIns="46567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</a:pPr>
            <a:r>
              <a:rPr lang="en-US"/>
              <a:t>Replace white box with partner logo (all-white, knocked out version preferred)</a:t>
            </a:r>
            <a:endParaRPr/>
          </a:p>
          <a:p>
            <a:pPr>
              <a:spcBef>
                <a:spcPts val="363"/>
              </a:spcBef>
              <a:spcAft>
                <a:spcPts val="0"/>
              </a:spcAft>
            </a:pPr>
            <a:endParaRPr/>
          </a:p>
        </p:txBody>
      </p:sp>
      <p:sp>
        <p:nvSpPr>
          <p:cNvPr id="192" name="Google Shape;192;g5df449d0b6_0_82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1" cy="466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9" tIns="46567" rIns="93159" bIns="46567" anchor="b" anchorCtr="0">
            <a:noAutofit/>
          </a:bodyPr>
          <a:lstStyle/>
          <a:p>
            <a:fld id="{00000000-1234-1234-1234-123412341234}" type="slidenum">
              <a:rPr lang="en-US"/>
              <a:pPr/>
              <a:t>48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2786675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5df449d0b6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5963" y="1162050"/>
            <a:ext cx="5578475" cy="31384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g5df449d0b6_0_82:notes"/>
          <p:cNvSpPr txBox="1">
            <a:spLocks noGrp="1"/>
          </p:cNvSpPr>
          <p:nvPr>
            <p:ph type="body" idx="1"/>
          </p:nvPr>
        </p:nvSpPr>
        <p:spPr>
          <a:xfrm>
            <a:off x="701041" y="4473893"/>
            <a:ext cx="5608461" cy="3660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9" tIns="46567" rIns="93159" bIns="46567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</a:pPr>
            <a:r>
              <a:rPr lang="en-US"/>
              <a:t>Replace white box with partner logo (all-white, knocked out version preferred)</a:t>
            </a:r>
            <a:endParaRPr/>
          </a:p>
          <a:p>
            <a:pPr>
              <a:spcBef>
                <a:spcPts val="363"/>
              </a:spcBef>
              <a:spcAft>
                <a:spcPts val="0"/>
              </a:spcAft>
            </a:pPr>
            <a:endParaRPr/>
          </a:p>
        </p:txBody>
      </p:sp>
      <p:sp>
        <p:nvSpPr>
          <p:cNvPr id="192" name="Google Shape;192;g5df449d0b6_0_82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1" cy="466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9" tIns="46567" rIns="93159" bIns="46567" anchor="b" anchorCtr="0">
            <a:noAutofit/>
          </a:bodyPr>
          <a:lstStyle/>
          <a:p>
            <a:fld id="{00000000-1234-1234-1234-123412341234}" type="slidenum">
              <a:rPr lang="en-US"/>
              <a:pPr/>
              <a:t>49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322635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5df449d0b6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5963" y="1162050"/>
            <a:ext cx="5578475" cy="31384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g5df449d0b6_0_82:notes"/>
          <p:cNvSpPr txBox="1">
            <a:spLocks noGrp="1"/>
          </p:cNvSpPr>
          <p:nvPr>
            <p:ph type="body" idx="1"/>
          </p:nvPr>
        </p:nvSpPr>
        <p:spPr>
          <a:xfrm>
            <a:off x="701041" y="4473893"/>
            <a:ext cx="5608461" cy="3660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9" tIns="46567" rIns="93159" bIns="46567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</a:pPr>
            <a:r>
              <a:rPr lang="en-US"/>
              <a:t>Replace white box with partner logo (all-white, knocked out version preferred)</a:t>
            </a:r>
            <a:endParaRPr/>
          </a:p>
          <a:p>
            <a:pPr>
              <a:spcBef>
                <a:spcPts val="363"/>
              </a:spcBef>
              <a:spcAft>
                <a:spcPts val="0"/>
              </a:spcAft>
            </a:pPr>
            <a:endParaRPr/>
          </a:p>
        </p:txBody>
      </p:sp>
      <p:sp>
        <p:nvSpPr>
          <p:cNvPr id="192" name="Google Shape;192;g5df449d0b6_0_82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1" cy="466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9" tIns="46567" rIns="93159" bIns="46567" anchor="b" anchorCtr="0">
            <a:noAutofit/>
          </a:bodyPr>
          <a:lstStyle/>
          <a:p>
            <a:fld id="{00000000-1234-1234-1234-123412341234}" type="slidenum">
              <a:rPr lang="en-US"/>
              <a:pPr/>
              <a:t>50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7056257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5df449d0b6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5963" y="1162050"/>
            <a:ext cx="5578475" cy="31384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g5df449d0b6_0_82:notes"/>
          <p:cNvSpPr txBox="1">
            <a:spLocks noGrp="1"/>
          </p:cNvSpPr>
          <p:nvPr>
            <p:ph type="body" idx="1"/>
          </p:nvPr>
        </p:nvSpPr>
        <p:spPr>
          <a:xfrm>
            <a:off x="701041" y="4473893"/>
            <a:ext cx="5608461" cy="3660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9" tIns="46567" rIns="93159" bIns="46567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</a:pPr>
            <a:r>
              <a:rPr lang="en-US"/>
              <a:t>Replace white box with partner logo (all-white, knocked out version preferred)</a:t>
            </a:r>
            <a:endParaRPr/>
          </a:p>
          <a:p>
            <a:pPr>
              <a:spcBef>
                <a:spcPts val="363"/>
              </a:spcBef>
              <a:spcAft>
                <a:spcPts val="0"/>
              </a:spcAft>
            </a:pPr>
            <a:endParaRPr/>
          </a:p>
        </p:txBody>
      </p:sp>
      <p:sp>
        <p:nvSpPr>
          <p:cNvPr id="192" name="Google Shape;192;g5df449d0b6_0_82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1" cy="466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9" tIns="46567" rIns="93159" bIns="46567" anchor="b" anchorCtr="0">
            <a:noAutofit/>
          </a:bodyPr>
          <a:lstStyle/>
          <a:p>
            <a:fld id="{00000000-1234-1234-1234-123412341234}" type="slidenum">
              <a:rPr lang="en-US"/>
              <a:pPr/>
              <a:t>51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4809788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5df449d0b6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5963" y="1162050"/>
            <a:ext cx="5578475" cy="31384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g5df449d0b6_0_82:notes"/>
          <p:cNvSpPr txBox="1">
            <a:spLocks noGrp="1"/>
          </p:cNvSpPr>
          <p:nvPr>
            <p:ph type="body" idx="1"/>
          </p:nvPr>
        </p:nvSpPr>
        <p:spPr>
          <a:xfrm>
            <a:off x="701041" y="4473893"/>
            <a:ext cx="5608461" cy="3660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9" tIns="46567" rIns="93159" bIns="46567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</a:pPr>
            <a:r>
              <a:rPr lang="en-US"/>
              <a:t>Replace white box with partner logo (all-white, knocked out version preferred)</a:t>
            </a:r>
            <a:endParaRPr/>
          </a:p>
          <a:p>
            <a:pPr>
              <a:spcBef>
                <a:spcPts val="363"/>
              </a:spcBef>
              <a:spcAft>
                <a:spcPts val="0"/>
              </a:spcAft>
            </a:pPr>
            <a:endParaRPr/>
          </a:p>
        </p:txBody>
      </p:sp>
      <p:sp>
        <p:nvSpPr>
          <p:cNvPr id="192" name="Google Shape;192;g5df449d0b6_0_82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1" cy="466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9" tIns="46567" rIns="93159" bIns="46567" anchor="b" anchorCtr="0">
            <a:noAutofit/>
          </a:bodyPr>
          <a:lstStyle/>
          <a:p>
            <a:fld id="{00000000-1234-1234-1234-123412341234}" type="slidenum">
              <a:rPr lang="en-US"/>
              <a:pPr/>
              <a:t>52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8813977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5df449d0b6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5963" y="1162050"/>
            <a:ext cx="5578475" cy="31384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g5df449d0b6_0_82:notes"/>
          <p:cNvSpPr txBox="1">
            <a:spLocks noGrp="1"/>
          </p:cNvSpPr>
          <p:nvPr>
            <p:ph type="body" idx="1"/>
          </p:nvPr>
        </p:nvSpPr>
        <p:spPr>
          <a:xfrm>
            <a:off x="701041" y="4473893"/>
            <a:ext cx="5608461" cy="3660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9" tIns="46567" rIns="93159" bIns="46567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</a:pPr>
            <a:r>
              <a:rPr lang="en-US"/>
              <a:t>Replace white box with partner logo (all-white, knocked out version preferred)</a:t>
            </a:r>
            <a:endParaRPr/>
          </a:p>
          <a:p>
            <a:pPr>
              <a:spcBef>
                <a:spcPts val="363"/>
              </a:spcBef>
              <a:spcAft>
                <a:spcPts val="0"/>
              </a:spcAft>
            </a:pPr>
            <a:endParaRPr/>
          </a:p>
        </p:txBody>
      </p:sp>
      <p:sp>
        <p:nvSpPr>
          <p:cNvPr id="192" name="Google Shape;192;g5df449d0b6_0_82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1" cy="466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9" tIns="46567" rIns="93159" bIns="46567" anchor="b" anchorCtr="0">
            <a:noAutofit/>
          </a:bodyPr>
          <a:lstStyle/>
          <a:p>
            <a:fld id="{00000000-1234-1234-1234-123412341234}" type="slidenum">
              <a:rPr lang="en-US"/>
              <a:pPr/>
              <a:t>53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8008220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5df449d0b6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5963" y="1162050"/>
            <a:ext cx="5578475" cy="31384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g5df449d0b6_0_82:notes"/>
          <p:cNvSpPr txBox="1">
            <a:spLocks noGrp="1"/>
          </p:cNvSpPr>
          <p:nvPr>
            <p:ph type="body" idx="1"/>
          </p:nvPr>
        </p:nvSpPr>
        <p:spPr>
          <a:xfrm>
            <a:off x="701041" y="4473893"/>
            <a:ext cx="5608461" cy="3660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9" tIns="46567" rIns="93159" bIns="46567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</a:pPr>
            <a:r>
              <a:rPr lang="en-US"/>
              <a:t>Replace white box with partner logo (all-white, knocked out version preferred)</a:t>
            </a:r>
            <a:endParaRPr/>
          </a:p>
          <a:p>
            <a:pPr>
              <a:spcBef>
                <a:spcPts val="363"/>
              </a:spcBef>
              <a:spcAft>
                <a:spcPts val="0"/>
              </a:spcAft>
            </a:pPr>
            <a:endParaRPr/>
          </a:p>
        </p:txBody>
      </p:sp>
      <p:sp>
        <p:nvSpPr>
          <p:cNvPr id="192" name="Google Shape;192;g5df449d0b6_0_82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1" cy="466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9" tIns="46567" rIns="93159" bIns="46567" anchor="b" anchorCtr="0">
            <a:noAutofit/>
          </a:bodyPr>
          <a:lstStyle/>
          <a:p>
            <a:fld id="{00000000-1234-1234-1234-123412341234}" type="slidenum">
              <a:rPr lang="en-US"/>
              <a:pPr/>
              <a:t>54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5831407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5df449d0b6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5963" y="1162050"/>
            <a:ext cx="5578475" cy="31384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3" name="Google Shape;203;g5df449d0b6_0_51:notes"/>
          <p:cNvSpPr txBox="1">
            <a:spLocks noGrp="1"/>
          </p:cNvSpPr>
          <p:nvPr>
            <p:ph type="body" idx="1"/>
          </p:nvPr>
        </p:nvSpPr>
        <p:spPr>
          <a:xfrm>
            <a:off x="701041" y="4473893"/>
            <a:ext cx="5608461" cy="3660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9" tIns="46567" rIns="93159" bIns="46567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</a:pPr>
            <a:r>
              <a:rPr lang="en-US"/>
              <a:t>Replace white box with partner logo (all-white, knocked out version preferred)</a:t>
            </a:r>
            <a:endParaRPr/>
          </a:p>
          <a:p>
            <a:pPr>
              <a:spcBef>
                <a:spcPts val="363"/>
              </a:spcBef>
              <a:spcAft>
                <a:spcPts val="0"/>
              </a:spcAft>
            </a:pPr>
            <a:endParaRPr/>
          </a:p>
        </p:txBody>
      </p:sp>
      <p:sp>
        <p:nvSpPr>
          <p:cNvPr id="204" name="Google Shape;204;g5df449d0b6_0_51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1" cy="466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9" tIns="46567" rIns="93159" bIns="46567" anchor="b" anchorCtr="0">
            <a:noAutofit/>
          </a:bodyPr>
          <a:lstStyle/>
          <a:p>
            <a:fld id="{00000000-1234-1234-1234-123412341234}" type="slidenum">
              <a:rPr lang="en-US"/>
              <a:pPr/>
              <a:t>55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5783429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5df449d0b6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5963" y="1162050"/>
            <a:ext cx="5578475" cy="31384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3" name="Google Shape;203;g5df449d0b6_0_51:notes"/>
          <p:cNvSpPr txBox="1">
            <a:spLocks noGrp="1"/>
          </p:cNvSpPr>
          <p:nvPr>
            <p:ph type="body" idx="1"/>
          </p:nvPr>
        </p:nvSpPr>
        <p:spPr>
          <a:xfrm>
            <a:off x="701041" y="4473893"/>
            <a:ext cx="5608461" cy="3660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9" tIns="46567" rIns="93159" bIns="46567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</a:pPr>
            <a:r>
              <a:rPr lang="en-US"/>
              <a:t>Replace white box with partner logo (all-white, knocked out version preferred)</a:t>
            </a:r>
            <a:endParaRPr/>
          </a:p>
          <a:p>
            <a:pPr>
              <a:spcBef>
                <a:spcPts val="363"/>
              </a:spcBef>
              <a:spcAft>
                <a:spcPts val="0"/>
              </a:spcAft>
            </a:pPr>
            <a:endParaRPr/>
          </a:p>
        </p:txBody>
      </p:sp>
      <p:sp>
        <p:nvSpPr>
          <p:cNvPr id="204" name="Google Shape;204;g5df449d0b6_0_51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1" cy="466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9" tIns="46567" rIns="93159" bIns="46567" anchor="b" anchorCtr="0">
            <a:noAutofit/>
          </a:bodyPr>
          <a:lstStyle/>
          <a:p>
            <a:fld id="{00000000-1234-1234-1234-123412341234}" type="slidenum">
              <a:rPr lang="en-US"/>
              <a:pPr/>
              <a:t>56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9356355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5df449d0b6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5963" y="1162050"/>
            <a:ext cx="5578475" cy="31384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3" name="Google Shape;203;g5df449d0b6_0_51:notes"/>
          <p:cNvSpPr txBox="1">
            <a:spLocks noGrp="1"/>
          </p:cNvSpPr>
          <p:nvPr>
            <p:ph type="body" idx="1"/>
          </p:nvPr>
        </p:nvSpPr>
        <p:spPr>
          <a:xfrm>
            <a:off x="701041" y="4473893"/>
            <a:ext cx="5608461" cy="3660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9" tIns="46567" rIns="93159" bIns="46567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</a:pPr>
            <a:r>
              <a:rPr lang="en-US"/>
              <a:t>Replace white box with partner logo (all-white, knocked out version preferred)</a:t>
            </a:r>
            <a:endParaRPr/>
          </a:p>
          <a:p>
            <a:pPr>
              <a:spcBef>
                <a:spcPts val="363"/>
              </a:spcBef>
              <a:spcAft>
                <a:spcPts val="0"/>
              </a:spcAft>
            </a:pPr>
            <a:endParaRPr/>
          </a:p>
        </p:txBody>
      </p:sp>
      <p:sp>
        <p:nvSpPr>
          <p:cNvPr id="204" name="Google Shape;204;g5df449d0b6_0_51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1" cy="466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9" tIns="46567" rIns="93159" bIns="46567" anchor="b" anchorCtr="0">
            <a:noAutofit/>
          </a:bodyPr>
          <a:lstStyle/>
          <a:p>
            <a:fld id="{00000000-1234-1234-1234-123412341234}" type="slidenum">
              <a:rPr lang="en-US"/>
              <a:pPr/>
              <a:t>57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3228998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5df449d0b6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5963" y="1162050"/>
            <a:ext cx="5578475" cy="31384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3" name="Google Shape;203;g5df449d0b6_0_51:notes"/>
          <p:cNvSpPr txBox="1">
            <a:spLocks noGrp="1"/>
          </p:cNvSpPr>
          <p:nvPr>
            <p:ph type="body" idx="1"/>
          </p:nvPr>
        </p:nvSpPr>
        <p:spPr>
          <a:xfrm>
            <a:off x="701041" y="4473893"/>
            <a:ext cx="5608461" cy="3660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9" tIns="46567" rIns="93159" bIns="46567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</a:pPr>
            <a:r>
              <a:rPr lang="en-US"/>
              <a:t>Replace white box with partner logo (all-white, knocked out version preferred)</a:t>
            </a:r>
            <a:endParaRPr/>
          </a:p>
          <a:p>
            <a:pPr>
              <a:spcBef>
                <a:spcPts val="363"/>
              </a:spcBef>
              <a:spcAft>
                <a:spcPts val="0"/>
              </a:spcAft>
            </a:pPr>
            <a:endParaRPr/>
          </a:p>
        </p:txBody>
      </p:sp>
      <p:sp>
        <p:nvSpPr>
          <p:cNvPr id="204" name="Google Shape;204;g5df449d0b6_0_51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1" cy="466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9" tIns="46567" rIns="93159" bIns="46567" anchor="b" anchorCtr="0">
            <a:noAutofit/>
          </a:bodyPr>
          <a:lstStyle/>
          <a:p>
            <a:fld id="{00000000-1234-1234-1234-123412341234}" type="slidenum">
              <a:rPr lang="en-US"/>
              <a:pPr/>
              <a:t>58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946778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5df449d0b6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5963" y="1162050"/>
            <a:ext cx="5578475" cy="31384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3" name="Google Shape;203;g5df449d0b6_0_51:notes"/>
          <p:cNvSpPr txBox="1">
            <a:spLocks noGrp="1"/>
          </p:cNvSpPr>
          <p:nvPr>
            <p:ph type="body" idx="1"/>
          </p:nvPr>
        </p:nvSpPr>
        <p:spPr>
          <a:xfrm>
            <a:off x="701041" y="4473893"/>
            <a:ext cx="5608461" cy="3660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9" tIns="46567" rIns="93159" bIns="46567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</a:pPr>
            <a:r>
              <a:rPr lang="en-US"/>
              <a:t>Replace white box with partner logo (all-white, knocked out version preferred)</a:t>
            </a:r>
            <a:endParaRPr/>
          </a:p>
          <a:p>
            <a:pPr>
              <a:spcBef>
                <a:spcPts val="363"/>
              </a:spcBef>
              <a:spcAft>
                <a:spcPts val="0"/>
              </a:spcAft>
            </a:pPr>
            <a:endParaRPr/>
          </a:p>
        </p:txBody>
      </p:sp>
      <p:sp>
        <p:nvSpPr>
          <p:cNvPr id="204" name="Google Shape;204;g5df449d0b6_0_51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1" cy="466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9" tIns="46567" rIns="93159" bIns="46567" anchor="b" anchorCtr="0">
            <a:noAutofit/>
          </a:bodyPr>
          <a:lstStyle/>
          <a:p>
            <a:fld id="{00000000-1234-1234-1234-123412341234}" type="slidenum">
              <a:rPr lang="en-US"/>
              <a:pPr/>
              <a:t>59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03085737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5df449d0b6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5963" y="1162050"/>
            <a:ext cx="5578475" cy="31384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3" name="Google Shape;203;g5df449d0b6_0_51:notes"/>
          <p:cNvSpPr txBox="1">
            <a:spLocks noGrp="1"/>
          </p:cNvSpPr>
          <p:nvPr>
            <p:ph type="body" idx="1"/>
          </p:nvPr>
        </p:nvSpPr>
        <p:spPr>
          <a:xfrm>
            <a:off x="701041" y="4473893"/>
            <a:ext cx="5608461" cy="3660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9" tIns="46567" rIns="93159" bIns="46567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</a:pPr>
            <a:r>
              <a:rPr lang="en-US"/>
              <a:t>Replace white box with partner logo (all-white, knocked out version preferred)</a:t>
            </a:r>
            <a:endParaRPr/>
          </a:p>
          <a:p>
            <a:pPr>
              <a:spcBef>
                <a:spcPts val="363"/>
              </a:spcBef>
              <a:spcAft>
                <a:spcPts val="0"/>
              </a:spcAft>
            </a:pPr>
            <a:endParaRPr/>
          </a:p>
        </p:txBody>
      </p:sp>
      <p:sp>
        <p:nvSpPr>
          <p:cNvPr id="204" name="Google Shape;204;g5df449d0b6_0_51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1" cy="466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9" tIns="46567" rIns="93159" bIns="46567" anchor="b" anchorCtr="0">
            <a:noAutofit/>
          </a:bodyPr>
          <a:lstStyle/>
          <a:p>
            <a:fld id="{00000000-1234-1234-1234-123412341234}" type="slidenum">
              <a:rPr lang="en-US"/>
              <a:pPr/>
              <a:t>60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5581708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5df449d0b6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5963" y="1162050"/>
            <a:ext cx="5578475" cy="31384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1" name="Google Shape;251;g5df449d0b6_3_0:notes"/>
          <p:cNvSpPr txBox="1">
            <a:spLocks noGrp="1"/>
          </p:cNvSpPr>
          <p:nvPr>
            <p:ph type="body" idx="1"/>
          </p:nvPr>
        </p:nvSpPr>
        <p:spPr>
          <a:xfrm>
            <a:off x="701041" y="4473893"/>
            <a:ext cx="5608461" cy="3660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9" tIns="46567" rIns="93159" bIns="46567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</a:pPr>
            <a:r>
              <a:rPr lang="en-US"/>
              <a:t>Replace white box with partner logo (all-white, knocked out version preferred)</a:t>
            </a:r>
            <a:endParaRPr/>
          </a:p>
          <a:p>
            <a:pPr>
              <a:spcBef>
                <a:spcPts val="363"/>
              </a:spcBef>
              <a:spcAft>
                <a:spcPts val="0"/>
              </a:spcAft>
            </a:pPr>
            <a:endParaRPr/>
          </a:p>
        </p:txBody>
      </p:sp>
      <p:sp>
        <p:nvSpPr>
          <p:cNvPr id="252" name="Google Shape;252;g5df449d0b6_3_0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1" cy="466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9" tIns="46567" rIns="93159" bIns="46567" anchor="b" anchorCtr="0">
            <a:noAutofit/>
          </a:bodyPr>
          <a:lstStyle/>
          <a:p>
            <a:fld id="{00000000-1234-1234-1234-123412341234}" type="slidenum">
              <a:rPr lang="en-US"/>
              <a:pPr/>
              <a:t>61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15193416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5df449d0b6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5963" y="1162050"/>
            <a:ext cx="5578475" cy="31384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1" name="Google Shape;251;g5df449d0b6_3_0:notes"/>
          <p:cNvSpPr txBox="1">
            <a:spLocks noGrp="1"/>
          </p:cNvSpPr>
          <p:nvPr>
            <p:ph type="body" idx="1"/>
          </p:nvPr>
        </p:nvSpPr>
        <p:spPr>
          <a:xfrm>
            <a:off x="701041" y="4473893"/>
            <a:ext cx="5608461" cy="3660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9" tIns="46567" rIns="93159" bIns="46567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</a:pPr>
            <a:r>
              <a:rPr lang="en-US"/>
              <a:t>Replace white box with partner logo (all-white, knocked out version preferred)</a:t>
            </a:r>
            <a:endParaRPr/>
          </a:p>
          <a:p>
            <a:pPr>
              <a:spcBef>
                <a:spcPts val="363"/>
              </a:spcBef>
              <a:spcAft>
                <a:spcPts val="0"/>
              </a:spcAft>
            </a:pPr>
            <a:endParaRPr/>
          </a:p>
        </p:txBody>
      </p:sp>
      <p:sp>
        <p:nvSpPr>
          <p:cNvPr id="252" name="Google Shape;252;g5df449d0b6_3_0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1" cy="466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9" tIns="46567" rIns="93159" bIns="46567" anchor="b" anchorCtr="0">
            <a:noAutofit/>
          </a:bodyPr>
          <a:lstStyle/>
          <a:p>
            <a:fld id="{00000000-1234-1234-1234-123412341234}" type="slidenum">
              <a:rPr lang="en-US"/>
              <a:pPr/>
              <a:t>62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20671659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5df449d0b6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5963" y="1162050"/>
            <a:ext cx="5578475" cy="31384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1" name="Google Shape;251;g5df449d0b6_3_0:notes"/>
          <p:cNvSpPr txBox="1">
            <a:spLocks noGrp="1"/>
          </p:cNvSpPr>
          <p:nvPr>
            <p:ph type="body" idx="1"/>
          </p:nvPr>
        </p:nvSpPr>
        <p:spPr>
          <a:xfrm>
            <a:off x="701041" y="4473893"/>
            <a:ext cx="5608461" cy="3660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9" tIns="46567" rIns="93159" bIns="46567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</a:pPr>
            <a:r>
              <a:rPr lang="en-US"/>
              <a:t>Replace white box with partner logo (all-white, knocked out version preferred)</a:t>
            </a:r>
            <a:endParaRPr/>
          </a:p>
          <a:p>
            <a:pPr>
              <a:spcBef>
                <a:spcPts val="363"/>
              </a:spcBef>
              <a:spcAft>
                <a:spcPts val="0"/>
              </a:spcAft>
            </a:pPr>
            <a:endParaRPr/>
          </a:p>
        </p:txBody>
      </p:sp>
      <p:sp>
        <p:nvSpPr>
          <p:cNvPr id="252" name="Google Shape;252;g5df449d0b6_3_0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1" cy="466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9" tIns="46567" rIns="93159" bIns="46567" anchor="b" anchorCtr="0">
            <a:noAutofit/>
          </a:bodyPr>
          <a:lstStyle/>
          <a:p>
            <a:fld id="{00000000-1234-1234-1234-123412341234}" type="slidenum">
              <a:rPr lang="en-US"/>
              <a:pPr/>
              <a:t>63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5561183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5df449d0b6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5963" y="1162050"/>
            <a:ext cx="5578475" cy="31384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1" name="Google Shape;251;g5df449d0b6_3_0:notes"/>
          <p:cNvSpPr txBox="1">
            <a:spLocks noGrp="1"/>
          </p:cNvSpPr>
          <p:nvPr>
            <p:ph type="body" idx="1"/>
          </p:nvPr>
        </p:nvSpPr>
        <p:spPr>
          <a:xfrm>
            <a:off x="701041" y="4473893"/>
            <a:ext cx="5608461" cy="3660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9" tIns="46567" rIns="93159" bIns="46567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</a:pPr>
            <a:r>
              <a:rPr lang="en-US"/>
              <a:t>Replace white box with partner logo (all-white, knocked out version preferred)</a:t>
            </a:r>
            <a:endParaRPr/>
          </a:p>
          <a:p>
            <a:pPr>
              <a:spcBef>
                <a:spcPts val="363"/>
              </a:spcBef>
              <a:spcAft>
                <a:spcPts val="0"/>
              </a:spcAft>
            </a:pPr>
            <a:endParaRPr/>
          </a:p>
        </p:txBody>
      </p:sp>
      <p:sp>
        <p:nvSpPr>
          <p:cNvPr id="252" name="Google Shape;252;g5df449d0b6_3_0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1" cy="466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9" tIns="46567" rIns="93159" bIns="46567" anchor="b" anchorCtr="0">
            <a:noAutofit/>
          </a:bodyPr>
          <a:lstStyle/>
          <a:p>
            <a:fld id="{00000000-1234-1234-1234-123412341234}" type="slidenum">
              <a:rPr lang="en-US"/>
              <a:pPr/>
              <a:t>64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9450610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1167">
              <a:defRPr/>
            </a:pPr>
            <a:r>
              <a:rPr lang="en-US" dirty="0"/>
              <a:t>Replace</a:t>
            </a:r>
            <a:r>
              <a:rPr lang="en-US" baseline="0" dirty="0"/>
              <a:t> white box with partner logo (all-white, knocked out version preferred)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892A95-155E-B648-AE3E-A7ADE69FDF59}" type="slidenum">
              <a:rPr lang="en-US" smtClean="0"/>
              <a:pPr>
                <a:defRPr/>
              </a:pPr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042197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</a:t>
            </a:r>
            <a:r>
              <a:rPr lang="en-US" baseline="0" dirty="0"/>
              <a:t> white box with partner logo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892A95-155E-B648-AE3E-A7ADE69FDF59}" type="slidenum">
              <a:rPr lang="en-US" smtClean="0"/>
              <a:pPr>
                <a:defRPr/>
              </a:pPr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162808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Replace</a:t>
            </a:r>
            <a:r>
              <a:rPr lang="en-US" baseline="0" dirty="0"/>
              <a:t> white box with partner logo (all-white, knocked out version preferred)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892A95-155E-B648-AE3E-A7ADE69FDF59}" type="slidenum">
              <a:rPr lang="en-US" smtClean="0"/>
              <a:pPr>
                <a:defRPr/>
              </a:pPr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617628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3" name="Google Shape;143;p5:notes"/>
          <p:cNvSpPr txBox="1">
            <a:spLocks noGrp="1"/>
          </p:cNvSpPr>
          <p:nvPr>
            <p:ph type="body" idx="1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Replace white box with partner logo (all-white, knocked out version preferred)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5:notes"/>
          <p:cNvSpPr txBox="1">
            <a:spLocks noGrp="1"/>
          </p:cNvSpPr>
          <p:nvPr>
            <p:ph type="sldNum" idx="12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18768503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5df449d0b6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" name="Google Shape;155;g5df449d0b6_0_6:notes"/>
          <p:cNvSpPr txBox="1">
            <a:spLocks noGrp="1"/>
          </p:cNvSpPr>
          <p:nvPr>
            <p:ph type="body" idx="1"/>
          </p:nvPr>
        </p:nvSpPr>
        <p:spPr>
          <a:xfrm>
            <a:off x="695008" y="4444861"/>
            <a:ext cx="5560200" cy="36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Replace white box with partner logo (all-white, knocked out version preferred)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g5df449d0b6_0_6:notes"/>
          <p:cNvSpPr txBox="1">
            <a:spLocks noGrp="1"/>
          </p:cNvSpPr>
          <p:nvPr>
            <p:ph type="sldNum" idx="12"/>
          </p:nvPr>
        </p:nvSpPr>
        <p:spPr>
          <a:xfrm>
            <a:off x="3936768" y="8772669"/>
            <a:ext cx="30117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38313943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5df449d0b6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g5df449d0b6_0_82:notes"/>
          <p:cNvSpPr txBox="1">
            <a:spLocks noGrp="1"/>
          </p:cNvSpPr>
          <p:nvPr>
            <p:ph type="body" idx="1"/>
          </p:nvPr>
        </p:nvSpPr>
        <p:spPr>
          <a:xfrm>
            <a:off x="695008" y="4444861"/>
            <a:ext cx="5560200" cy="36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dirty="0"/>
              <a:t>Replace white box with partner logo (all-white, knocked out version preferred)</a:t>
            </a: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2" name="Google Shape;192;g5df449d0b6_0_82:notes"/>
          <p:cNvSpPr txBox="1">
            <a:spLocks noGrp="1"/>
          </p:cNvSpPr>
          <p:nvPr>
            <p:ph type="sldNum" idx="12"/>
          </p:nvPr>
        </p:nvSpPr>
        <p:spPr>
          <a:xfrm>
            <a:off x="3936768" y="8772669"/>
            <a:ext cx="30117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2620523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5df449d0b6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3" name="Google Shape;203;g5df449d0b6_0_51:notes"/>
          <p:cNvSpPr txBox="1">
            <a:spLocks noGrp="1"/>
          </p:cNvSpPr>
          <p:nvPr>
            <p:ph type="body" idx="1"/>
          </p:nvPr>
        </p:nvSpPr>
        <p:spPr>
          <a:xfrm>
            <a:off x="695008" y="4444861"/>
            <a:ext cx="5560200" cy="36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Replace white box with partner logo (all-white, knocked out version preferred)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g5df449d0b6_0_51:notes"/>
          <p:cNvSpPr txBox="1">
            <a:spLocks noGrp="1"/>
          </p:cNvSpPr>
          <p:nvPr>
            <p:ph type="sldNum" idx="12"/>
          </p:nvPr>
        </p:nvSpPr>
        <p:spPr>
          <a:xfrm>
            <a:off x="3936768" y="8772669"/>
            <a:ext cx="30117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8790728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5df449d0b6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5" name="Google Shape;215;g5df449d0b6_0_60:notes"/>
          <p:cNvSpPr txBox="1">
            <a:spLocks noGrp="1"/>
          </p:cNvSpPr>
          <p:nvPr>
            <p:ph type="body" idx="1"/>
          </p:nvPr>
        </p:nvSpPr>
        <p:spPr>
          <a:xfrm>
            <a:off x="695008" y="4444861"/>
            <a:ext cx="5560200" cy="36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Replace white box with partner logo (all-white, knocked out version preferred)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g5df449d0b6_0_60:notes"/>
          <p:cNvSpPr txBox="1">
            <a:spLocks noGrp="1"/>
          </p:cNvSpPr>
          <p:nvPr>
            <p:ph type="sldNum" idx="12"/>
          </p:nvPr>
        </p:nvSpPr>
        <p:spPr>
          <a:xfrm>
            <a:off x="3936768" y="8772669"/>
            <a:ext cx="30117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61159572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5df449d0b6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7" name="Google Shape;227;g5df449d0b6_0_42:notes"/>
          <p:cNvSpPr txBox="1">
            <a:spLocks noGrp="1"/>
          </p:cNvSpPr>
          <p:nvPr>
            <p:ph type="body" idx="1"/>
          </p:nvPr>
        </p:nvSpPr>
        <p:spPr>
          <a:xfrm>
            <a:off x="695008" y="4444861"/>
            <a:ext cx="5560200" cy="36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Replace white box with partner logo (all-white, knocked out version preferred)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g5df449d0b6_0_42:notes"/>
          <p:cNvSpPr txBox="1">
            <a:spLocks noGrp="1"/>
          </p:cNvSpPr>
          <p:nvPr>
            <p:ph type="sldNum" idx="12"/>
          </p:nvPr>
        </p:nvSpPr>
        <p:spPr>
          <a:xfrm>
            <a:off x="3936768" y="8772669"/>
            <a:ext cx="30117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68305429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5df449d0b6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1" name="Google Shape;251;g5df449d0b6_3_0:notes"/>
          <p:cNvSpPr txBox="1">
            <a:spLocks noGrp="1"/>
          </p:cNvSpPr>
          <p:nvPr>
            <p:ph type="body" idx="1"/>
          </p:nvPr>
        </p:nvSpPr>
        <p:spPr>
          <a:xfrm>
            <a:off x="695008" y="4444861"/>
            <a:ext cx="5560200" cy="36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Replace white box with partner logo (all-white, knocked out version preferred)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g5df449d0b6_3_0:notes"/>
          <p:cNvSpPr txBox="1">
            <a:spLocks noGrp="1"/>
          </p:cNvSpPr>
          <p:nvPr>
            <p:ph type="sldNum" idx="12"/>
          </p:nvPr>
        </p:nvSpPr>
        <p:spPr>
          <a:xfrm>
            <a:off x="3936768" y="8772669"/>
            <a:ext cx="30117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22116517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Replace</a:t>
            </a:r>
            <a:r>
              <a:rPr lang="en-US" baseline="0" dirty="0"/>
              <a:t> white box with partner logo (all-white, knocked out version preferred)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892A95-155E-B648-AE3E-A7ADE69FDF59}" type="slidenum">
              <a:rPr lang="en-US" smtClean="0"/>
              <a:pPr>
                <a:defRPr/>
              </a:pPr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798962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</a:t>
            </a:r>
            <a:r>
              <a:rPr lang="en-US" baseline="0" dirty="0"/>
              <a:t> white box with partner logo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892A95-155E-B648-AE3E-A7ADE69FDF59}" type="slidenum">
              <a:rPr lang="en-US" smtClean="0"/>
              <a:pPr>
                <a:defRPr/>
              </a:pPr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767465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Replace</a:t>
            </a:r>
            <a:r>
              <a:rPr lang="en-US" baseline="0" dirty="0"/>
              <a:t> white box with partner logo (all-white, knocked out version preferred)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892A95-155E-B648-AE3E-A7ADE69FDF59}" type="slidenum">
              <a:rPr lang="en-US" smtClean="0"/>
              <a:pPr>
                <a:defRPr/>
              </a:pPr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347937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3" name="Google Shape;143;p5:notes"/>
          <p:cNvSpPr txBox="1">
            <a:spLocks noGrp="1"/>
          </p:cNvSpPr>
          <p:nvPr>
            <p:ph type="body" idx="1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Replace white box with partner logo (all-white, knocked out version preferred)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5:notes"/>
          <p:cNvSpPr txBox="1">
            <a:spLocks noGrp="1"/>
          </p:cNvSpPr>
          <p:nvPr>
            <p:ph type="sldNum" idx="12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0086487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5df449d0b6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7" name="Google Shape;167;g5df449d0b6_0_24:notes"/>
          <p:cNvSpPr txBox="1">
            <a:spLocks noGrp="1"/>
          </p:cNvSpPr>
          <p:nvPr>
            <p:ph type="body" idx="1"/>
          </p:nvPr>
        </p:nvSpPr>
        <p:spPr>
          <a:xfrm>
            <a:off x="695008" y="4444861"/>
            <a:ext cx="5560200" cy="36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Replace white box with partner logo (all-white, knocked out version preferred)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g5df449d0b6_0_24:notes"/>
          <p:cNvSpPr txBox="1">
            <a:spLocks noGrp="1"/>
          </p:cNvSpPr>
          <p:nvPr>
            <p:ph type="sldNum" idx="12"/>
          </p:nvPr>
        </p:nvSpPr>
        <p:spPr>
          <a:xfrm>
            <a:off x="3936768" y="8772669"/>
            <a:ext cx="30117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73974991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5df449d0b6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9" name="Google Shape;179;g5df449d0b6_0_33:notes"/>
          <p:cNvSpPr txBox="1">
            <a:spLocks noGrp="1"/>
          </p:cNvSpPr>
          <p:nvPr>
            <p:ph type="body" idx="1"/>
          </p:nvPr>
        </p:nvSpPr>
        <p:spPr>
          <a:xfrm>
            <a:off x="695008" y="4444861"/>
            <a:ext cx="5560200" cy="36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Replace white box with partner logo (all-white, knocked out version preferred)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g5df449d0b6_0_33:notes"/>
          <p:cNvSpPr txBox="1">
            <a:spLocks noGrp="1"/>
          </p:cNvSpPr>
          <p:nvPr>
            <p:ph type="sldNum" idx="12"/>
          </p:nvPr>
        </p:nvSpPr>
        <p:spPr>
          <a:xfrm>
            <a:off x="3936768" y="8772669"/>
            <a:ext cx="30117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31959097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5df449d0b6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9" name="Google Shape;179;g5df449d0b6_0_33:notes"/>
          <p:cNvSpPr txBox="1">
            <a:spLocks noGrp="1"/>
          </p:cNvSpPr>
          <p:nvPr>
            <p:ph type="body" idx="1"/>
          </p:nvPr>
        </p:nvSpPr>
        <p:spPr>
          <a:xfrm>
            <a:off x="695008" y="4444861"/>
            <a:ext cx="5560200" cy="36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Replace white box with partner logo (all-white, knocked out version preferred)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g5df449d0b6_0_33:notes"/>
          <p:cNvSpPr txBox="1">
            <a:spLocks noGrp="1"/>
          </p:cNvSpPr>
          <p:nvPr>
            <p:ph type="sldNum" idx="12"/>
          </p:nvPr>
        </p:nvSpPr>
        <p:spPr>
          <a:xfrm>
            <a:off x="3936768" y="8772669"/>
            <a:ext cx="30117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57526719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5df449d0b6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9" name="Google Shape;179;g5df449d0b6_0_33:notes"/>
          <p:cNvSpPr txBox="1">
            <a:spLocks noGrp="1"/>
          </p:cNvSpPr>
          <p:nvPr>
            <p:ph type="body" idx="1"/>
          </p:nvPr>
        </p:nvSpPr>
        <p:spPr>
          <a:xfrm>
            <a:off x="695008" y="4444861"/>
            <a:ext cx="5560200" cy="36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Replace white box with partner logo (all-white, knocked out version preferred)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g5df449d0b6_0_33:notes"/>
          <p:cNvSpPr txBox="1">
            <a:spLocks noGrp="1"/>
          </p:cNvSpPr>
          <p:nvPr>
            <p:ph type="sldNum" idx="12"/>
          </p:nvPr>
        </p:nvSpPr>
        <p:spPr>
          <a:xfrm>
            <a:off x="3936768" y="8772669"/>
            <a:ext cx="30117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8446098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5df449d0b6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3" name="Google Shape;203;g5df449d0b6_0_51:notes"/>
          <p:cNvSpPr txBox="1">
            <a:spLocks noGrp="1"/>
          </p:cNvSpPr>
          <p:nvPr>
            <p:ph type="body" idx="1"/>
          </p:nvPr>
        </p:nvSpPr>
        <p:spPr>
          <a:xfrm>
            <a:off x="695008" y="4444861"/>
            <a:ext cx="5560200" cy="36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Replace white box with partner logo (all-white, knocked out version preferred)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g5df449d0b6_0_51:notes"/>
          <p:cNvSpPr txBox="1">
            <a:spLocks noGrp="1"/>
          </p:cNvSpPr>
          <p:nvPr>
            <p:ph type="sldNum" idx="12"/>
          </p:nvPr>
        </p:nvSpPr>
        <p:spPr>
          <a:xfrm>
            <a:off x="3936768" y="8772669"/>
            <a:ext cx="30117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41821844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5df449d0b6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7" name="Google Shape;227;g5df449d0b6_0_42:notes"/>
          <p:cNvSpPr txBox="1">
            <a:spLocks noGrp="1"/>
          </p:cNvSpPr>
          <p:nvPr>
            <p:ph type="body" idx="1"/>
          </p:nvPr>
        </p:nvSpPr>
        <p:spPr>
          <a:xfrm>
            <a:off x="695008" y="4444861"/>
            <a:ext cx="5560200" cy="36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Replace white box with partner logo (all-white, knocked out version preferred)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g5df449d0b6_0_42:notes"/>
          <p:cNvSpPr txBox="1">
            <a:spLocks noGrp="1"/>
          </p:cNvSpPr>
          <p:nvPr>
            <p:ph type="sldNum" idx="12"/>
          </p:nvPr>
        </p:nvSpPr>
        <p:spPr>
          <a:xfrm>
            <a:off x="3936768" y="8772669"/>
            <a:ext cx="30117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49993072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Replace</a:t>
            </a:r>
            <a:r>
              <a:rPr lang="en-US" baseline="0" dirty="0"/>
              <a:t> white box with partner logo (all-white, knocked out version preferred)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892A95-155E-B648-AE3E-A7ADE69FDF59}" type="slidenum">
              <a:rPr lang="en-US" smtClean="0"/>
              <a:pPr>
                <a:defRPr/>
              </a:pPr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45475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Replace</a:t>
            </a:r>
            <a:r>
              <a:rPr lang="en-US" baseline="0" dirty="0"/>
              <a:t> white box with partner logo (all-white, knocked out version preferred)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892A95-155E-B648-AE3E-A7ADE69FDF59}" type="slidenum">
              <a:rPr lang="en-US" smtClean="0"/>
              <a:pPr>
                <a:defRPr/>
              </a:pPr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2702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-brande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erson standing in front of a computer&#10;&#10;Description automatically generated">
            <a:extLst>
              <a:ext uri="{FF2B5EF4-FFF2-40B4-BE49-F238E27FC236}">
                <a16:creationId xmlns:a16="http://schemas.microsoft.com/office/drawing/2014/main" id="{3F34686F-A709-4D47-9758-E503E92783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9169" y="0"/>
            <a:ext cx="8962831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67440F0-B7C7-2B4E-9653-79EBC6A5F2E4}"/>
              </a:ext>
            </a:extLst>
          </p:cNvPr>
          <p:cNvSpPr/>
          <p:nvPr userDrawn="1"/>
        </p:nvSpPr>
        <p:spPr>
          <a:xfrm>
            <a:off x="5544312" y="-9144"/>
            <a:ext cx="6647688" cy="6867144"/>
          </a:xfrm>
          <a:prstGeom prst="rect">
            <a:avLst/>
          </a:prstGeom>
          <a:gradFill>
            <a:gsLst>
              <a:gs pos="58000">
                <a:srgbClr val="000000">
                  <a:alpha val="0"/>
                </a:srgbClr>
              </a:gs>
              <a:gs pos="100000">
                <a:schemeClr val="tx1">
                  <a:alpha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0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508" t="262" b="922"/>
          <a:stretch>
            <a:fillRect/>
          </a:stretch>
        </p:blipFill>
        <p:spPr bwMode="auto">
          <a:xfrm>
            <a:off x="-11113" y="-9525"/>
            <a:ext cx="7135813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695178" y="1684023"/>
            <a:ext cx="5028965" cy="2078204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>
              <a:lnSpc>
                <a:spcPct val="80000"/>
              </a:lnSpc>
              <a:defRPr lang="en-US" b="1" i="0" smtClean="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695179" y="3762228"/>
            <a:ext cx="4693920" cy="1362455"/>
          </a:xfrm>
        </p:spPr>
        <p:txBody>
          <a:bodyPr>
            <a:noAutofit/>
          </a:bodyPr>
          <a:lstStyle>
            <a:lvl1pPr marL="0" indent="0">
              <a:buNone/>
              <a:defRPr lang="en-US" b="0" i="0" baseline="0" smtClean="0">
                <a:solidFill>
                  <a:srgbClr val="223365"/>
                </a:solidFill>
                <a:effectLst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0"/>
          </p:nvPr>
        </p:nvSpPr>
        <p:spPr>
          <a:xfrm>
            <a:off x="695179" y="1199128"/>
            <a:ext cx="4693920" cy="309371"/>
          </a:xfrm>
        </p:spPr>
        <p:txBody>
          <a:bodyPr anchor="ctr">
            <a:noAutofit/>
          </a:bodyPr>
          <a:lstStyle>
            <a:lvl1pPr marL="0" indent="0">
              <a:buNone/>
              <a:defRPr lang="en-US" sz="1400" b="0" i="0" baseline="0" smtClean="0">
                <a:solidFill>
                  <a:srgbClr val="223365"/>
                </a:solidFill>
                <a:effectLst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8842" y="5733207"/>
            <a:ext cx="1936932" cy="723488"/>
          </a:xfrm>
          <a:prstGeom prst="rect">
            <a:avLst/>
          </a:prstGeom>
        </p:spPr>
      </p:pic>
      <p:cxnSp>
        <p:nvCxnSpPr>
          <p:cNvPr id="15" name="Straight Connector 14"/>
          <p:cNvCxnSpPr/>
          <p:nvPr userDrawn="1"/>
        </p:nvCxnSpPr>
        <p:spPr>
          <a:xfrm flipH="1">
            <a:off x="9275149" y="5660761"/>
            <a:ext cx="1" cy="868381"/>
          </a:xfrm>
          <a:prstGeom prst="line">
            <a:avLst/>
          </a:prstGeom>
          <a:ln w="12700">
            <a:solidFill>
              <a:schemeClr val="bg1">
                <a:alpha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9196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-branded TOC / Section Divider Co-branded TOC / Section 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picture containing person, indoor, ground, building&#10;&#10;Description automatically generated">
            <a:extLst>
              <a:ext uri="{FF2B5EF4-FFF2-40B4-BE49-F238E27FC236}">
                <a16:creationId xmlns:a16="http://schemas.microsoft.com/office/drawing/2014/main" id="{CFC77B63-34F8-EE4B-B90C-A01E0251BC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53678" y="1"/>
            <a:ext cx="10438322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1887922-62E3-5F43-8DB3-09F244380518}"/>
              </a:ext>
            </a:extLst>
          </p:cNvPr>
          <p:cNvSpPr/>
          <p:nvPr userDrawn="1"/>
        </p:nvSpPr>
        <p:spPr>
          <a:xfrm>
            <a:off x="-9525" y="2603241"/>
            <a:ext cx="12211050" cy="4264284"/>
          </a:xfrm>
          <a:prstGeom prst="rect">
            <a:avLst/>
          </a:prstGeom>
          <a:gradFill>
            <a:gsLst>
              <a:gs pos="62000">
                <a:srgbClr val="000000">
                  <a:alpha val="0"/>
                </a:srgbClr>
              </a:gs>
              <a:gs pos="100000">
                <a:schemeClr val="tx1">
                  <a:alpha val="77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Parallelogram 3"/>
          <p:cNvSpPr/>
          <p:nvPr userDrawn="1"/>
        </p:nvSpPr>
        <p:spPr>
          <a:xfrm>
            <a:off x="804863" y="0"/>
            <a:ext cx="4876800" cy="6099175"/>
          </a:xfrm>
          <a:prstGeom prst="parallelogram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-9525" y="0"/>
            <a:ext cx="2809875" cy="609917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457201" y="419100"/>
            <a:ext cx="3860799" cy="5181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-9525" y="6099175"/>
            <a:ext cx="12201525" cy="768350"/>
          </a:xfrm>
          <a:prstGeom prst="rect">
            <a:avLst/>
          </a:prstGeom>
          <a:solidFill>
            <a:srgbClr val="05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11531600" y="6300788"/>
            <a:ext cx="679450" cy="36512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6B336"/>
              </a:solidFill>
            </a:endParaRP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>
              <a:defRPr/>
            </a:pPr>
            <a:fld id="{7B5376BE-D380-6445-A9C8-3DDF91D08D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1791406" y="6192421"/>
            <a:ext cx="0" cy="581859"/>
          </a:xfrm>
          <a:prstGeom prst="line">
            <a:avLst/>
          </a:prstGeom>
          <a:ln w="12700">
            <a:solidFill>
              <a:schemeClr val="bg1">
                <a:alpha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25" y="6194283"/>
            <a:ext cx="1547788" cy="57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929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-branded TOC / Section Divid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erson sitting at a desk in front of a computer&#10;&#10;Description automatically generated">
            <a:extLst>
              <a:ext uri="{FF2B5EF4-FFF2-40B4-BE49-F238E27FC236}">
                <a16:creationId xmlns:a16="http://schemas.microsoft.com/office/drawing/2014/main" id="{033C362A-AD23-4E4C-AE4F-2E5F37595EA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0400" y="0"/>
            <a:ext cx="10287000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2399754-F66F-AF4B-9DA8-B03879D027E4}"/>
              </a:ext>
            </a:extLst>
          </p:cNvPr>
          <p:cNvSpPr/>
          <p:nvPr userDrawn="1"/>
        </p:nvSpPr>
        <p:spPr>
          <a:xfrm>
            <a:off x="-9525" y="2603241"/>
            <a:ext cx="12211050" cy="4264284"/>
          </a:xfrm>
          <a:prstGeom prst="rect">
            <a:avLst/>
          </a:prstGeom>
          <a:gradFill>
            <a:gsLst>
              <a:gs pos="62000">
                <a:srgbClr val="000000">
                  <a:alpha val="0"/>
                </a:srgbClr>
              </a:gs>
              <a:gs pos="100000">
                <a:schemeClr val="tx1">
                  <a:alpha val="77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Parallelogram 3"/>
          <p:cNvSpPr/>
          <p:nvPr userDrawn="1"/>
        </p:nvSpPr>
        <p:spPr>
          <a:xfrm>
            <a:off x="804863" y="0"/>
            <a:ext cx="4876800" cy="6099175"/>
          </a:xfrm>
          <a:prstGeom prst="parallelogram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-9525" y="0"/>
            <a:ext cx="2809875" cy="609917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457201" y="419100"/>
            <a:ext cx="3860799" cy="5181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-9525" y="6099175"/>
            <a:ext cx="12201525" cy="768350"/>
          </a:xfrm>
          <a:prstGeom prst="rect">
            <a:avLst/>
          </a:prstGeom>
          <a:solidFill>
            <a:srgbClr val="05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Rectangle 16"/>
          <p:cNvSpPr/>
          <p:nvPr userDrawn="1"/>
        </p:nvSpPr>
        <p:spPr>
          <a:xfrm>
            <a:off x="11531600" y="6300788"/>
            <a:ext cx="679450" cy="36512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6B336"/>
              </a:solidFill>
            </a:endParaRPr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>
              <a:defRPr/>
            </a:pPr>
            <a:fld id="{7B5376BE-D380-6445-A9C8-3DDF91D08D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1791406" y="6192421"/>
            <a:ext cx="0" cy="581859"/>
          </a:xfrm>
          <a:prstGeom prst="line">
            <a:avLst/>
          </a:prstGeom>
          <a:ln w="12700">
            <a:solidFill>
              <a:schemeClr val="bg1">
                <a:alpha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25" y="6194283"/>
            <a:ext cx="1547788" cy="57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429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-branded TOC / Section Divider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group of people around each other&#10;&#10;Description automatically generated">
            <a:extLst>
              <a:ext uri="{FF2B5EF4-FFF2-40B4-BE49-F238E27FC236}">
                <a16:creationId xmlns:a16="http://schemas.microsoft.com/office/drawing/2014/main" id="{D8F2EC2F-F0E3-B74E-8960-7185A11A559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14739" y="9366"/>
            <a:ext cx="8577262" cy="6184917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D7F0C27-23F7-6C40-80D8-F5C4CC18D6C4}"/>
              </a:ext>
            </a:extLst>
          </p:cNvPr>
          <p:cNvSpPr/>
          <p:nvPr userDrawn="1"/>
        </p:nvSpPr>
        <p:spPr>
          <a:xfrm>
            <a:off x="-9525" y="2603241"/>
            <a:ext cx="12211050" cy="4264284"/>
          </a:xfrm>
          <a:prstGeom prst="rect">
            <a:avLst/>
          </a:prstGeom>
          <a:gradFill>
            <a:gsLst>
              <a:gs pos="62000">
                <a:srgbClr val="000000">
                  <a:alpha val="0"/>
                </a:srgbClr>
              </a:gs>
              <a:gs pos="100000">
                <a:schemeClr val="tx1">
                  <a:alpha val="77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Parallelogram 3"/>
          <p:cNvSpPr/>
          <p:nvPr userDrawn="1"/>
        </p:nvSpPr>
        <p:spPr>
          <a:xfrm>
            <a:off x="804863" y="0"/>
            <a:ext cx="4876800" cy="6099175"/>
          </a:xfrm>
          <a:prstGeom prst="parallelogram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-9525" y="0"/>
            <a:ext cx="2809875" cy="609917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457201" y="419100"/>
            <a:ext cx="3860799" cy="5181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-9525" y="6099175"/>
            <a:ext cx="12201525" cy="768350"/>
          </a:xfrm>
          <a:prstGeom prst="rect">
            <a:avLst/>
          </a:prstGeom>
          <a:solidFill>
            <a:srgbClr val="05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11531600" y="6300788"/>
            <a:ext cx="679450" cy="36512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6B336"/>
              </a:solidFill>
            </a:endParaRP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>
              <a:defRPr/>
            </a:pPr>
            <a:fld id="{7B5376BE-D380-6445-A9C8-3DDF91D08D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1791406" y="6192421"/>
            <a:ext cx="0" cy="581859"/>
          </a:xfrm>
          <a:prstGeom prst="line">
            <a:avLst/>
          </a:prstGeom>
          <a:ln w="12700">
            <a:solidFill>
              <a:schemeClr val="bg1">
                <a:alpha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25" y="6194283"/>
            <a:ext cx="1547788" cy="57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81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-branded TOC / Section Divider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group of people sitting on a bed&#10;&#10;Description automatically generated">
            <a:extLst>
              <a:ext uri="{FF2B5EF4-FFF2-40B4-BE49-F238E27FC236}">
                <a16:creationId xmlns:a16="http://schemas.microsoft.com/office/drawing/2014/main" id="{4A67EB3B-3A40-CB4B-BBAD-E074057CE04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37171" y="0"/>
            <a:ext cx="8954829" cy="616101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8447010-D954-BE45-B814-C2D9BBE4FC8C}"/>
              </a:ext>
            </a:extLst>
          </p:cNvPr>
          <p:cNvSpPr/>
          <p:nvPr userDrawn="1"/>
        </p:nvSpPr>
        <p:spPr>
          <a:xfrm>
            <a:off x="-9525" y="2603241"/>
            <a:ext cx="12211050" cy="4264284"/>
          </a:xfrm>
          <a:prstGeom prst="rect">
            <a:avLst/>
          </a:prstGeom>
          <a:gradFill>
            <a:gsLst>
              <a:gs pos="62000">
                <a:srgbClr val="000000">
                  <a:alpha val="0"/>
                </a:srgbClr>
              </a:gs>
              <a:gs pos="100000">
                <a:schemeClr val="tx1">
                  <a:alpha val="77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Parallelogram 3"/>
          <p:cNvSpPr/>
          <p:nvPr userDrawn="1"/>
        </p:nvSpPr>
        <p:spPr>
          <a:xfrm>
            <a:off x="804863" y="0"/>
            <a:ext cx="4876800" cy="6099175"/>
          </a:xfrm>
          <a:prstGeom prst="parallelogram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-9525" y="0"/>
            <a:ext cx="2809875" cy="609917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457201" y="419100"/>
            <a:ext cx="3860799" cy="5181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-9525" y="6099175"/>
            <a:ext cx="12201525" cy="768350"/>
          </a:xfrm>
          <a:prstGeom prst="rect">
            <a:avLst/>
          </a:prstGeom>
          <a:solidFill>
            <a:srgbClr val="05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11531600" y="6300788"/>
            <a:ext cx="679450" cy="36512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6B336"/>
              </a:solidFill>
            </a:endParaRP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>
              <a:defRPr/>
            </a:pPr>
            <a:fld id="{7B5376BE-D380-6445-A9C8-3DDF91D08D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1791406" y="6192421"/>
            <a:ext cx="0" cy="581859"/>
          </a:xfrm>
          <a:prstGeom prst="line">
            <a:avLst/>
          </a:prstGeom>
          <a:ln w="12700">
            <a:solidFill>
              <a:schemeClr val="bg1">
                <a:alpha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25" y="6194283"/>
            <a:ext cx="1547788" cy="57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770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-branded TOC / Section Divider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B272D04A-529A-104D-AFC1-6E452C26B2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00350" y="-1"/>
            <a:ext cx="9391650" cy="6108473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07369AB-9DF6-614A-A9E5-DBE531AB506A}"/>
              </a:ext>
            </a:extLst>
          </p:cNvPr>
          <p:cNvSpPr/>
          <p:nvPr userDrawn="1"/>
        </p:nvSpPr>
        <p:spPr>
          <a:xfrm>
            <a:off x="-9525" y="2603241"/>
            <a:ext cx="12211050" cy="4264284"/>
          </a:xfrm>
          <a:prstGeom prst="rect">
            <a:avLst/>
          </a:prstGeom>
          <a:gradFill>
            <a:gsLst>
              <a:gs pos="62000">
                <a:srgbClr val="000000">
                  <a:alpha val="0"/>
                </a:srgbClr>
              </a:gs>
              <a:gs pos="100000">
                <a:schemeClr val="tx1">
                  <a:alpha val="77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Parallelogram 3"/>
          <p:cNvSpPr/>
          <p:nvPr userDrawn="1"/>
        </p:nvSpPr>
        <p:spPr>
          <a:xfrm>
            <a:off x="804863" y="0"/>
            <a:ext cx="4876800" cy="6099175"/>
          </a:xfrm>
          <a:prstGeom prst="parallelogram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-9525" y="0"/>
            <a:ext cx="2809875" cy="609917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457201" y="419100"/>
            <a:ext cx="3860799" cy="5181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-9525" y="6099175"/>
            <a:ext cx="12201525" cy="768350"/>
          </a:xfrm>
          <a:prstGeom prst="rect">
            <a:avLst/>
          </a:prstGeom>
          <a:solidFill>
            <a:srgbClr val="05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11531600" y="6300788"/>
            <a:ext cx="679450" cy="36512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6B336"/>
              </a:solidFill>
            </a:endParaRP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>
              <a:defRPr/>
            </a:pPr>
            <a:fld id="{7B5376BE-D380-6445-A9C8-3DDF91D08D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1791406" y="6192421"/>
            <a:ext cx="0" cy="581859"/>
          </a:xfrm>
          <a:prstGeom prst="line">
            <a:avLst/>
          </a:prstGeom>
          <a:ln w="12700">
            <a:solidFill>
              <a:schemeClr val="bg1">
                <a:alpha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25" y="6194283"/>
            <a:ext cx="1547788" cy="57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973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-branded Full-Page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525" y="0"/>
            <a:ext cx="12201525" cy="1257300"/>
          </a:xfrm>
          <a:prstGeom prst="rect">
            <a:avLst/>
          </a:prstGeom>
          <a:solidFill>
            <a:srgbClr val="F6B3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112395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66344" y="1615873"/>
            <a:ext cx="11230356" cy="39848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-9525" y="6099175"/>
            <a:ext cx="12201525" cy="768350"/>
          </a:xfrm>
          <a:prstGeom prst="rect">
            <a:avLst/>
          </a:prstGeom>
          <a:solidFill>
            <a:srgbClr val="05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11531600" y="6300788"/>
            <a:ext cx="679450" cy="36512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6B336"/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>
              <a:defRPr/>
            </a:pPr>
            <a:fld id="{7B5376BE-D380-6445-A9C8-3DDF91D08D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1791406" y="6192421"/>
            <a:ext cx="0" cy="581859"/>
          </a:xfrm>
          <a:prstGeom prst="line">
            <a:avLst/>
          </a:prstGeom>
          <a:ln w="12700">
            <a:solidFill>
              <a:schemeClr val="bg1">
                <a:alpha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25" y="6194283"/>
            <a:ext cx="1547788" cy="57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6395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-branded Full-Page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>
          <a:xfrm>
            <a:off x="550863" y="1077913"/>
            <a:ext cx="11145837" cy="22225"/>
          </a:xfrm>
          <a:prstGeom prst="line">
            <a:avLst/>
          </a:prstGeom>
          <a:ln w="12700">
            <a:solidFill>
              <a:srgbClr val="F6B3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527049"/>
            <a:ext cx="11239500" cy="40736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-9525" y="6099175"/>
            <a:ext cx="12201525" cy="768350"/>
          </a:xfrm>
          <a:prstGeom prst="rect">
            <a:avLst/>
          </a:prstGeom>
          <a:solidFill>
            <a:srgbClr val="05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11531600" y="6300788"/>
            <a:ext cx="679450" cy="36512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6B336"/>
              </a:solidFill>
            </a:endParaRP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>
              <a:defRPr/>
            </a:pPr>
            <a:fld id="{7B5376BE-D380-6445-A9C8-3DDF91D08D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1791406" y="6192421"/>
            <a:ext cx="0" cy="581859"/>
          </a:xfrm>
          <a:prstGeom prst="line">
            <a:avLst/>
          </a:prstGeom>
          <a:ln w="12700">
            <a:solidFill>
              <a:schemeClr val="bg1">
                <a:alpha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25" y="6194283"/>
            <a:ext cx="1547788" cy="57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88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-branded Half-Page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7971" t="262" r="2" b="922"/>
          <a:stretch>
            <a:fillRect/>
          </a:stretch>
        </p:blipFill>
        <p:spPr bwMode="auto">
          <a:xfrm>
            <a:off x="-4763" y="-9525"/>
            <a:ext cx="5668963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3"/>
          <p:cNvSpPr>
            <a:spLocks noGrp="1"/>
          </p:cNvSpPr>
          <p:nvPr>
            <p:ph sz="half" idx="2"/>
          </p:nvPr>
        </p:nvSpPr>
        <p:spPr>
          <a:xfrm>
            <a:off x="457201" y="419100"/>
            <a:ext cx="3860799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096000" y="419101"/>
            <a:ext cx="5600700" cy="51815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Rectangle 14"/>
          <p:cNvSpPr/>
          <p:nvPr userDrawn="1"/>
        </p:nvSpPr>
        <p:spPr>
          <a:xfrm>
            <a:off x="-9525" y="6099175"/>
            <a:ext cx="12201525" cy="768350"/>
          </a:xfrm>
          <a:prstGeom prst="rect">
            <a:avLst/>
          </a:prstGeom>
          <a:solidFill>
            <a:srgbClr val="05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11531600" y="6300788"/>
            <a:ext cx="679450" cy="36512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6B336"/>
              </a:solidFill>
            </a:endParaRP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>
              <a:defRPr/>
            </a:pPr>
            <a:fld id="{7B5376BE-D380-6445-A9C8-3DDF91D08D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1791406" y="6192421"/>
            <a:ext cx="0" cy="581859"/>
          </a:xfrm>
          <a:prstGeom prst="line">
            <a:avLst/>
          </a:prstGeom>
          <a:ln w="12700">
            <a:solidFill>
              <a:schemeClr val="bg1">
                <a:alpha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25" y="6194283"/>
            <a:ext cx="1547788" cy="57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665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-Branded Half-Page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5580063" y="419100"/>
            <a:ext cx="0" cy="5181600"/>
          </a:xfrm>
          <a:prstGeom prst="line">
            <a:avLst/>
          </a:prstGeom>
          <a:ln w="12700">
            <a:solidFill>
              <a:srgbClr val="F6B3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419100"/>
            <a:ext cx="4665133" cy="518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0"/>
          </p:nvPr>
        </p:nvSpPr>
        <p:spPr>
          <a:xfrm>
            <a:off x="6096000" y="419101"/>
            <a:ext cx="5600700" cy="51815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-9525" y="6099175"/>
            <a:ext cx="12201525" cy="768350"/>
          </a:xfrm>
          <a:prstGeom prst="rect">
            <a:avLst/>
          </a:prstGeom>
          <a:solidFill>
            <a:srgbClr val="05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11531600" y="6300788"/>
            <a:ext cx="679450" cy="36512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6B336"/>
              </a:solidFill>
            </a:endParaRP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>
              <a:defRPr/>
            </a:pPr>
            <a:fld id="{7B5376BE-D380-6445-A9C8-3DDF91D08D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1791406" y="6192421"/>
            <a:ext cx="0" cy="581859"/>
          </a:xfrm>
          <a:prstGeom prst="line">
            <a:avLst/>
          </a:prstGeom>
          <a:ln w="12700">
            <a:solidFill>
              <a:schemeClr val="bg1">
                <a:alpha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25" y="6194283"/>
            <a:ext cx="1547788" cy="57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273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-branded Blank Layout With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-9525" y="6099175"/>
            <a:ext cx="12201525" cy="768350"/>
          </a:xfrm>
          <a:prstGeom prst="rect">
            <a:avLst/>
          </a:prstGeom>
          <a:solidFill>
            <a:srgbClr val="05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11531600" y="6300788"/>
            <a:ext cx="679450" cy="36512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6B336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>
              <a:defRPr/>
            </a:pPr>
            <a:fld id="{7B5376BE-D380-6445-A9C8-3DDF91D08D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1791406" y="6192421"/>
            <a:ext cx="0" cy="581859"/>
          </a:xfrm>
          <a:prstGeom prst="line">
            <a:avLst/>
          </a:prstGeom>
          <a:ln w="12700">
            <a:solidFill>
              <a:schemeClr val="bg1">
                <a:alpha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25" y="6194283"/>
            <a:ext cx="1547788" cy="57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2482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person sitting at a table using a computer&#10;&#10;Description automatically generated">
            <a:extLst>
              <a:ext uri="{FF2B5EF4-FFF2-40B4-BE49-F238E27FC236}">
                <a16:creationId xmlns:a16="http://schemas.microsoft.com/office/drawing/2014/main" id="{5EABB8AB-975F-3249-93CF-3CDEC0A428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15726" y="-9525"/>
            <a:ext cx="10776274" cy="6881001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3CEC6FE-E00C-4740-8ACA-D44EF40546FC}"/>
              </a:ext>
            </a:extLst>
          </p:cNvPr>
          <p:cNvSpPr/>
          <p:nvPr userDrawn="1"/>
        </p:nvSpPr>
        <p:spPr>
          <a:xfrm>
            <a:off x="5544312" y="11070"/>
            <a:ext cx="6647688" cy="6867144"/>
          </a:xfrm>
          <a:prstGeom prst="rect">
            <a:avLst/>
          </a:prstGeom>
          <a:gradFill>
            <a:gsLst>
              <a:gs pos="39000">
                <a:srgbClr val="000000">
                  <a:alpha val="0"/>
                </a:srgbClr>
              </a:gs>
              <a:gs pos="100000">
                <a:schemeClr val="tx1">
                  <a:alpha val="61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508" t="262" b="922"/>
          <a:stretch>
            <a:fillRect/>
          </a:stretch>
        </p:blipFill>
        <p:spPr bwMode="auto">
          <a:xfrm>
            <a:off x="-249238" y="-9525"/>
            <a:ext cx="7135813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 11"/>
          <p:cNvGrpSpPr/>
          <p:nvPr userDrawn="1"/>
        </p:nvGrpSpPr>
        <p:grpSpPr>
          <a:xfrm>
            <a:off x="1056295" y="2926392"/>
            <a:ext cx="3273145" cy="769441"/>
            <a:chOff x="441016" y="2973528"/>
            <a:chExt cx="3273145" cy="769441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547688" y="3723510"/>
              <a:ext cx="3065462" cy="0"/>
            </a:xfrm>
            <a:prstGeom prst="line">
              <a:avLst/>
            </a:prstGeom>
            <a:ln w="19050">
              <a:solidFill>
                <a:srgbClr val="22336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TextBox 1"/>
            <p:cNvSpPr txBox="1"/>
            <p:nvPr userDrawn="1"/>
          </p:nvSpPr>
          <p:spPr>
            <a:xfrm>
              <a:off x="441016" y="2973528"/>
              <a:ext cx="327314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i="0" dirty="0">
                  <a:solidFill>
                    <a:srgbClr val="223365"/>
                  </a:solidFill>
                  <a:latin typeface="Trebuchet MS" charset="0"/>
                  <a:ea typeface="Trebuchet MS" charset="0"/>
                  <a:cs typeface="Trebuchet MS" charset="0"/>
                </a:rPr>
                <a:t>THANK YOU</a:t>
              </a:r>
            </a:p>
          </p:txBody>
        </p:sp>
      </p:grp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47899" y="5733207"/>
            <a:ext cx="1936932" cy="723488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>
            <a:off x="10661715" y="77205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 flipH="1">
            <a:off x="8974206" y="5660761"/>
            <a:ext cx="1" cy="868381"/>
          </a:xfrm>
          <a:prstGeom prst="line">
            <a:avLst/>
          </a:prstGeom>
          <a:ln w="12700">
            <a:solidFill>
              <a:schemeClr val="bg1">
                <a:alpha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416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393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84" r:id="rId2"/>
    <p:sldLayoutId id="2147483685" r:id="rId3"/>
    <p:sldLayoutId id="2147483691" r:id="rId4"/>
    <p:sldLayoutId id="2147483693" r:id="rId5"/>
    <p:sldLayoutId id="2147483695" r:id="rId6"/>
    <p:sldLayoutId id="2147483682" r:id="rId7"/>
    <p:sldLayoutId id="2147483686" r:id="rId8"/>
    <p:sldLayoutId id="2147483683" r:id="rId9"/>
    <p:sldLayoutId id="2147483687" r:id="rId10"/>
    <p:sldLayoutId id="2147483688" r:id="rId11"/>
    <p:sldLayoutId id="2147483696" r:id="rId12"/>
  </p:sldLayoutIdLst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9pPr>
    </p:titleStyle>
    <p:bodyStyle>
      <a:lvl1pPr algn="l" rtl="0" eaLnBrk="1" fontAlgn="base" hangingPunct="1">
        <a:lnSpc>
          <a:spcPct val="90000"/>
        </a:lnSpc>
        <a:spcBef>
          <a:spcPts val="1000"/>
        </a:spcBef>
        <a:spcAft>
          <a:spcPts val="600"/>
        </a:spcAft>
        <a:buFont typeface="Arial" charset="0"/>
        <a:defRPr sz="2800" b="1" kern="1200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1pPr>
      <a:lvl2pPr marL="27305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defRPr sz="2400" kern="1200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2pPr>
      <a:lvl3pPr marL="547688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defRPr kern="1200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3pPr>
      <a:lvl4pPr marL="547688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defRPr kern="1200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4pPr>
      <a:lvl5pPr marL="547688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defRPr kern="1200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3.emf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emf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emf"/><Relationship Id="rId3" Type="http://schemas.openxmlformats.org/officeDocument/2006/relationships/image" Target="../media/image13.emf"/><Relationship Id="rId7" Type="http://schemas.openxmlformats.org/officeDocument/2006/relationships/image" Target="../media/image20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emf"/><Relationship Id="rId5" Type="http://schemas.openxmlformats.org/officeDocument/2006/relationships/image" Target="../media/image18.png"/><Relationship Id="rId4" Type="http://schemas.openxmlformats.org/officeDocument/2006/relationships/image" Target="../media/image14.emf"/><Relationship Id="rId9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emf"/><Relationship Id="rId3" Type="http://schemas.openxmlformats.org/officeDocument/2006/relationships/image" Target="../media/image13.emf"/><Relationship Id="rId7" Type="http://schemas.openxmlformats.org/officeDocument/2006/relationships/image" Target="../media/image24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emf"/><Relationship Id="rId5" Type="http://schemas.openxmlformats.org/officeDocument/2006/relationships/image" Target="../media/image22.png"/><Relationship Id="rId4" Type="http://schemas.openxmlformats.org/officeDocument/2006/relationships/image" Target="../media/image14.emf"/><Relationship Id="rId9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13.emf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emf"/><Relationship Id="rId5" Type="http://schemas.openxmlformats.org/officeDocument/2006/relationships/image" Target="../media/image15.emf"/><Relationship Id="rId4" Type="http://schemas.openxmlformats.org/officeDocument/2006/relationships/image" Target="../media/image14.emf"/><Relationship Id="rId9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emf"/><Relationship Id="rId3" Type="http://schemas.openxmlformats.org/officeDocument/2006/relationships/image" Target="../media/image13.emf"/><Relationship Id="rId7" Type="http://schemas.openxmlformats.org/officeDocument/2006/relationships/image" Target="../media/image29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11" Type="http://schemas.openxmlformats.org/officeDocument/2006/relationships/image" Target="../media/image33.emf"/><Relationship Id="rId5" Type="http://schemas.openxmlformats.org/officeDocument/2006/relationships/image" Target="../media/image27.png"/><Relationship Id="rId10" Type="http://schemas.openxmlformats.org/officeDocument/2006/relationships/image" Target="../media/image32.emf"/><Relationship Id="rId4" Type="http://schemas.openxmlformats.org/officeDocument/2006/relationships/image" Target="../media/image14.emf"/><Relationship Id="rId9" Type="http://schemas.openxmlformats.org/officeDocument/2006/relationships/image" Target="../media/image31.e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emf"/><Relationship Id="rId3" Type="http://schemas.openxmlformats.org/officeDocument/2006/relationships/image" Target="../media/image13.emf"/><Relationship Id="rId7" Type="http://schemas.openxmlformats.org/officeDocument/2006/relationships/image" Target="../media/image35.emf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11" Type="http://schemas.openxmlformats.org/officeDocument/2006/relationships/image" Target="../media/image39.jpg"/><Relationship Id="rId5" Type="http://schemas.openxmlformats.org/officeDocument/2006/relationships/image" Target="../media/image34.png"/><Relationship Id="rId10" Type="http://schemas.openxmlformats.org/officeDocument/2006/relationships/image" Target="../media/image38.emf"/><Relationship Id="rId4" Type="http://schemas.openxmlformats.org/officeDocument/2006/relationships/image" Target="../media/image14.emf"/><Relationship Id="rId9" Type="http://schemas.openxmlformats.org/officeDocument/2006/relationships/image" Target="../media/image37.e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emf"/><Relationship Id="rId3" Type="http://schemas.openxmlformats.org/officeDocument/2006/relationships/image" Target="../media/image13.emf"/><Relationship Id="rId7" Type="http://schemas.openxmlformats.org/officeDocument/2006/relationships/image" Target="../media/image42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emf"/><Relationship Id="rId5" Type="http://schemas.openxmlformats.org/officeDocument/2006/relationships/image" Target="../media/image40.png"/><Relationship Id="rId10" Type="http://schemas.openxmlformats.org/officeDocument/2006/relationships/image" Target="../media/image12.png"/><Relationship Id="rId4" Type="http://schemas.openxmlformats.org/officeDocument/2006/relationships/image" Target="../media/image14.emf"/><Relationship Id="rId9" Type="http://schemas.openxmlformats.org/officeDocument/2006/relationships/image" Target="../media/image44.e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emf"/><Relationship Id="rId3" Type="http://schemas.openxmlformats.org/officeDocument/2006/relationships/image" Target="../media/image45.png"/><Relationship Id="rId7" Type="http://schemas.openxmlformats.org/officeDocument/2006/relationships/image" Target="../media/image14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emf"/><Relationship Id="rId5" Type="http://schemas.openxmlformats.org/officeDocument/2006/relationships/image" Target="../media/image47.emf"/><Relationship Id="rId10" Type="http://schemas.openxmlformats.org/officeDocument/2006/relationships/image" Target="../media/image49.jpg"/><Relationship Id="rId4" Type="http://schemas.openxmlformats.org/officeDocument/2006/relationships/image" Target="../media/image46.emf"/><Relationship Id="rId9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emf"/><Relationship Id="rId13" Type="http://schemas.openxmlformats.org/officeDocument/2006/relationships/image" Target="../media/image12.png"/><Relationship Id="rId3" Type="http://schemas.openxmlformats.org/officeDocument/2006/relationships/image" Target="../media/image13.emf"/><Relationship Id="rId7" Type="http://schemas.openxmlformats.org/officeDocument/2006/relationships/image" Target="../media/image51.emf"/><Relationship Id="rId12" Type="http://schemas.openxmlformats.org/officeDocument/2006/relationships/image" Target="../media/image5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emf"/><Relationship Id="rId11" Type="http://schemas.openxmlformats.org/officeDocument/2006/relationships/image" Target="../media/image55.emf"/><Relationship Id="rId5" Type="http://schemas.openxmlformats.org/officeDocument/2006/relationships/image" Target="../media/image29.png"/><Relationship Id="rId10" Type="http://schemas.openxmlformats.org/officeDocument/2006/relationships/image" Target="../media/image54.emf"/><Relationship Id="rId4" Type="http://schemas.openxmlformats.org/officeDocument/2006/relationships/image" Target="../media/image14.emf"/><Relationship Id="rId9" Type="http://schemas.openxmlformats.org/officeDocument/2006/relationships/image" Target="../media/image53.e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emf"/><Relationship Id="rId3" Type="http://schemas.openxmlformats.org/officeDocument/2006/relationships/image" Target="../media/image13.emf"/><Relationship Id="rId7" Type="http://schemas.openxmlformats.org/officeDocument/2006/relationships/image" Target="../media/image59.e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11" Type="http://schemas.openxmlformats.org/officeDocument/2006/relationships/image" Target="../media/image12.png"/><Relationship Id="rId5" Type="http://schemas.openxmlformats.org/officeDocument/2006/relationships/image" Target="../media/image57.png"/><Relationship Id="rId10" Type="http://schemas.openxmlformats.org/officeDocument/2006/relationships/image" Target="../media/image62.emf"/><Relationship Id="rId4" Type="http://schemas.openxmlformats.org/officeDocument/2006/relationships/image" Target="../media/image14.emf"/><Relationship Id="rId9" Type="http://schemas.openxmlformats.org/officeDocument/2006/relationships/image" Target="../media/image61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hyperlink" Target="mailto:mdromero@sdccd.edu" TargetMode="External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3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5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hyperlink" Target="mailto:rlamurag@sdccd.edu" TargetMode="External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9.png"/><Relationship Id="rId4" Type="http://schemas.openxmlformats.org/officeDocument/2006/relationships/hyperlink" Target="mailto:sknox@sdccd.edu" TargetMode="Externa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emf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 bwMode="auto">
          <a:xfrm>
            <a:off x="695178" y="2204461"/>
            <a:ext cx="5028965" cy="1450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Autofit/>
          </a:bodyPr>
          <a:lstStyle>
            <a:lvl1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en-US" sz="4400" b="1" i="0" kern="1200" smtClean="0">
                <a:solidFill>
                  <a:srgbClr val="223365"/>
                </a:solidFill>
                <a:effectLst/>
                <a:latin typeface="Trebuchet MS" charset="0"/>
                <a:ea typeface="Trebuchet MS" charset="0"/>
                <a:cs typeface="Trebuchet MS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3365"/>
                </a:solidFill>
                <a:latin typeface="Trebuchet MS" charset="0"/>
                <a:ea typeface="Trebuchet MS" charset="0"/>
                <a:cs typeface="Trebuchet MS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3365"/>
                </a:solidFill>
                <a:latin typeface="Trebuchet MS" charset="0"/>
                <a:ea typeface="Trebuchet MS" charset="0"/>
                <a:cs typeface="Trebuchet MS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3365"/>
                </a:solidFill>
                <a:latin typeface="Trebuchet MS" charset="0"/>
                <a:ea typeface="Trebuchet MS" charset="0"/>
                <a:cs typeface="Trebuchet MS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3365"/>
                </a:solidFill>
                <a:latin typeface="Trebuchet MS" charset="0"/>
                <a:ea typeface="Trebuchet MS" charset="0"/>
                <a:cs typeface="Trebuchet MS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3365"/>
                </a:solidFill>
                <a:latin typeface="Trebuchet MS" charset="0"/>
                <a:ea typeface="Trebuchet MS" charset="0"/>
                <a:cs typeface="Trebuchet MS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3365"/>
                </a:solidFill>
                <a:latin typeface="Trebuchet MS" charset="0"/>
                <a:ea typeface="Trebuchet MS" charset="0"/>
                <a:cs typeface="Trebuchet MS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3365"/>
                </a:solidFill>
                <a:latin typeface="Trebuchet MS" charset="0"/>
                <a:ea typeface="Trebuchet MS" charset="0"/>
                <a:cs typeface="Trebuchet MS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3365"/>
                </a:solidFill>
                <a:latin typeface="Trebuchet MS" charset="0"/>
                <a:ea typeface="Trebuchet MS" charset="0"/>
                <a:cs typeface="Trebuchet MS" charset="0"/>
              </a:defRPr>
            </a:lvl9pPr>
          </a:lstStyle>
          <a:p>
            <a:r>
              <a:rPr lang="en-US" sz="6000" dirty="0"/>
              <a:t>CAREER EDUCATION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idx="1"/>
          </p:nvPr>
        </p:nvSpPr>
        <p:spPr>
          <a:xfrm>
            <a:off x="695179" y="3655290"/>
            <a:ext cx="4693920" cy="818239"/>
          </a:xfrm>
        </p:spPr>
        <p:txBody>
          <a:bodyPr/>
          <a:lstStyle/>
          <a:p>
            <a:pPr>
              <a:spcBef>
                <a:spcPts val="400"/>
              </a:spcBef>
              <a:spcAft>
                <a:spcPts val="0"/>
              </a:spcAft>
            </a:pPr>
            <a:r>
              <a:rPr lang="en-US" sz="3600" b="1" dirty="0"/>
              <a:t>San Diego and </a:t>
            </a:r>
          </a:p>
          <a:p>
            <a:pPr>
              <a:spcBef>
                <a:spcPts val="400"/>
              </a:spcBef>
              <a:spcAft>
                <a:spcPts val="800"/>
              </a:spcAft>
            </a:pPr>
            <a:r>
              <a:rPr lang="en-US" sz="3600" b="1" dirty="0"/>
              <a:t>Imperial Counties</a:t>
            </a:r>
            <a:endParaRPr lang="en-US" sz="3600" dirty="0"/>
          </a:p>
        </p:txBody>
      </p:sp>
      <p:sp>
        <p:nvSpPr>
          <p:cNvPr id="7" name="Rectangle 6"/>
          <p:cNvSpPr/>
          <p:nvPr/>
        </p:nvSpPr>
        <p:spPr>
          <a:xfrm>
            <a:off x="9607660" y="5737037"/>
            <a:ext cx="1690577" cy="7044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B9E8A27-F728-4860-AA39-42B0846AA1ED}"/>
              </a:ext>
            </a:extLst>
          </p:cNvPr>
          <p:cNvSpPr/>
          <p:nvPr/>
        </p:nvSpPr>
        <p:spPr>
          <a:xfrm>
            <a:off x="9607661" y="6388442"/>
            <a:ext cx="131968" cy="53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9" name="Picture 4" descr="Image result for palomar college logo">
            <a:extLst>
              <a:ext uri="{FF2B5EF4-FFF2-40B4-BE49-F238E27FC236}">
                <a16:creationId xmlns:a16="http://schemas.microsoft.com/office/drawing/2014/main" id="{CC4CB97D-D3F6-4F3C-9555-E0E643C066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6459" y="5752174"/>
            <a:ext cx="1240971" cy="674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263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5376BE-D380-6445-A9C8-3DDF91D08D8C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Content Placeholder 1"/>
          <p:cNvSpPr txBox="1">
            <a:spLocks/>
          </p:cNvSpPr>
          <p:nvPr/>
        </p:nvSpPr>
        <p:spPr bwMode="auto">
          <a:xfrm>
            <a:off x="289251" y="904716"/>
            <a:ext cx="5169157" cy="478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charset="0"/>
              <a:defRPr sz="2800" b="1" kern="120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  <a:lvl2pPr marL="27305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defRPr sz="2400" kern="120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2pPr>
            <a:lvl3pPr marL="547688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defRPr kern="120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3pPr>
            <a:lvl4pPr marL="547688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defRPr kern="120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4pPr>
            <a:lvl5pPr marL="547688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defRPr kern="120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Aft>
                <a:spcPts val="0"/>
              </a:spcAft>
            </a:pPr>
            <a:r>
              <a:rPr lang="en-US" dirty="0"/>
              <a:t>Palomar College</a:t>
            </a:r>
            <a:br>
              <a:rPr lang="en-US" dirty="0"/>
            </a:br>
            <a:r>
              <a:rPr lang="en-US" dirty="0"/>
              <a:t>Dr. Glyn Bongolan,</a:t>
            </a:r>
            <a:br>
              <a:rPr lang="en-US" dirty="0"/>
            </a:br>
            <a:r>
              <a:rPr lang="en-US" dirty="0"/>
              <a:t>Counseling Department Chair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2" y="2414896"/>
            <a:ext cx="3860799" cy="385402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/>
              <a:buNone/>
              <a:defRPr sz="3200" b="1" kern="1200">
                <a:solidFill>
                  <a:srgbClr val="050A28"/>
                </a:solidFill>
                <a:latin typeface="Trebuchet MS" charset="0"/>
                <a:ea typeface="Trebuchet MS" charset="0"/>
                <a:cs typeface="Trebuchet MS" charset="0"/>
              </a:defRPr>
            </a:lvl1pPr>
            <a:lvl2pPr marL="27432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800" kern="1200">
                <a:solidFill>
                  <a:srgbClr val="050A28"/>
                </a:solidFill>
                <a:latin typeface="Trebuchet MS" charset="0"/>
                <a:ea typeface="Trebuchet MS" charset="0"/>
                <a:cs typeface="Trebuchet MS" charset="0"/>
              </a:defRPr>
            </a:lvl2pPr>
            <a:lvl3pPr marL="54864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400" kern="1200">
                <a:solidFill>
                  <a:srgbClr val="050A28"/>
                </a:solidFill>
                <a:latin typeface="Trebuchet MS" charset="0"/>
                <a:ea typeface="Trebuchet MS" charset="0"/>
                <a:cs typeface="Trebuchet MS" charset="0"/>
              </a:defRPr>
            </a:lvl3pPr>
            <a:lvl4pPr marL="54864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rgbClr val="050A28"/>
                </a:solidFill>
                <a:latin typeface="Trebuchet MS" charset="0"/>
                <a:ea typeface="Trebuchet MS" charset="0"/>
                <a:cs typeface="Trebuchet MS" charset="0"/>
              </a:defRPr>
            </a:lvl4pPr>
            <a:lvl5pPr marL="54864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rgbClr val="050A28"/>
                </a:solidFill>
                <a:latin typeface="Trebuchet MS" charset="0"/>
                <a:ea typeface="Trebuchet MS" charset="0"/>
                <a:cs typeface="Trebuchet MS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>
              <a:spcAft>
                <a:spcPts val="1800"/>
              </a:spcAft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2BB471-6346-46CE-9525-B65910AEB755}"/>
              </a:ext>
            </a:extLst>
          </p:cNvPr>
          <p:cNvSpPr/>
          <p:nvPr/>
        </p:nvSpPr>
        <p:spPr>
          <a:xfrm>
            <a:off x="1769946" y="6131146"/>
            <a:ext cx="1570414" cy="7044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9" name="Picture 4" descr="Image result for palomar college logo">
            <a:extLst>
              <a:ext uri="{FF2B5EF4-FFF2-40B4-BE49-F238E27FC236}">
                <a16:creationId xmlns:a16="http://schemas.microsoft.com/office/drawing/2014/main" id="{4F38BB34-21A5-430E-A4E1-C8C2890265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667" y="6146283"/>
            <a:ext cx="1240971" cy="674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9047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5"/>
          <p:cNvSpPr txBox="1">
            <a:spLocks noGrp="1"/>
          </p:cNvSpPr>
          <p:nvPr>
            <p:ph type="sldNum" idx="4294967295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bg1"/>
                </a:solidFill>
                <a:latin typeface="Trebuchet MS" panose="020B0603020202020204" pitchFamily="34" charset="0"/>
              </a:rPr>
              <a:t>3</a:t>
            </a:fld>
            <a:endParaRPr sz="1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147" name="Google Shape;147;p5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12395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  <a:buSzPts val="1100"/>
              <a:buNone/>
            </a:pPr>
            <a:r>
              <a:rPr lang="en-US" sz="3600" b="0" dirty="0">
                <a:solidFill>
                  <a:srgbClr val="FFFFFF"/>
                </a:solidFill>
              </a:rPr>
              <a:t>Advanced Manufacturing</a:t>
            </a:r>
            <a:endParaRPr dirty="0"/>
          </a:p>
        </p:txBody>
      </p:sp>
      <p:cxnSp>
        <p:nvCxnSpPr>
          <p:cNvPr id="148" name="Google Shape;148;p5"/>
          <p:cNvCxnSpPr/>
          <p:nvPr/>
        </p:nvCxnSpPr>
        <p:spPr>
          <a:xfrm flipH="1">
            <a:off x="5873578" y="2753427"/>
            <a:ext cx="1" cy="2903049"/>
          </a:xfrm>
          <a:prstGeom prst="straightConnector1">
            <a:avLst/>
          </a:prstGeom>
          <a:noFill/>
          <a:ln w="19050" cap="flat" cmpd="sng">
            <a:solidFill>
              <a:srgbClr val="F6B33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49" name="Google Shape;149;p5"/>
          <p:cNvSpPr/>
          <p:nvPr/>
        </p:nvSpPr>
        <p:spPr>
          <a:xfrm>
            <a:off x="2105780" y="6244555"/>
            <a:ext cx="1137690" cy="47403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5"/>
          <p:cNvSpPr txBox="1"/>
          <p:nvPr/>
        </p:nvSpPr>
        <p:spPr>
          <a:xfrm>
            <a:off x="2105775" y="6170150"/>
            <a:ext cx="1137600" cy="47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latin typeface="Trebuchet MS"/>
                <a:ea typeface="Trebuchet MS"/>
                <a:cs typeface="Trebuchet MS"/>
                <a:sym typeface="Trebuchet MS"/>
              </a:rPr>
              <a:t>Campus logo HERE</a:t>
            </a:r>
            <a:endParaRPr sz="1600"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51" name="Google Shape;151;p5"/>
          <p:cNvSpPr txBox="1"/>
          <p:nvPr/>
        </p:nvSpPr>
        <p:spPr>
          <a:xfrm>
            <a:off x="466350" y="1399968"/>
            <a:ext cx="5087400" cy="42568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i="1" dirty="0"/>
              <a:t>Apprenticeship-Carpentry C.A./A.S.</a:t>
            </a:r>
          </a:p>
          <a:p>
            <a:r>
              <a:rPr lang="en-US" i="1" dirty="0"/>
              <a:t>Apprenticeship-Drywall/Lather C.A./A.S.</a:t>
            </a:r>
          </a:p>
          <a:p>
            <a:r>
              <a:rPr lang="en-US" i="1" dirty="0"/>
              <a:t>Apprenticeship-Inside Wireman C.A./A.S.</a:t>
            </a:r>
          </a:p>
          <a:p>
            <a:r>
              <a:rPr lang="en-US" i="1" dirty="0"/>
              <a:t>Apprenticeship-Plasterer C.P.</a:t>
            </a:r>
          </a:p>
          <a:p>
            <a:r>
              <a:rPr lang="en-US" i="1" dirty="0"/>
              <a:t>Apprenticeship-Sheet Metal C.A./A.S.</a:t>
            </a:r>
          </a:p>
          <a:p>
            <a:r>
              <a:rPr lang="en-US" i="1" dirty="0"/>
              <a:t>Cabinetmaking and Millwork C.A./A.S.</a:t>
            </a:r>
          </a:p>
          <a:p>
            <a:r>
              <a:rPr lang="en-US" i="1" dirty="0"/>
              <a:t>Carving Technology C.A./A.S.</a:t>
            </a:r>
          </a:p>
          <a:p>
            <a:r>
              <a:rPr lang="en-US" i="1" dirty="0"/>
              <a:t>Case Furniture Construction/Manufacturing C.A./A.S.</a:t>
            </a:r>
          </a:p>
          <a:p>
            <a:r>
              <a:rPr lang="en-US" i="1" dirty="0"/>
              <a:t>Guitar Making Technology C.A./A.S.</a:t>
            </a:r>
          </a:p>
          <a:p>
            <a:r>
              <a:rPr lang="en-US" i="1" dirty="0"/>
              <a:t>Lathe Turning Technology C.A./A.S.</a:t>
            </a:r>
          </a:p>
          <a:p>
            <a:r>
              <a:rPr lang="en-US" i="1" dirty="0"/>
              <a:t>Table and Chair Manufacturing C.A./A.S.</a:t>
            </a:r>
          </a:p>
          <a:p>
            <a:r>
              <a:rPr lang="en-US" i="1" dirty="0"/>
              <a:t>Veneering Technology C.A./A.S.</a:t>
            </a:r>
          </a:p>
          <a:p>
            <a:r>
              <a:rPr lang="en-US" i="1" dirty="0"/>
              <a:t>Woodworking Fundamentals C.A./A.S.</a:t>
            </a:r>
          </a:p>
          <a:p>
            <a:r>
              <a:rPr lang="en-US" i="1" dirty="0"/>
              <a:t>Woodworking Skills Technology C.A./A.S.</a:t>
            </a:r>
          </a:p>
          <a:p>
            <a:r>
              <a:rPr lang="en-US" i="1" dirty="0"/>
              <a:t>Construction Inspection C.A./A.S.</a:t>
            </a:r>
          </a:p>
          <a:p>
            <a:r>
              <a:rPr lang="en-US" i="1" dirty="0"/>
              <a:t>Computer Assisted Drafting C.A./A.S.</a:t>
            </a:r>
          </a:p>
        </p:txBody>
      </p:sp>
      <p:sp>
        <p:nvSpPr>
          <p:cNvPr id="152" name="Google Shape;152;p5"/>
          <p:cNvSpPr txBox="1"/>
          <p:nvPr/>
        </p:nvSpPr>
        <p:spPr>
          <a:xfrm>
            <a:off x="6193350" y="1399968"/>
            <a:ext cx="5503500" cy="4256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i="1" dirty="0"/>
              <a:t>Drafting Technology: Multimedia C.A./A.S.</a:t>
            </a:r>
          </a:p>
          <a:p>
            <a:r>
              <a:rPr lang="en-US" i="1" dirty="0"/>
              <a:t>Drafting Technology: Technical C.A./A.S.</a:t>
            </a:r>
          </a:p>
          <a:p>
            <a:r>
              <a:rPr lang="en-US" i="1" dirty="0"/>
              <a:t>Electro-Mechanical Drafting and Design C.A./A.S.</a:t>
            </a:r>
          </a:p>
          <a:p>
            <a:r>
              <a:rPr lang="en-US" i="1" dirty="0"/>
              <a:t>Fashion Design C.A./A.S.</a:t>
            </a:r>
          </a:p>
          <a:p>
            <a:r>
              <a:rPr lang="en-US" i="1" dirty="0"/>
              <a:t>Advanced Geographic Information Systems C.A./A.S.</a:t>
            </a:r>
          </a:p>
          <a:p>
            <a:r>
              <a:rPr lang="en-US" i="1" dirty="0"/>
              <a:t>Geographic Information Systems C.P.</a:t>
            </a:r>
          </a:p>
          <a:p>
            <a:r>
              <a:rPr lang="en-US" i="1" dirty="0"/>
              <a:t>Unmanned Aircraft Systems (UAS) Technician C.P.</a:t>
            </a:r>
          </a:p>
          <a:p>
            <a:r>
              <a:rPr lang="en-US" i="1" dirty="0"/>
              <a:t>Foundations in Technical Careers C.P.</a:t>
            </a:r>
          </a:p>
          <a:p>
            <a:r>
              <a:rPr lang="en-US" i="1" dirty="0"/>
              <a:t>Public Works Management - Level I C.P.</a:t>
            </a:r>
          </a:p>
          <a:p>
            <a:r>
              <a:rPr lang="en-US" i="1" dirty="0"/>
              <a:t>Public Works Management - Level II C.A./A.S.</a:t>
            </a:r>
          </a:p>
          <a:p>
            <a:r>
              <a:rPr lang="en-US" i="1" dirty="0"/>
              <a:t>Entry-Level Gas Metal/Flux Cored Arc Weld C.P.</a:t>
            </a:r>
          </a:p>
          <a:p>
            <a:r>
              <a:rPr lang="en-US" i="1" dirty="0"/>
              <a:t>Entry-Level Gas Tungsten Arc Welding C.P.</a:t>
            </a:r>
          </a:p>
          <a:p>
            <a:r>
              <a:rPr lang="en-US" i="1" dirty="0"/>
              <a:t>Entry-Level Shielded Metal Arc Welding C.P.</a:t>
            </a:r>
          </a:p>
          <a:p>
            <a:r>
              <a:rPr lang="en-US" i="1" dirty="0"/>
              <a:t>Welding Technology C.A./A.S.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61C27D9-BEC8-410A-A43A-C8B8B870264A}"/>
              </a:ext>
            </a:extLst>
          </p:cNvPr>
          <p:cNvSpPr/>
          <p:nvPr/>
        </p:nvSpPr>
        <p:spPr>
          <a:xfrm>
            <a:off x="1769946" y="6131146"/>
            <a:ext cx="1570414" cy="7044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" name="Picture 4" descr="Image result for palomar college logo">
            <a:extLst>
              <a:ext uri="{FF2B5EF4-FFF2-40B4-BE49-F238E27FC236}">
                <a16:creationId xmlns:a16="http://schemas.microsoft.com/office/drawing/2014/main" id="{8EAE42D4-8899-4C8E-B510-6B9EF079C6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667" y="6146283"/>
            <a:ext cx="1240971" cy="674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78514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5df449d0b6_0_6"/>
          <p:cNvSpPr txBox="1">
            <a:spLocks noGrp="1"/>
          </p:cNvSpPr>
          <p:nvPr>
            <p:ph type="sldNum" idx="4294967295"/>
          </p:nvPr>
        </p:nvSpPr>
        <p:spPr>
          <a:xfrm>
            <a:off x="11531600" y="6300788"/>
            <a:ext cx="660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bg1"/>
                </a:solidFill>
                <a:latin typeface="Trebuchet MS" panose="020B0603020202020204" pitchFamily="34" charset="0"/>
              </a:rPr>
              <a:t>4</a:t>
            </a:fld>
            <a:endParaRPr sz="1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159" name="Google Shape;159;g5df449d0b6_0_6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1239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  <a:buSzPts val="1100"/>
            </a:pPr>
            <a:r>
              <a:rPr lang="en-US" sz="3600" b="0" dirty="0">
                <a:solidFill>
                  <a:srgbClr val="FFFFFF"/>
                </a:solidFill>
              </a:rPr>
              <a:t>Advanced Manufacturing</a:t>
            </a:r>
            <a:endParaRPr sz="3600" b="0" dirty="0">
              <a:solidFill>
                <a:srgbClr val="FFFFFF"/>
              </a:solidFill>
            </a:endParaRPr>
          </a:p>
        </p:txBody>
      </p:sp>
      <p:cxnSp>
        <p:nvCxnSpPr>
          <p:cNvPr id="160" name="Google Shape;160;g5df449d0b6_0_6"/>
          <p:cNvCxnSpPr/>
          <p:nvPr/>
        </p:nvCxnSpPr>
        <p:spPr>
          <a:xfrm>
            <a:off x="5873579" y="2753427"/>
            <a:ext cx="0" cy="2903100"/>
          </a:xfrm>
          <a:prstGeom prst="straightConnector1">
            <a:avLst/>
          </a:prstGeom>
          <a:noFill/>
          <a:ln w="19050" cap="flat" cmpd="sng">
            <a:solidFill>
              <a:srgbClr val="F6B33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61" name="Google Shape;161;g5df449d0b6_0_6"/>
          <p:cNvSpPr/>
          <p:nvPr/>
        </p:nvSpPr>
        <p:spPr>
          <a:xfrm>
            <a:off x="2105780" y="6244555"/>
            <a:ext cx="1137600" cy="474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g5df449d0b6_0_6"/>
          <p:cNvSpPr txBox="1"/>
          <p:nvPr/>
        </p:nvSpPr>
        <p:spPr>
          <a:xfrm>
            <a:off x="2105775" y="6170150"/>
            <a:ext cx="1137600" cy="47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latin typeface="Trebuchet MS"/>
                <a:ea typeface="Trebuchet MS"/>
                <a:cs typeface="Trebuchet MS"/>
                <a:sym typeface="Trebuchet MS"/>
              </a:rPr>
              <a:t>Campus logo HERE</a:t>
            </a:r>
            <a:endParaRPr sz="1600"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3" name="Google Shape;163;g5df449d0b6_0_6"/>
          <p:cNvSpPr txBox="1"/>
          <p:nvPr/>
        </p:nvSpPr>
        <p:spPr>
          <a:xfrm>
            <a:off x="466350" y="1439109"/>
            <a:ext cx="5087400" cy="4217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b="1" dirty="0">
                <a:latin typeface="Calibri"/>
                <a:cs typeface="Calibri"/>
              </a:rPr>
              <a:t>Program</a:t>
            </a:r>
            <a:endParaRPr lang="en-US" b="1" dirty="0"/>
          </a:p>
          <a:p>
            <a:r>
              <a:rPr lang="en-US" i="1" dirty="0"/>
              <a:t>Apprenticeship-Carpentry C.A./A.S.</a:t>
            </a:r>
          </a:p>
          <a:p>
            <a:r>
              <a:rPr lang="en-US" i="1" dirty="0"/>
              <a:t>Apprenticeship-Inside Wireman C.A./A.S.</a:t>
            </a:r>
          </a:p>
          <a:p>
            <a:r>
              <a:rPr lang="en-US" i="1" dirty="0"/>
              <a:t>Electro-Mechanical Drafting and Design C.A./A.S.</a:t>
            </a:r>
          </a:p>
          <a:p>
            <a:r>
              <a:rPr lang="en-US" i="1" dirty="0"/>
              <a:t>Fashion Design C.A./A.S.</a:t>
            </a:r>
          </a:p>
          <a:p>
            <a:r>
              <a:rPr lang="en-US" i="1" dirty="0"/>
              <a:t>Geographic Information Systems C.P.</a:t>
            </a:r>
          </a:p>
          <a:p>
            <a:r>
              <a:rPr lang="en-US" i="1" dirty="0"/>
              <a:t>Public Works Management - Level II C.A./A.S.</a:t>
            </a:r>
          </a:p>
          <a:p>
            <a:r>
              <a:rPr lang="en-US" i="1" dirty="0"/>
              <a:t>Welding Technology C.A./A.S.</a:t>
            </a:r>
          </a:p>
          <a:p>
            <a:endParaRPr lang="en-US" i="1" dirty="0"/>
          </a:p>
        </p:txBody>
      </p:sp>
      <p:sp>
        <p:nvSpPr>
          <p:cNvPr id="164" name="Google Shape;164;g5df449d0b6_0_6"/>
          <p:cNvSpPr txBox="1"/>
          <p:nvPr/>
        </p:nvSpPr>
        <p:spPr>
          <a:xfrm>
            <a:off x="6193350" y="1439109"/>
            <a:ext cx="5503500" cy="4217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b="1" dirty="0">
                <a:solidFill>
                  <a:schemeClr val="dk1"/>
                </a:solidFill>
              </a:rPr>
              <a:t>Units	Median Salary	Annual Job Openings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>
                <a:solidFill>
                  <a:schemeClr val="dk1"/>
                </a:solidFill>
              </a:rPr>
              <a:t>28	$46, 755 		1,439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>
                <a:solidFill>
                  <a:schemeClr val="dk1"/>
                </a:solidFill>
              </a:rPr>
              <a:t>56	$57,987		1,145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>
                <a:solidFill>
                  <a:schemeClr val="dk1"/>
                </a:solidFill>
              </a:rPr>
              <a:t>27	$70,764 		61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>
                <a:solidFill>
                  <a:schemeClr val="dk1"/>
                </a:solidFill>
              </a:rPr>
              <a:t>27	$68,762 		25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>
                <a:solidFill>
                  <a:schemeClr val="dk1"/>
                </a:solidFill>
              </a:rPr>
              <a:t>14	$88,510 		717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>
                <a:solidFill>
                  <a:schemeClr val="dk1"/>
                </a:solidFill>
              </a:rPr>
              <a:t>33	$110,568 *	2,286 *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>
                <a:solidFill>
                  <a:schemeClr val="dk1"/>
                </a:solidFill>
              </a:rPr>
              <a:t>30	$48,261 		452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AF349A-1D2E-4916-BA6E-7D3E5AE71CE2}"/>
              </a:ext>
            </a:extLst>
          </p:cNvPr>
          <p:cNvSpPr/>
          <p:nvPr/>
        </p:nvSpPr>
        <p:spPr>
          <a:xfrm>
            <a:off x="1769946" y="6131146"/>
            <a:ext cx="1570414" cy="7044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" name="Picture 4" descr="Image result for palomar college logo">
            <a:extLst>
              <a:ext uri="{FF2B5EF4-FFF2-40B4-BE49-F238E27FC236}">
                <a16:creationId xmlns:a16="http://schemas.microsoft.com/office/drawing/2014/main" id="{280223D3-E083-4DA4-8ABB-02199843B0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667" y="6146283"/>
            <a:ext cx="1240971" cy="674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8927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5df449d0b6_0_6"/>
          <p:cNvSpPr txBox="1">
            <a:spLocks noGrp="1"/>
          </p:cNvSpPr>
          <p:nvPr>
            <p:ph type="sldNum" idx="4294967295"/>
          </p:nvPr>
        </p:nvSpPr>
        <p:spPr>
          <a:xfrm>
            <a:off x="11531600" y="6300788"/>
            <a:ext cx="660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bg1"/>
                </a:solidFill>
                <a:latin typeface="Trebuchet MS" panose="020B0603020202020204" pitchFamily="34" charset="0"/>
              </a:rPr>
              <a:t>5</a:t>
            </a:fld>
            <a:endParaRPr sz="1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159" name="Google Shape;159;g5df449d0b6_0_6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1239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  <a:buSzPts val="1100"/>
              <a:buNone/>
            </a:pPr>
            <a:r>
              <a:rPr lang="en-US" sz="3600" b="0">
                <a:solidFill>
                  <a:srgbClr val="FFFFFF"/>
                </a:solidFill>
              </a:rPr>
              <a:t>Advanced Transportation and Logistics</a:t>
            </a:r>
            <a:endParaRPr sz="3600" b="0">
              <a:solidFill>
                <a:srgbClr val="FFFFFF"/>
              </a:solidFill>
            </a:endParaRPr>
          </a:p>
        </p:txBody>
      </p:sp>
      <p:cxnSp>
        <p:nvCxnSpPr>
          <p:cNvPr id="160" name="Google Shape;160;g5df449d0b6_0_6"/>
          <p:cNvCxnSpPr/>
          <p:nvPr/>
        </p:nvCxnSpPr>
        <p:spPr>
          <a:xfrm>
            <a:off x="5873579" y="2753427"/>
            <a:ext cx="0" cy="2903100"/>
          </a:xfrm>
          <a:prstGeom prst="straightConnector1">
            <a:avLst/>
          </a:prstGeom>
          <a:noFill/>
          <a:ln w="19050" cap="flat" cmpd="sng">
            <a:solidFill>
              <a:srgbClr val="F6B33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61" name="Google Shape;161;g5df449d0b6_0_6"/>
          <p:cNvSpPr/>
          <p:nvPr/>
        </p:nvSpPr>
        <p:spPr>
          <a:xfrm>
            <a:off x="2105780" y="6244555"/>
            <a:ext cx="1137600" cy="474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g5df449d0b6_0_6"/>
          <p:cNvSpPr txBox="1"/>
          <p:nvPr/>
        </p:nvSpPr>
        <p:spPr>
          <a:xfrm>
            <a:off x="2105775" y="6170150"/>
            <a:ext cx="1137600" cy="47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latin typeface="Trebuchet MS"/>
                <a:ea typeface="Trebuchet MS"/>
                <a:cs typeface="Trebuchet MS"/>
                <a:sym typeface="Trebuchet MS"/>
              </a:rPr>
              <a:t>Campus logo HERE</a:t>
            </a:r>
            <a:endParaRPr sz="1600"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3" name="Google Shape;163;g5df449d0b6_0_6"/>
          <p:cNvSpPr txBox="1"/>
          <p:nvPr/>
        </p:nvSpPr>
        <p:spPr>
          <a:xfrm>
            <a:off x="299803" y="1666568"/>
            <a:ext cx="6056027" cy="3990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b="1" dirty="0">
                <a:latin typeface="Calibri"/>
                <a:cs typeface="Calibri"/>
              </a:rPr>
              <a:t>Program</a:t>
            </a:r>
            <a:endParaRPr lang="en-US" i="1" dirty="0"/>
          </a:p>
          <a:p>
            <a:r>
              <a:rPr lang="en-US" i="1" dirty="0"/>
              <a:t>Apprenticeship-Inside Wireman, Intelligent Transport C.A./A.S.</a:t>
            </a:r>
          </a:p>
          <a:p>
            <a:r>
              <a:rPr lang="en-US" i="1" dirty="0"/>
              <a:t>Auto Chassis and Drive Lines C.A./A.S.</a:t>
            </a:r>
          </a:p>
          <a:p>
            <a:r>
              <a:rPr lang="en-US" i="1" dirty="0"/>
              <a:t>Auto Collision Repair C.A./A.S.</a:t>
            </a:r>
          </a:p>
          <a:p>
            <a:r>
              <a:rPr lang="en-US" i="1" dirty="0"/>
              <a:t>Electronic Tune-Up and Computer Control Systems C.A./A.S.</a:t>
            </a:r>
          </a:p>
          <a:p>
            <a:r>
              <a:rPr lang="en-US" i="1" dirty="0"/>
              <a:t>Mechanics-General C.A./A.S.</a:t>
            </a:r>
          </a:p>
          <a:p>
            <a:r>
              <a:rPr lang="en-US" i="1" dirty="0"/>
              <a:t>Diesel Technology C.A./A.S.</a:t>
            </a:r>
          </a:p>
        </p:txBody>
      </p:sp>
      <p:sp>
        <p:nvSpPr>
          <p:cNvPr id="164" name="Google Shape;164;g5df449d0b6_0_6"/>
          <p:cNvSpPr txBox="1"/>
          <p:nvPr/>
        </p:nvSpPr>
        <p:spPr>
          <a:xfrm>
            <a:off x="6193350" y="1666568"/>
            <a:ext cx="5503500" cy="3989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b="1" dirty="0">
                <a:solidFill>
                  <a:schemeClr val="dk1"/>
                </a:solidFill>
              </a:rPr>
              <a:t>Units	Median Salary	Annual Job Openings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>
                <a:solidFill>
                  <a:schemeClr val="dk1"/>
                </a:solidFill>
              </a:rPr>
              <a:t>48	$57,497		11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>
                <a:solidFill>
                  <a:schemeClr val="dk1"/>
                </a:solidFill>
              </a:rPr>
              <a:t>23	$42,054		803 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>
                <a:solidFill>
                  <a:schemeClr val="dk1"/>
                </a:solidFill>
              </a:rPr>
              <a:t>21	$37,695		156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>
                <a:solidFill>
                  <a:schemeClr val="dk1"/>
                </a:solidFill>
              </a:rPr>
              <a:t>30	$44,723		20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>
                <a:solidFill>
                  <a:schemeClr val="dk1"/>
                </a:solidFill>
              </a:rPr>
              <a:t>29	$42,054		803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>
                <a:solidFill>
                  <a:schemeClr val="dk1"/>
                </a:solidFill>
              </a:rPr>
              <a:t>32	$52,034		259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AF349A-1D2E-4916-BA6E-7D3E5AE71CE2}"/>
              </a:ext>
            </a:extLst>
          </p:cNvPr>
          <p:cNvSpPr/>
          <p:nvPr/>
        </p:nvSpPr>
        <p:spPr>
          <a:xfrm>
            <a:off x="1769946" y="6131146"/>
            <a:ext cx="1570414" cy="7044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" name="Picture 4" descr="Image result for palomar college logo">
            <a:extLst>
              <a:ext uri="{FF2B5EF4-FFF2-40B4-BE49-F238E27FC236}">
                <a16:creationId xmlns:a16="http://schemas.microsoft.com/office/drawing/2014/main" id="{280223D3-E083-4DA4-8ABB-02199843B0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667" y="6146283"/>
            <a:ext cx="1240971" cy="674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48246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5df449d0b6_0_24"/>
          <p:cNvSpPr txBox="1">
            <a:spLocks noGrp="1"/>
          </p:cNvSpPr>
          <p:nvPr>
            <p:ph type="sldNum" idx="4294967295"/>
          </p:nvPr>
        </p:nvSpPr>
        <p:spPr>
          <a:xfrm>
            <a:off x="11531600" y="6300788"/>
            <a:ext cx="660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bg1"/>
                </a:solidFill>
                <a:latin typeface="Trebuchet MS" panose="020B0603020202020204" pitchFamily="34" charset="0"/>
              </a:rPr>
              <a:t>6</a:t>
            </a:fld>
            <a:endParaRPr sz="1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171" name="Google Shape;171;g5df449d0b6_0_24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1239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  <a:buSzPts val="1100"/>
              <a:buNone/>
            </a:pPr>
            <a:r>
              <a:rPr lang="en-US" sz="3600" b="0">
                <a:solidFill>
                  <a:srgbClr val="FFFFFF"/>
                </a:solidFill>
              </a:rPr>
              <a:t>Agriculture, Water, and Environmental Technologies</a:t>
            </a:r>
            <a:endParaRPr sz="3600" b="0">
              <a:solidFill>
                <a:srgbClr val="FFFFFF"/>
              </a:solidFill>
            </a:endParaRPr>
          </a:p>
        </p:txBody>
      </p:sp>
      <p:cxnSp>
        <p:nvCxnSpPr>
          <p:cNvPr id="172" name="Google Shape;172;g5df449d0b6_0_24"/>
          <p:cNvCxnSpPr/>
          <p:nvPr/>
        </p:nvCxnSpPr>
        <p:spPr>
          <a:xfrm>
            <a:off x="5873579" y="2753427"/>
            <a:ext cx="0" cy="2903100"/>
          </a:xfrm>
          <a:prstGeom prst="straightConnector1">
            <a:avLst/>
          </a:prstGeom>
          <a:noFill/>
          <a:ln w="19050" cap="flat" cmpd="sng">
            <a:solidFill>
              <a:srgbClr val="F6B33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3" name="Google Shape;173;g5df449d0b6_0_24"/>
          <p:cNvSpPr/>
          <p:nvPr/>
        </p:nvSpPr>
        <p:spPr>
          <a:xfrm>
            <a:off x="2105780" y="6244555"/>
            <a:ext cx="1137600" cy="474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g5df449d0b6_0_24"/>
          <p:cNvSpPr txBox="1"/>
          <p:nvPr/>
        </p:nvSpPr>
        <p:spPr>
          <a:xfrm>
            <a:off x="2105775" y="6170150"/>
            <a:ext cx="1137600" cy="47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latin typeface="Trebuchet MS"/>
                <a:ea typeface="Trebuchet MS"/>
                <a:cs typeface="Trebuchet MS"/>
                <a:sym typeface="Trebuchet MS"/>
              </a:rPr>
              <a:t>Campus logo HERE</a:t>
            </a:r>
            <a:endParaRPr sz="1600"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5" name="Google Shape;175;g5df449d0b6_0_24"/>
          <p:cNvSpPr txBox="1"/>
          <p:nvPr/>
        </p:nvSpPr>
        <p:spPr>
          <a:xfrm>
            <a:off x="466350" y="1911875"/>
            <a:ext cx="5087400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b="1" dirty="0">
                <a:latin typeface="Calibri"/>
                <a:cs typeface="Calibri"/>
              </a:rPr>
              <a:t>Program</a:t>
            </a:r>
            <a:endParaRPr lang="en-US" i="1" dirty="0"/>
          </a:p>
          <a:p>
            <a:r>
              <a:rPr lang="en-US" i="1" dirty="0"/>
              <a:t>Water Technology Education C.A./A.S.</a:t>
            </a:r>
          </a:p>
          <a:p>
            <a:r>
              <a:rPr lang="en-US" i="1" dirty="0"/>
              <a:t>Wastewater Technology Education C.A./A.S.</a:t>
            </a:r>
          </a:p>
        </p:txBody>
      </p:sp>
      <p:sp>
        <p:nvSpPr>
          <p:cNvPr id="176" name="Google Shape;176;g5df449d0b6_0_24"/>
          <p:cNvSpPr txBox="1"/>
          <p:nvPr/>
        </p:nvSpPr>
        <p:spPr>
          <a:xfrm>
            <a:off x="6193350" y="1911625"/>
            <a:ext cx="5503500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b="1" dirty="0">
                <a:solidFill>
                  <a:schemeClr val="dk1"/>
                </a:solidFill>
              </a:rPr>
              <a:t>Units	Median Salary	Annual Job Openings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>
                <a:solidFill>
                  <a:schemeClr val="dk1"/>
                </a:solidFill>
              </a:rPr>
              <a:t>30	$96,354		76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>
                <a:solidFill>
                  <a:schemeClr val="dk1"/>
                </a:solidFill>
              </a:rPr>
              <a:t>27	$96,354		76</a:t>
            </a:r>
            <a:endParaRPr lang="en-US" dirty="0"/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endParaRPr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B4E10A9-E7A9-48E4-A974-A420B35FCC72}"/>
              </a:ext>
            </a:extLst>
          </p:cNvPr>
          <p:cNvSpPr/>
          <p:nvPr/>
        </p:nvSpPr>
        <p:spPr>
          <a:xfrm>
            <a:off x="1769946" y="6131146"/>
            <a:ext cx="1570414" cy="7044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" name="Picture 4" descr="Image result for palomar college logo">
            <a:extLst>
              <a:ext uri="{FF2B5EF4-FFF2-40B4-BE49-F238E27FC236}">
                <a16:creationId xmlns:a16="http://schemas.microsoft.com/office/drawing/2014/main" id="{CD2C4B0E-E44B-44B6-B98A-B5BD0D2B93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667" y="6146283"/>
            <a:ext cx="1240971" cy="674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3134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5df449d0b6_0_33"/>
          <p:cNvSpPr txBox="1">
            <a:spLocks noGrp="1"/>
          </p:cNvSpPr>
          <p:nvPr>
            <p:ph type="sldNum" idx="4294967295"/>
          </p:nvPr>
        </p:nvSpPr>
        <p:spPr>
          <a:xfrm>
            <a:off x="11531600" y="6300788"/>
            <a:ext cx="660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bg1"/>
                </a:solidFill>
                <a:latin typeface="Trebuchet MS" panose="020B0603020202020204" pitchFamily="34" charset="0"/>
              </a:rPr>
              <a:t>7</a:t>
            </a:fld>
            <a:endParaRPr sz="1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183" name="Google Shape;183;g5df449d0b6_0_33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1239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  <a:buSzPts val="1100"/>
              <a:buNone/>
            </a:pPr>
            <a:r>
              <a:rPr lang="en-US" sz="3600" b="0">
                <a:solidFill>
                  <a:srgbClr val="FFFFFF"/>
                </a:solidFill>
              </a:rPr>
              <a:t>Energy, Construction, and Utilities</a:t>
            </a:r>
            <a:endParaRPr sz="3600" b="0">
              <a:solidFill>
                <a:srgbClr val="FFFFFF"/>
              </a:solidFill>
            </a:endParaRPr>
          </a:p>
        </p:txBody>
      </p:sp>
      <p:cxnSp>
        <p:nvCxnSpPr>
          <p:cNvPr id="184" name="Google Shape;184;g5df449d0b6_0_33"/>
          <p:cNvCxnSpPr/>
          <p:nvPr/>
        </p:nvCxnSpPr>
        <p:spPr>
          <a:xfrm>
            <a:off x="5873579" y="2753427"/>
            <a:ext cx="0" cy="2903100"/>
          </a:xfrm>
          <a:prstGeom prst="straightConnector1">
            <a:avLst/>
          </a:prstGeom>
          <a:noFill/>
          <a:ln w="19050" cap="flat" cmpd="sng">
            <a:solidFill>
              <a:srgbClr val="F6B33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5" name="Google Shape;185;g5df449d0b6_0_33"/>
          <p:cNvSpPr/>
          <p:nvPr/>
        </p:nvSpPr>
        <p:spPr>
          <a:xfrm>
            <a:off x="2105780" y="6244555"/>
            <a:ext cx="1137600" cy="474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g5df449d0b6_0_33"/>
          <p:cNvSpPr txBox="1"/>
          <p:nvPr/>
        </p:nvSpPr>
        <p:spPr>
          <a:xfrm>
            <a:off x="2105775" y="6170150"/>
            <a:ext cx="1137600" cy="47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latin typeface="Trebuchet MS"/>
                <a:ea typeface="Trebuchet MS"/>
                <a:cs typeface="Trebuchet MS"/>
                <a:sym typeface="Trebuchet MS"/>
              </a:rPr>
              <a:t>Campus logo HERE</a:t>
            </a:r>
            <a:endParaRPr sz="1600"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7" name="Google Shape;187;g5df449d0b6_0_33"/>
          <p:cNvSpPr txBox="1"/>
          <p:nvPr/>
        </p:nvSpPr>
        <p:spPr>
          <a:xfrm>
            <a:off x="466350" y="1911875"/>
            <a:ext cx="5087400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i="1" dirty="0"/>
              <a:t>Air Conditioning/Heating/Refrigeration A.S.</a:t>
            </a:r>
          </a:p>
          <a:p>
            <a:r>
              <a:rPr lang="en-US" i="1" dirty="0"/>
              <a:t>Apprenticeship-Acoustical Installer C.A./A.S.</a:t>
            </a:r>
          </a:p>
          <a:p>
            <a:r>
              <a:rPr lang="en-US" i="1" dirty="0"/>
              <a:t>Apprenticeship-Carpentry C.A./A.S.</a:t>
            </a:r>
          </a:p>
          <a:p>
            <a:r>
              <a:rPr lang="en-US" i="1" dirty="0"/>
              <a:t>Apprenticeship-Drywall/Lather C.A./A.S.</a:t>
            </a:r>
          </a:p>
          <a:p>
            <a:r>
              <a:rPr lang="en-US" i="1" dirty="0"/>
              <a:t>Apprenticeship-Inside Wireman C.A./A.S.</a:t>
            </a:r>
          </a:p>
          <a:p>
            <a:r>
              <a:rPr lang="en-US" i="1" dirty="0"/>
              <a:t>Apprenticeship-Plasterer C.A./A.S.</a:t>
            </a:r>
          </a:p>
          <a:p>
            <a:r>
              <a:rPr lang="en-US" i="1" dirty="0"/>
              <a:t>Apprenticeship-Sound Technician C.A./A.S.</a:t>
            </a:r>
          </a:p>
          <a:p>
            <a:r>
              <a:rPr lang="en-US" i="1" dirty="0"/>
              <a:t>Apprenticeship-Sheet Metal C.A./A.S.</a:t>
            </a:r>
          </a:p>
          <a:p>
            <a:r>
              <a:rPr lang="en-US" i="1" dirty="0"/>
              <a:t>Architecture C.A./A.S.</a:t>
            </a:r>
          </a:p>
          <a:p>
            <a:r>
              <a:rPr lang="en-US" i="1" dirty="0"/>
              <a:t>Architectural Drafting C.A./A.S.</a:t>
            </a:r>
          </a:p>
          <a:p>
            <a:r>
              <a:rPr lang="en-US" i="1" dirty="0"/>
              <a:t>Eco-Building Professional C.A./A.S.</a:t>
            </a:r>
          </a:p>
          <a:p>
            <a:r>
              <a:rPr lang="en-US" i="1" dirty="0"/>
              <a:t>Construction Inspection C.A./A.S.</a:t>
            </a:r>
          </a:p>
          <a:p>
            <a:r>
              <a:rPr lang="en-US" i="1" dirty="0"/>
              <a:t>Computer Assisted Drafting C.A./A.S.</a:t>
            </a:r>
          </a:p>
        </p:txBody>
      </p:sp>
      <p:sp>
        <p:nvSpPr>
          <p:cNvPr id="188" name="Google Shape;188;g5df449d0b6_0_33"/>
          <p:cNvSpPr txBox="1"/>
          <p:nvPr/>
        </p:nvSpPr>
        <p:spPr>
          <a:xfrm>
            <a:off x="6193350" y="1911625"/>
            <a:ext cx="5503500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i="1" dirty="0"/>
              <a:t>Drafting Technology: Multimedia C.A./A.S.</a:t>
            </a:r>
          </a:p>
          <a:p>
            <a:r>
              <a:rPr lang="en-US" i="1" dirty="0"/>
              <a:t>Drafting Technology: Technical C.A./A.S.</a:t>
            </a:r>
          </a:p>
          <a:p>
            <a:r>
              <a:rPr lang="en-US" i="1" dirty="0"/>
              <a:t>Electro-Mechanical Drafting and Design C.A./A.S.</a:t>
            </a:r>
          </a:p>
          <a:p>
            <a:r>
              <a:rPr lang="en-US" i="1" dirty="0"/>
              <a:t>Foundations in Technical Careers C.P.</a:t>
            </a:r>
          </a:p>
          <a:p>
            <a:r>
              <a:rPr lang="en-US" i="1" dirty="0"/>
              <a:t>Public Works Management - Level I C.P.</a:t>
            </a:r>
          </a:p>
          <a:p>
            <a:r>
              <a:rPr lang="en-US" i="1" dirty="0"/>
              <a:t>Public Works Management - Level II C.A./A.S.</a:t>
            </a:r>
          </a:p>
          <a:p>
            <a:r>
              <a:rPr lang="en-US" i="1" dirty="0"/>
              <a:t>Water Technology Education C.A./A.S.</a:t>
            </a:r>
          </a:p>
          <a:p>
            <a:r>
              <a:rPr lang="en-US" i="1" dirty="0"/>
              <a:t>Wastewater Technology Education C.A./A.S.</a:t>
            </a:r>
          </a:p>
          <a:p>
            <a:r>
              <a:rPr lang="en-US" i="1" dirty="0"/>
              <a:t>Entry-Level Gas Metal/Flux Cored Arc Weld C.P.</a:t>
            </a:r>
          </a:p>
          <a:p>
            <a:r>
              <a:rPr lang="en-US" i="1" dirty="0"/>
              <a:t>Entry-Level Gas Tungsten Arc Welding C.P.	</a:t>
            </a:r>
          </a:p>
          <a:p>
            <a:r>
              <a:rPr lang="en-US" i="1" dirty="0"/>
              <a:t>Entry-Level Shielded Metal Arc Welding C.P.</a:t>
            </a:r>
          </a:p>
          <a:p>
            <a:r>
              <a:rPr lang="en-US" i="1" dirty="0"/>
              <a:t>Welding Technology C.A./A.S.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64AEE22-1CA4-4369-BF84-9744985A0ABB}"/>
              </a:ext>
            </a:extLst>
          </p:cNvPr>
          <p:cNvSpPr/>
          <p:nvPr/>
        </p:nvSpPr>
        <p:spPr>
          <a:xfrm>
            <a:off x="1769946" y="6131146"/>
            <a:ext cx="1570414" cy="7044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" name="Picture 4" descr="Image result for palomar college logo">
            <a:extLst>
              <a:ext uri="{FF2B5EF4-FFF2-40B4-BE49-F238E27FC236}">
                <a16:creationId xmlns:a16="http://schemas.microsoft.com/office/drawing/2014/main" id="{B606F75D-3741-4618-AF36-AA110C6CA3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667" y="6146283"/>
            <a:ext cx="1240971" cy="674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13893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5df449d0b6_0_33"/>
          <p:cNvSpPr txBox="1">
            <a:spLocks noGrp="1"/>
          </p:cNvSpPr>
          <p:nvPr>
            <p:ph type="sldNum" idx="4294967295"/>
          </p:nvPr>
        </p:nvSpPr>
        <p:spPr>
          <a:xfrm>
            <a:off x="11531600" y="6300788"/>
            <a:ext cx="660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bg1"/>
                </a:solidFill>
                <a:latin typeface="Trebuchet MS" panose="020B0603020202020204" pitchFamily="34" charset="0"/>
              </a:rPr>
              <a:t>8</a:t>
            </a:fld>
            <a:endParaRPr sz="1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183" name="Google Shape;183;g5df449d0b6_0_33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1239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  <a:buSzPts val="1100"/>
              <a:buNone/>
            </a:pPr>
            <a:r>
              <a:rPr lang="en-US" sz="3600" b="0">
                <a:solidFill>
                  <a:srgbClr val="FFFFFF"/>
                </a:solidFill>
              </a:rPr>
              <a:t>Energy, Construction, and Utilities</a:t>
            </a:r>
            <a:endParaRPr sz="3600" b="0">
              <a:solidFill>
                <a:srgbClr val="FFFFFF"/>
              </a:solidFill>
            </a:endParaRPr>
          </a:p>
        </p:txBody>
      </p:sp>
      <p:cxnSp>
        <p:nvCxnSpPr>
          <p:cNvPr id="184" name="Google Shape;184;g5df449d0b6_0_33"/>
          <p:cNvCxnSpPr/>
          <p:nvPr/>
        </p:nvCxnSpPr>
        <p:spPr>
          <a:xfrm>
            <a:off x="5873579" y="2753427"/>
            <a:ext cx="0" cy="2903100"/>
          </a:xfrm>
          <a:prstGeom prst="straightConnector1">
            <a:avLst/>
          </a:prstGeom>
          <a:noFill/>
          <a:ln w="19050" cap="flat" cmpd="sng">
            <a:solidFill>
              <a:srgbClr val="F6B33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5" name="Google Shape;185;g5df449d0b6_0_33"/>
          <p:cNvSpPr/>
          <p:nvPr/>
        </p:nvSpPr>
        <p:spPr>
          <a:xfrm>
            <a:off x="2105780" y="6244555"/>
            <a:ext cx="1137600" cy="474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g5df449d0b6_0_33"/>
          <p:cNvSpPr txBox="1"/>
          <p:nvPr/>
        </p:nvSpPr>
        <p:spPr>
          <a:xfrm>
            <a:off x="2105775" y="6170150"/>
            <a:ext cx="1137600" cy="47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latin typeface="Trebuchet MS"/>
                <a:ea typeface="Trebuchet MS"/>
                <a:cs typeface="Trebuchet MS"/>
                <a:sym typeface="Trebuchet MS"/>
              </a:rPr>
              <a:t>Campus logo HERE</a:t>
            </a:r>
            <a:endParaRPr sz="1600"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7" name="Google Shape;187;g5df449d0b6_0_33"/>
          <p:cNvSpPr txBox="1"/>
          <p:nvPr/>
        </p:nvSpPr>
        <p:spPr>
          <a:xfrm>
            <a:off x="466350" y="1911875"/>
            <a:ext cx="5087400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b="1" dirty="0">
                <a:latin typeface="Calibri"/>
                <a:cs typeface="Calibri"/>
              </a:rPr>
              <a:t>Program</a:t>
            </a:r>
            <a:endParaRPr lang="en-US" i="1" dirty="0"/>
          </a:p>
          <a:p>
            <a:r>
              <a:rPr lang="en-US" i="1" dirty="0"/>
              <a:t>Air Conditioning/Heating/Refrigeration C.A./A.S.</a:t>
            </a:r>
          </a:p>
          <a:p>
            <a:r>
              <a:rPr lang="en-US" i="1" dirty="0"/>
              <a:t>Apprenticeship-Plasterer C.A./A.S.</a:t>
            </a:r>
          </a:p>
          <a:p>
            <a:r>
              <a:rPr lang="en-US" i="1" dirty="0"/>
              <a:t>Apprenticeship-Sound Technician C.A./A.S.</a:t>
            </a:r>
          </a:p>
          <a:p>
            <a:r>
              <a:rPr lang="en-US" i="1" dirty="0"/>
              <a:t>Architectural Drafting C.A./A.S.</a:t>
            </a:r>
          </a:p>
        </p:txBody>
      </p:sp>
      <p:sp>
        <p:nvSpPr>
          <p:cNvPr id="188" name="Google Shape;188;g5df449d0b6_0_33"/>
          <p:cNvSpPr txBox="1"/>
          <p:nvPr/>
        </p:nvSpPr>
        <p:spPr>
          <a:xfrm>
            <a:off x="6193350" y="1911625"/>
            <a:ext cx="5503500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b="1" dirty="0">
                <a:solidFill>
                  <a:schemeClr val="dk1"/>
                </a:solidFill>
              </a:rPr>
              <a:t>Units	Median Salary	Annual Job Openings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>
                <a:solidFill>
                  <a:schemeClr val="dk1"/>
                </a:solidFill>
              </a:rPr>
              <a:t>16	$54,681		348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>
                <a:solidFill>
                  <a:schemeClr val="dk1"/>
                </a:solidFill>
              </a:rPr>
              <a:t>26	$68,918		164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>
                <a:solidFill>
                  <a:schemeClr val="dk1"/>
                </a:solidFill>
              </a:rPr>
              <a:t>48	$49,126		23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>
                <a:solidFill>
                  <a:schemeClr val="dk1"/>
                </a:solidFill>
              </a:rPr>
              <a:t>24	$60,379		156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64AEE22-1CA4-4369-BF84-9744985A0ABB}"/>
              </a:ext>
            </a:extLst>
          </p:cNvPr>
          <p:cNvSpPr/>
          <p:nvPr/>
        </p:nvSpPr>
        <p:spPr>
          <a:xfrm>
            <a:off x="1769946" y="6131146"/>
            <a:ext cx="1570414" cy="7044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" name="Picture 4" descr="Image result for palomar college logo">
            <a:extLst>
              <a:ext uri="{FF2B5EF4-FFF2-40B4-BE49-F238E27FC236}">
                <a16:creationId xmlns:a16="http://schemas.microsoft.com/office/drawing/2014/main" id="{B606F75D-3741-4618-AF36-AA110C6CA3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667" y="6146283"/>
            <a:ext cx="1240971" cy="674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3287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5df449d0b6_0_82"/>
          <p:cNvSpPr txBox="1">
            <a:spLocks noGrp="1"/>
          </p:cNvSpPr>
          <p:nvPr>
            <p:ph type="sldNum" idx="4294967295"/>
          </p:nvPr>
        </p:nvSpPr>
        <p:spPr>
          <a:xfrm>
            <a:off x="11531600" y="6300788"/>
            <a:ext cx="660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bg1"/>
                </a:solidFill>
                <a:latin typeface="Trebuchet MS" panose="020B0603020202020204" pitchFamily="34" charset="0"/>
              </a:rPr>
              <a:t>9</a:t>
            </a:fld>
            <a:endParaRPr sz="1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195" name="Google Shape;195;g5df449d0b6_0_82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1239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  <a:buSzPts val="1100"/>
              <a:buNone/>
            </a:pPr>
            <a:r>
              <a:rPr lang="en-US" sz="3600" b="0">
                <a:solidFill>
                  <a:srgbClr val="FFFFFF"/>
                </a:solidFill>
              </a:rPr>
              <a:t>Health</a:t>
            </a:r>
            <a:endParaRPr sz="3600" b="0">
              <a:solidFill>
                <a:srgbClr val="FFFFFF"/>
              </a:solidFill>
            </a:endParaRPr>
          </a:p>
        </p:txBody>
      </p:sp>
      <p:cxnSp>
        <p:nvCxnSpPr>
          <p:cNvPr id="196" name="Google Shape;196;g5df449d0b6_0_82"/>
          <p:cNvCxnSpPr/>
          <p:nvPr/>
        </p:nvCxnSpPr>
        <p:spPr>
          <a:xfrm>
            <a:off x="5873579" y="2753427"/>
            <a:ext cx="0" cy="2903100"/>
          </a:xfrm>
          <a:prstGeom prst="straightConnector1">
            <a:avLst/>
          </a:prstGeom>
          <a:noFill/>
          <a:ln w="19050" cap="flat" cmpd="sng">
            <a:solidFill>
              <a:srgbClr val="F6B33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97" name="Google Shape;197;g5df449d0b6_0_82"/>
          <p:cNvSpPr/>
          <p:nvPr/>
        </p:nvSpPr>
        <p:spPr>
          <a:xfrm>
            <a:off x="2105780" y="6244555"/>
            <a:ext cx="1137600" cy="474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g5df449d0b6_0_82"/>
          <p:cNvSpPr txBox="1"/>
          <p:nvPr/>
        </p:nvSpPr>
        <p:spPr>
          <a:xfrm>
            <a:off x="2105775" y="6170150"/>
            <a:ext cx="1137600" cy="47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latin typeface="Trebuchet MS"/>
                <a:ea typeface="Trebuchet MS"/>
                <a:cs typeface="Trebuchet MS"/>
                <a:sym typeface="Trebuchet MS"/>
              </a:rPr>
              <a:t>Campus logo HERE</a:t>
            </a:r>
            <a:endParaRPr sz="1600"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9" name="Google Shape;199;g5df449d0b6_0_82"/>
          <p:cNvSpPr txBox="1"/>
          <p:nvPr/>
        </p:nvSpPr>
        <p:spPr>
          <a:xfrm>
            <a:off x="466350" y="1911875"/>
            <a:ext cx="5087400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b="1" dirty="0"/>
              <a:t>Programs</a:t>
            </a:r>
            <a:endParaRPr lang="en-US" i="1" dirty="0"/>
          </a:p>
          <a:p>
            <a:r>
              <a:rPr lang="en-US" i="1" dirty="0"/>
              <a:t>Alcohol and Other Drug Studies C.A./A.S.</a:t>
            </a:r>
          </a:p>
          <a:p>
            <a:r>
              <a:rPr lang="en-US" i="1" dirty="0"/>
              <a:t>Medical Office Specialist C.A./A.S.</a:t>
            </a:r>
          </a:p>
          <a:p>
            <a:r>
              <a:rPr lang="en-US" i="1" dirty="0"/>
              <a:t>Registered Dental Assisting C.A./A.S.</a:t>
            </a:r>
          </a:p>
          <a:p>
            <a:r>
              <a:rPr lang="en-US" i="1" dirty="0"/>
              <a:t>EMT Basic C.P.</a:t>
            </a:r>
          </a:p>
          <a:p>
            <a:r>
              <a:rPr lang="en-US" i="1" dirty="0"/>
              <a:t>Paramedic Training C.A./A.S.</a:t>
            </a:r>
          </a:p>
          <a:p>
            <a:r>
              <a:rPr lang="en-US" i="1" dirty="0"/>
              <a:t>Adult Fitness and Health C.A./A.S.</a:t>
            </a:r>
          </a:p>
          <a:p>
            <a:r>
              <a:rPr lang="en-US" i="1" dirty="0"/>
              <a:t>Nursing A.S.	</a:t>
            </a:r>
          </a:p>
          <a:p>
            <a:r>
              <a:rPr lang="en-US" i="1" dirty="0"/>
              <a:t>Nursing (LVN-RN) A.S.</a:t>
            </a:r>
          </a:p>
        </p:txBody>
      </p:sp>
      <p:sp>
        <p:nvSpPr>
          <p:cNvPr id="200" name="Google Shape;200;g5df449d0b6_0_82"/>
          <p:cNvSpPr txBox="1"/>
          <p:nvPr/>
        </p:nvSpPr>
        <p:spPr>
          <a:xfrm>
            <a:off x="6193350" y="1911625"/>
            <a:ext cx="5503500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b="1" dirty="0">
                <a:solidFill>
                  <a:schemeClr val="dk1"/>
                </a:solidFill>
              </a:rPr>
              <a:t>Units	Median Salary	Annual Job Openings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>
                <a:solidFill>
                  <a:schemeClr val="dk1"/>
                </a:solidFill>
              </a:rPr>
              <a:t>38	$44,004		393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>
                <a:solidFill>
                  <a:schemeClr val="dk1"/>
                </a:solidFill>
              </a:rPr>
              <a:t>19	$43,596		1,219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>
                <a:solidFill>
                  <a:schemeClr val="dk1"/>
                </a:solidFill>
              </a:rPr>
              <a:t>37	$38,552		689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>
                <a:solidFill>
                  <a:schemeClr val="dk1"/>
                </a:solidFill>
              </a:rPr>
              <a:t>10.5	$29,328		155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>
                <a:solidFill>
                  <a:schemeClr val="dk1"/>
                </a:solidFill>
              </a:rPr>
              <a:t>44	$29,328		155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>
                <a:solidFill>
                  <a:schemeClr val="dk1"/>
                </a:solidFill>
              </a:rPr>
              <a:t>34	$38,255		1,126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>
                <a:solidFill>
                  <a:schemeClr val="dk1"/>
                </a:solidFill>
              </a:rPr>
              <a:t>77	$98,248		2,123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59	$98,248		2,123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D28649-B99A-4C16-B471-1F6AC427F43B}"/>
              </a:ext>
            </a:extLst>
          </p:cNvPr>
          <p:cNvSpPr/>
          <p:nvPr/>
        </p:nvSpPr>
        <p:spPr>
          <a:xfrm>
            <a:off x="1769946" y="6131146"/>
            <a:ext cx="1570414" cy="7044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" name="Picture 4" descr="Image result for palomar college logo">
            <a:extLst>
              <a:ext uri="{FF2B5EF4-FFF2-40B4-BE49-F238E27FC236}">
                <a16:creationId xmlns:a16="http://schemas.microsoft.com/office/drawing/2014/main" id="{E27AA40D-5C2B-4488-A105-22750B6441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667" y="6146283"/>
            <a:ext cx="1240971" cy="674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24079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5df449d0b6_0_51"/>
          <p:cNvSpPr txBox="1">
            <a:spLocks noGrp="1"/>
          </p:cNvSpPr>
          <p:nvPr>
            <p:ph type="sldNum" idx="4294967295"/>
          </p:nvPr>
        </p:nvSpPr>
        <p:spPr>
          <a:xfrm>
            <a:off x="11531600" y="6300788"/>
            <a:ext cx="660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bg1"/>
                </a:solidFill>
                <a:latin typeface="Trebuchet MS" panose="020B0603020202020204" pitchFamily="34" charset="0"/>
              </a:rPr>
              <a:t>10</a:t>
            </a:fld>
            <a:endParaRPr sz="1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207" name="Google Shape;207;g5df449d0b6_0_51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1239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100"/>
              <a:buNone/>
            </a:pPr>
            <a:r>
              <a:rPr lang="en-US" sz="3600" b="0">
                <a:solidFill>
                  <a:srgbClr val="FFFFFF"/>
                </a:solidFill>
              </a:rPr>
              <a:t>Information and Communication Technology (ICT) </a:t>
            </a:r>
            <a:endParaRPr sz="3600" b="0">
              <a:solidFill>
                <a:srgbClr val="FFFFFF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100"/>
              <a:buNone/>
            </a:pPr>
            <a:r>
              <a:rPr lang="en-US" sz="3600" b="0">
                <a:solidFill>
                  <a:srgbClr val="FFFFFF"/>
                </a:solidFill>
              </a:rPr>
              <a:t>and Digital Media</a:t>
            </a:r>
            <a:endParaRPr sz="3600" b="0">
              <a:solidFill>
                <a:srgbClr val="FFFFFF"/>
              </a:solidFill>
            </a:endParaRPr>
          </a:p>
        </p:txBody>
      </p:sp>
      <p:cxnSp>
        <p:nvCxnSpPr>
          <p:cNvPr id="208" name="Google Shape;208;g5df449d0b6_0_51"/>
          <p:cNvCxnSpPr/>
          <p:nvPr/>
        </p:nvCxnSpPr>
        <p:spPr>
          <a:xfrm>
            <a:off x="5873579" y="2753427"/>
            <a:ext cx="0" cy="2903100"/>
          </a:xfrm>
          <a:prstGeom prst="straightConnector1">
            <a:avLst/>
          </a:prstGeom>
          <a:noFill/>
          <a:ln w="19050" cap="flat" cmpd="sng">
            <a:solidFill>
              <a:srgbClr val="F6B33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09" name="Google Shape;209;g5df449d0b6_0_51"/>
          <p:cNvSpPr/>
          <p:nvPr/>
        </p:nvSpPr>
        <p:spPr>
          <a:xfrm>
            <a:off x="2105780" y="6244555"/>
            <a:ext cx="1137600" cy="474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g5df449d0b6_0_51"/>
          <p:cNvSpPr txBox="1"/>
          <p:nvPr/>
        </p:nvSpPr>
        <p:spPr>
          <a:xfrm>
            <a:off x="2105775" y="6170150"/>
            <a:ext cx="1137600" cy="47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latin typeface="Trebuchet MS"/>
                <a:ea typeface="Trebuchet MS"/>
                <a:cs typeface="Trebuchet MS"/>
                <a:sym typeface="Trebuchet MS"/>
              </a:rPr>
              <a:t>Campus logo HERE</a:t>
            </a:r>
            <a:endParaRPr sz="1600"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1" name="Google Shape;211;g5df449d0b6_0_51"/>
          <p:cNvSpPr txBox="1"/>
          <p:nvPr/>
        </p:nvSpPr>
        <p:spPr>
          <a:xfrm>
            <a:off x="280219" y="1179872"/>
            <a:ext cx="5913131" cy="4476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i="1" dirty="0"/>
              <a:t>Graphic Design A.S.</a:t>
            </a:r>
          </a:p>
          <a:p>
            <a:r>
              <a:rPr lang="en-US" i="1" dirty="0"/>
              <a:t>Illustration C.A./A.S.</a:t>
            </a:r>
          </a:p>
          <a:p>
            <a:r>
              <a:rPr lang="en-US" i="1" dirty="0"/>
              <a:t>Administrative Assistant C.A./A.S.</a:t>
            </a:r>
          </a:p>
          <a:p>
            <a:r>
              <a:rPr lang="en-US" i="1" dirty="0"/>
              <a:t>Business Information Worker C.P.</a:t>
            </a:r>
          </a:p>
          <a:p>
            <a:r>
              <a:rPr lang="en-US" i="1" dirty="0"/>
              <a:t>E-Marketing C.A./A.S.</a:t>
            </a:r>
          </a:p>
          <a:p>
            <a:r>
              <a:rPr lang="en-US" i="1" dirty="0"/>
              <a:t>Medical Office Specialist C.A./A.S.</a:t>
            </a:r>
          </a:p>
          <a:p>
            <a:r>
              <a:rPr lang="en-US" i="1" dirty="0"/>
              <a:t>Retail Management C.P.</a:t>
            </a:r>
          </a:p>
          <a:p>
            <a:r>
              <a:rPr lang="en-US" i="1" dirty="0"/>
              <a:t>Social Media C.P.</a:t>
            </a:r>
          </a:p>
          <a:p>
            <a:r>
              <a:rPr lang="en-US" i="1" dirty="0"/>
              <a:t>Cinema C.A./A.S.</a:t>
            </a:r>
          </a:p>
          <a:p>
            <a:r>
              <a:rPr lang="en-US" i="1" dirty="0"/>
              <a:t>Computer Science with Emphasis in Video Gaming C.A./A.S.</a:t>
            </a:r>
          </a:p>
          <a:p>
            <a:r>
              <a:rPr lang="en-US" i="1" dirty="0"/>
              <a:t>Video Game Developer C.P.</a:t>
            </a:r>
          </a:p>
          <a:p>
            <a:r>
              <a:rPr lang="en-US" i="1" dirty="0"/>
              <a:t>Computer Information Systems C.A./A.S.</a:t>
            </a:r>
          </a:p>
          <a:p>
            <a:r>
              <a:rPr lang="en-US" i="1" dirty="0"/>
              <a:t>Information Technology C.A./A.S.</a:t>
            </a:r>
          </a:p>
          <a:p>
            <a:r>
              <a:rPr lang="en-US" i="1" dirty="0"/>
              <a:t>Management Information Systems C.A./A.S.</a:t>
            </a:r>
          </a:p>
          <a:p>
            <a:r>
              <a:rPr lang="en-US" i="1" dirty="0"/>
              <a:t>Computer Network Administration with Emphasis: Cisco, Linux, Microsoft C.A./A.S.</a:t>
            </a:r>
          </a:p>
          <a:p>
            <a:r>
              <a:rPr lang="en-US" i="1" dirty="0"/>
              <a:t>Web Developer with Emphasis in Java/Open Source, Windows</a:t>
            </a:r>
          </a:p>
          <a:p>
            <a:endParaRPr lang="en-US" i="1" dirty="0"/>
          </a:p>
        </p:txBody>
      </p:sp>
      <p:sp>
        <p:nvSpPr>
          <p:cNvPr id="212" name="Google Shape;212;g5df449d0b6_0_51"/>
          <p:cNvSpPr txBox="1"/>
          <p:nvPr/>
        </p:nvSpPr>
        <p:spPr>
          <a:xfrm>
            <a:off x="6193350" y="1179872"/>
            <a:ext cx="5913130" cy="447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i="1" dirty="0"/>
              <a:t>Broadcast Journalism C.P.</a:t>
            </a:r>
          </a:p>
          <a:p>
            <a:r>
              <a:rPr lang="en-US" i="1" dirty="0"/>
              <a:t>Digital Media C.P.</a:t>
            </a:r>
          </a:p>
          <a:p>
            <a:r>
              <a:rPr lang="en-US" i="1" dirty="0"/>
              <a:t>Digital Video C.A./A.S.</a:t>
            </a:r>
          </a:p>
          <a:p>
            <a:r>
              <a:rPr lang="en-US" i="1" dirty="0"/>
              <a:t>Entertainment Technology C.P.</a:t>
            </a:r>
          </a:p>
          <a:p>
            <a:r>
              <a:rPr lang="en-US" i="1" dirty="0"/>
              <a:t>Radio and Television C.A./A.S.</a:t>
            </a:r>
          </a:p>
          <a:p>
            <a:r>
              <a:rPr lang="en-US" i="1" dirty="0"/>
              <a:t>Advanced Geographic Information Systems C.A./A.S.</a:t>
            </a:r>
          </a:p>
          <a:p>
            <a:r>
              <a:rPr lang="en-US" i="1" dirty="0"/>
              <a:t>Geographic Information Systems C.P.</a:t>
            </a:r>
          </a:p>
          <a:p>
            <a:r>
              <a:rPr lang="en-US" i="1" dirty="0"/>
              <a:t>Unmanned Aircraft Systems (UAS) Technician C.P.</a:t>
            </a:r>
          </a:p>
          <a:p>
            <a:r>
              <a:rPr lang="en-US" i="1" dirty="0"/>
              <a:t>Digital Imaging C.A./A.S.</a:t>
            </a:r>
          </a:p>
          <a:p>
            <a:r>
              <a:rPr lang="en-US" i="1" dirty="0"/>
              <a:t>Digital Prepress Operator C.P.</a:t>
            </a:r>
          </a:p>
          <a:p>
            <a:r>
              <a:rPr lang="en-US" i="1" dirty="0"/>
              <a:t>Electronic Publisher C.P.</a:t>
            </a:r>
          </a:p>
          <a:p>
            <a:r>
              <a:rPr lang="en-US" i="1" dirty="0"/>
              <a:t>Graphic Communications: Emphasis in Digital Distribution C.A./A.S.</a:t>
            </a:r>
          </a:p>
          <a:p>
            <a:r>
              <a:rPr lang="en-US" i="1" dirty="0"/>
              <a:t>Graphic Communications: Emphasis in Management C.A./A.S.</a:t>
            </a:r>
          </a:p>
          <a:p>
            <a:r>
              <a:rPr lang="en-US" i="1" dirty="0"/>
              <a:t>Graphic Communications: Emphasis in Production C.A./A.S.</a:t>
            </a:r>
          </a:p>
          <a:p>
            <a:r>
              <a:rPr lang="en-US" i="1" dirty="0"/>
              <a:t>Screen Printer C.P.</a:t>
            </a:r>
          </a:p>
          <a:p>
            <a:r>
              <a:rPr lang="en-US" i="1" dirty="0"/>
              <a:t>Screen Printing C.A./A.S.</a:t>
            </a:r>
          </a:p>
          <a:p>
            <a:endParaRPr lang="en-US" i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1D7510C-D8CF-4616-9622-E3BC68AD00CF}"/>
              </a:ext>
            </a:extLst>
          </p:cNvPr>
          <p:cNvSpPr/>
          <p:nvPr/>
        </p:nvSpPr>
        <p:spPr>
          <a:xfrm>
            <a:off x="1769946" y="6131146"/>
            <a:ext cx="1570414" cy="7044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" name="Picture 4" descr="Image result for palomar college logo">
            <a:extLst>
              <a:ext uri="{FF2B5EF4-FFF2-40B4-BE49-F238E27FC236}">
                <a16:creationId xmlns:a16="http://schemas.microsoft.com/office/drawing/2014/main" id="{010F7F36-C9A9-49EC-9BCF-958F83D1C5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667" y="6146283"/>
            <a:ext cx="1240971" cy="674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91004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5df449d0b6_0_51"/>
          <p:cNvSpPr txBox="1">
            <a:spLocks noGrp="1"/>
          </p:cNvSpPr>
          <p:nvPr>
            <p:ph type="sldNum" idx="4294967295"/>
          </p:nvPr>
        </p:nvSpPr>
        <p:spPr>
          <a:xfrm>
            <a:off x="11531600" y="6300788"/>
            <a:ext cx="660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bg1"/>
                </a:solidFill>
                <a:latin typeface="Trebuchet MS" panose="020B0603020202020204" pitchFamily="34" charset="0"/>
              </a:rPr>
              <a:t>11</a:t>
            </a:fld>
            <a:endParaRPr sz="1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207" name="Google Shape;207;g5df449d0b6_0_51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1239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100"/>
              <a:buNone/>
            </a:pPr>
            <a:r>
              <a:rPr lang="en-US" sz="3600" b="0">
                <a:solidFill>
                  <a:srgbClr val="FFFFFF"/>
                </a:solidFill>
              </a:rPr>
              <a:t>Information and Communication Technology (ICT) </a:t>
            </a:r>
            <a:endParaRPr sz="3600" b="0">
              <a:solidFill>
                <a:srgbClr val="FFFFFF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100"/>
              <a:buNone/>
            </a:pPr>
            <a:r>
              <a:rPr lang="en-US" sz="3600" b="0">
                <a:solidFill>
                  <a:srgbClr val="FFFFFF"/>
                </a:solidFill>
              </a:rPr>
              <a:t>and Digital Media</a:t>
            </a:r>
            <a:endParaRPr sz="3600" b="0">
              <a:solidFill>
                <a:srgbClr val="FFFFFF"/>
              </a:solidFill>
            </a:endParaRPr>
          </a:p>
        </p:txBody>
      </p:sp>
      <p:cxnSp>
        <p:nvCxnSpPr>
          <p:cNvPr id="208" name="Google Shape;208;g5df449d0b6_0_51"/>
          <p:cNvCxnSpPr/>
          <p:nvPr/>
        </p:nvCxnSpPr>
        <p:spPr>
          <a:xfrm>
            <a:off x="5873579" y="2753427"/>
            <a:ext cx="0" cy="2903100"/>
          </a:xfrm>
          <a:prstGeom prst="straightConnector1">
            <a:avLst/>
          </a:prstGeom>
          <a:noFill/>
          <a:ln w="19050" cap="flat" cmpd="sng">
            <a:solidFill>
              <a:srgbClr val="F6B33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09" name="Google Shape;209;g5df449d0b6_0_51"/>
          <p:cNvSpPr/>
          <p:nvPr/>
        </p:nvSpPr>
        <p:spPr>
          <a:xfrm>
            <a:off x="2105780" y="6244555"/>
            <a:ext cx="1137600" cy="474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g5df449d0b6_0_51"/>
          <p:cNvSpPr txBox="1"/>
          <p:nvPr/>
        </p:nvSpPr>
        <p:spPr>
          <a:xfrm>
            <a:off x="2105775" y="6170150"/>
            <a:ext cx="1137600" cy="47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latin typeface="Trebuchet MS"/>
                <a:ea typeface="Trebuchet MS"/>
                <a:cs typeface="Trebuchet MS"/>
                <a:sym typeface="Trebuchet MS"/>
              </a:rPr>
              <a:t>Campus logo HERE</a:t>
            </a:r>
            <a:endParaRPr sz="1600"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1" name="Google Shape;211;g5df449d0b6_0_51"/>
          <p:cNvSpPr txBox="1"/>
          <p:nvPr/>
        </p:nvSpPr>
        <p:spPr>
          <a:xfrm>
            <a:off x="286814" y="2178455"/>
            <a:ext cx="5913131" cy="43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i="1" dirty="0"/>
              <a:t>Digital Animation, Compositing, and Music C.P.</a:t>
            </a:r>
          </a:p>
          <a:p>
            <a:r>
              <a:rPr lang="en-US" i="1" dirty="0"/>
              <a:t>Digital Media C.P.</a:t>
            </a:r>
          </a:p>
          <a:p>
            <a:r>
              <a:rPr lang="en-US" i="1" dirty="0"/>
              <a:t>Digital Video C.A./A.S.</a:t>
            </a:r>
          </a:p>
          <a:p>
            <a:r>
              <a:rPr lang="en-US" i="1" dirty="0"/>
              <a:t>E-Commerce Design C.P.</a:t>
            </a:r>
          </a:p>
          <a:p>
            <a:r>
              <a:rPr lang="en-US" i="1" dirty="0"/>
              <a:t>Interactive Media Design: Emphasis in 3D Modeling and Animation C.A./A.S.</a:t>
            </a:r>
          </a:p>
          <a:p>
            <a:r>
              <a:rPr lang="en-US" i="1" dirty="0"/>
              <a:t>Interactive Media Design: Emphasis in Multimedia Design C.A./A.S.</a:t>
            </a:r>
          </a:p>
          <a:p>
            <a:r>
              <a:rPr lang="en-US" i="1" dirty="0"/>
              <a:t>Interactive Web Multimedia and Audio C.A./A.S.</a:t>
            </a:r>
          </a:p>
          <a:p>
            <a:r>
              <a:rPr lang="en-US" i="1" dirty="0"/>
              <a:t>Internet: Graphic Communication Emphasis C.A./A.S.</a:t>
            </a:r>
          </a:p>
          <a:p>
            <a:r>
              <a:rPr lang="en-US" i="1" dirty="0"/>
              <a:t>New Media Compositing, Authoring, and Distribution C.A./A.S.</a:t>
            </a:r>
          </a:p>
          <a:p>
            <a:r>
              <a:rPr lang="en-US" i="1" dirty="0"/>
              <a:t>Web Data Base Design C.P.</a:t>
            </a:r>
          </a:p>
        </p:txBody>
      </p:sp>
      <p:sp>
        <p:nvSpPr>
          <p:cNvPr id="212" name="Google Shape;212;g5df449d0b6_0_51"/>
          <p:cNvSpPr txBox="1"/>
          <p:nvPr/>
        </p:nvSpPr>
        <p:spPr>
          <a:xfrm>
            <a:off x="6231300" y="2178454"/>
            <a:ext cx="5503500" cy="3623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i="1" dirty="0"/>
              <a:t>Foundations in Technical Careers C.P.</a:t>
            </a:r>
          </a:p>
          <a:p>
            <a:r>
              <a:rPr lang="en-US" i="1" dirty="0"/>
              <a:t>Multimedia Journalism C.A./A.S.</a:t>
            </a:r>
          </a:p>
          <a:p>
            <a:r>
              <a:rPr lang="en-US" i="1" dirty="0"/>
              <a:t>Library and Information Technology C.A./A.S.</a:t>
            </a:r>
          </a:p>
          <a:p>
            <a:r>
              <a:rPr lang="en-US" i="1" dirty="0"/>
              <a:t>Alternative Process Photography C.P.</a:t>
            </a:r>
          </a:p>
          <a:p>
            <a:r>
              <a:rPr lang="en-US" i="1" dirty="0"/>
              <a:t>Commercial Photography Certificate C.P.</a:t>
            </a:r>
          </a:p>
          <a:p>
            <a:r>
              <a:rPr lang="en-US" i="1" dirty="0"/>
              <a:t>Fine Art Traditional Photography C.P.</a:t>
            </a:r>
          </a:p>
          <a:p>
            <a:r>
              <a:rPr lang="en-US" i="1" dirty="0"/>
              <a:t>Photography C.A./A.S.</a:t>
            </a:r>
          </a:p>
          <a:p>
            <a:r>
              <a:rPr lang="en-US" i="1" dirty="0"/>
              <a:t>Drone Technology C.A./A.S.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1D7510C-D8CF-4616-9622-E3BC68AD00CF}"/>
              </a:ext>
            </a:extLst>
          </p:cNvPr>
          <p:cNvSpPr/>
          <p:nvPr/>
        </p:nvSpPr>
        <p:spPr>
          <a:xfrm>
            <a:off x="1769946" y="6131146"/>
            <a:ext cx="1570414" cy="7044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" name="Picture 4" descr="Image result for palomar college logo">
            <a:extLst>
              <a:ext uri="{FF2B5EF4-FFF2-40B4-BE49-F238E27FC236}">
                <a16:creationId xmlns:a16="http://schemas.microsoft.com/office/drawing/2014/main" id="{010F7F36-C9A9-49EC-9BCF-958F83D1C5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667" y="6146283"/>
            <a:ext cx="1240971" cy="674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13650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5df449d0b6_0_51"/>
          <p:cNvSpPr txBox="1">
            <a:spLocks noGrp="1"/>
          </p:cNvSpPr>
          <p:nvPr>
            <p:ph type="sldNum" idx="4294967295"/>
          </p:nvPr>
        </p:nvSpPr>
        <p:spPr>
          <a:xfrm>
            <a:off x="11531600" y="6300788"/>
            <a:ext cx="660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bg1"/>
                </a:solidFill>
                <a:latin typeface="Trebuchet MS" panose="020B0603020202020204" pitchFamily="34" charset="0"/>
              </a:rPr>
              <a:t>12</a:t>
            </a:fld>
            <a:endParaRPr sz="1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207" name="Google Shape;207;g5df449d0b6_0_51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1239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100"/>
              <a:buNone/>
            </a:pPr>
            <a:r>
              <a:rPr lang="en-US" sz="3600" b="0">
                <a:solidFill>
                  <a:srgbClr val="FFFFFF"/>
                </a:solidFill>
              </a:rPr>
              <a:t>Information and Communication Technology (ICT) </a:t>
            </a:r>
            <a:endParaRPr sz="3600" b="0">
              <a:solidFill>
                <a:srgbClr val="FFFFFF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100"/>
              <a:buNone/>
            </a:pPr>
            <a:r>
              <a:rPr lang="en-US" sz="3600" b="0">
                <a:solidFill>
                  <a:srgbClr val="FFFFFF"/>
                </a:solidFill>
              </a:rPr>
              <a:t>and Digital Media</a:t>
            </a:r>
            <a:endParaRPr sz="3600" b="0">
              <a:solidFill>
                <a:srgbClr val="FFFFFF"/>
              </a:solidFill>
            </a:endParaRPr>
          </a:p>
        </p:txBody>
      </p:sp>
      <p:cxnSp>
        <p:nvCxnSpPr>
          <p:cNvPr id="208" name="Google Shape;208;g5df449d0b6_0_51"/>
          <p:cNvCxnSpPr/>
          <p:nvPr/>
        </p:nvCxnSpPr>
        <p:spPr>
          <a:xfrm>
            <a:off x="5873579" y="2753427"/>
            <a:ext cx="0" cy="2903100"/>
          </a:xfrm>
          <a:prstGeom prst="straightConnector1">
            <a:avLst/>
          </a:prstGeom>
          <a:noFill/>
          <a:ln w="19050" cap="flat" cmpd="sng">
            <a:solidFill>
              <a:srgbClr val="F6B33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09" name="Google Shape;209;g5df449d0b6_0_51"/>
          <p:cNvSpPr/>
          <p:nvPr/>
        </p:nvSpPr>
        <p:spPr>
          <a:xfrm>
            <a:off x="2105780" y="6244555"/>
            <a:ext cx="1137600" cy="474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g5df449d0b6_0_51"/>
          <p:cNvSpPr txBox="1"/>
          <p:nvPr/>
        </p:nvSpPr>
        <p:spPr>
          <a:xfrm>
            <a:off x="2105775" y="6170150"/>
            <a:ext cx="1137600" cy="47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latin typeface="Trebuchet MS"/>
                <a:ea typeface="Trebuchet MS"/>
                <a:cs typeface="Trebuchet MS"/>
                <a:sym typeface="Trebuchet MS"/>
              </a:rPr>
              <a:t>Campus logo HERE</a:t>
            </a:r>
            <a:endParaRPr sz="1600"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1" name="Google Shape;211;g5df449d0b6_0_51"/>
          <p:cNvSpPr txBox="1"/>
          <p:nvPr/>
        </p:nvSpPr>
        <p:spPr>
          <a:xfrm>
            <a:off x="149904" y="1911875"/>
            <a:ext cx="5946095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b="1" dirty="0">
                <a:latin typeface="Calibri"/>
                <a:cs typeface="Calibri"/>
              </a:rPr>
              <a:t>Program</a:t>
            </a:r>
            <a:endParaRPr lang="en-US" i="1" dirty="0"/>
          </a:p>
          <a:p>
            <a:r>
              <a:rPr lang="en-US" i="1" dirty="0"/>
              <a:t>Graphic Design</a:t>
            </a:r>
          </a:p>
          <a:p>
            <a:r>
              <a:rPr lang="en-US" i="1" dirty="0"/>
              <a:t>Retail ManagemenC.A./A.S.t C.P.</a:t>
            </a:r>
          </a:p>
          <a:p>
            <a:r>
              <a:rPr lang="en-US" i="1" dirty="0"/>
              <a:t>Computer Science with Emphasis in Video Gaming C.A./A.S.</a:t>
            </a:r>
          </a:p>
          <a:p>
            <a:r>
              <a:rPr lang="en-US" i="1" dirty="0"/>
              <a:t>Management Information Systems C.A./A.S.</a:t>
            </a:r>
          </a:p>
          <a:p>
            <a:r>
              <a:rPr lang="en-US" i="1" dirty="0"/>
              <a:t>Computer Network Administration, Emphasis: Cisco C.A./A.S.</a:t>
            </a:r>
          </a:p>
          <a:p>
            <a:r>
              <a:rPr lang="en-US" i="1" dirty="0"/>
              <a:t>Web Design and Development C.A./A.S.</a:t>
            </a:r>
          </a:p>
          <a:p>
            <a:r>
              <a:rPr lang="en-US" i="1" dirty="0"/>
              <a:t>Broadcast Journalism C.P.</a:t>
            </a:r>
          </a:p>
          <a:p>
            <a:r>
              <a:rPr lang="en-US" i="1" dirty="0"/>
              <a:t>Digital Media C.P.</a:t>
            </a:r>
          </a:p>
          <a:p>
            <a:r>
              <a:rPr lang="en-US" i="1" dirty="0"/>
              <a:t>Digital Video C.A./A.S.</a:t>
            </a:r>
          </a:p>
          <a:p>
            <a:r>
              <a:rPr lang="en-US" i="1" dirty="0"/>
              <a:t>Library and Information Technology C.A./A.S.</a:t>
            </a:r>
          </a:p>
          <a:p>
            <a:r>
              <a:rPr lang="en-US" i="1" dirty="0"/>
              <a:t>Commercial Photography Certificate C.P.</a:t>
            </a:r>
          </a:p>
        </p:txBody>
      </p:sp>
      <p:sp>
        <p:nvSpPr>
          <p:cNvPr id="212" name="Google Shape;212;g5df449d0b6_0_51"/>
          <p:cNvSpPr txBox="1"/>
          <p:nvPr/>
        </p:nvSpPr>
        <p:spPr>
          <a:xfrm>
            <a:off x="6193350" y="1911625"/>
            <a:ext cx="5503500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b="1" dirty="0">
                <a:solidFill>
                  <a:schemeClr val="dk1"/>
                </a:solidFill>
              </a:rPr>
              <a:t>Units	Median Salary	Annual Job Openings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>
                <a:solidFill>
                  <a:schemeClr val="dk1"/>
                </a:solidFill>
              </a:rPr>
              <a:t>37	$51,757		371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>
                <a:solidFill>
                  <a:schemeClr val="dk1"/>
                </a:solidFill>
              </a:rPr>
              <a:t>25	$40.053		1,673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>
                <a:solidFill>
                  <a:schemeClr val="dk1"/>
                </a:solidFill>
              </a:rPr>
              <a:t>31	$88,510		717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>
                <a:solidFill>
                  <a:schemeClr val="dk1"/>
                </a:solidFill>
              </a:rPr>
              <a:t>38	$100,121		86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>
                <a:solidFill>
                  <a:schemeClr val="dk1"/>
                </a:solidFill>
              </a:rPr>
              <a:t>28	$68,550		139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>
                <a:solidFill>
                  <a:schemeClr val="dk1"/>
                </a:solidFill>
              </a:rPr>
              <a:t>28	$54,581		227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>
                <a:solidFill>
                  <a:schemeClr val="dk1"/>
                </a:solidFill>
              </a:rPr>
              <a:t>15	$71,154		9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>
                <a:solidFill>
                  <a:schemeClr val="dk1"/>
                </a:solidFill>
              </a:rPr>
              <a:t>15	$55,632		51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>
                <a:solidFill>
                  <a:schemeClr val="dk1"/>
                </a:solidFill>
              </a:rPr>
              <a:t>30	$55,455		30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>
                <a:solidFill>
                  <a:schemeClr val="dk1"/>
                </a:solidFill>
              </a:rPr>
              <a:t>25	$42,995		183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>
                <a:solidFill>
                  <a:schemeClr val="dk1"/>
                </a:solidFill>
              </a:rPr>
              <a:t>15	$45,594		193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1D7510C-D8CF-4616-9622-E3BC68AD00CF}"/>
              </a:ext>
            </a:extLst>
          </p:cNvPr>
          <p:cNvSpPr/>
          <p:nvPr/>
        </p:nvSpPr>
        <p:spPr>
          <a:xfrm>
            <a:off x="1769946" y="6131146"/>
            <a:ext cx="1570414" cy="7044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" name="Picture 4" descr="Image result for palomar college logo">
            <a:extLst>
              <a:ext uri="{FF2B5EF4-FFF2-40B4-BE49-F238E27FC236}">
                <a16:creationId xmlns:a16="http://schemas.microsoft.com/office/drawing/2014/main" id="{010F7F36-C9A9-49EC-9BCF-958F83D1C5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667" y="6146283"/>
            <a:ext cx="1240971" cy="674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47014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5df449d0b6_0_60"/>
          <p:cNvSpPr txBox="1">
            <a:spLocks noGrp="1"/>
          </p:cNvSpPr>
          <p:nvPr>
            <p:ph type="sldNum" idx="4294967295"/>
          </p:nvPr>
        </p:nvSpPr>
        <p:spPr>
          <a:xfrm>
            <a:off x="11531600" y="6300788"/>
            <a:ext cx="660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bg1"/>
                </a:solidFill>
                <a:latin typeface="Trebuchet MS" panose="020B0603020202020204" pitchFamily="34" charset="0"/>
              </a:rPr>
              <a:t>13</a:t>
            </a:fld>
            <a:endParaRPr sz="1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219" name="Google Shape;219;g5df449d0b6_0_60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1239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  <a:buSzPts val="1100"/>
              <a:buNone/>
            </a:pPr>
            <a:r>
              <a:rPr lang="en-US" sz="3600" b="0">
                <a:solidFill>
                  <a:srgbClr val="FFFFFF"/>
                </a:solidFill>
              </a:rPr>
              <a:t>Life Sciences and Biotechnology</a:t>
            </a:r>
            <a:endParaRPr sz="3600" b="0">
              <a:solidFill>
                <a:srgbClr val="FFFFFF"/>
              </a:solidFill>
            </a:endParaRPr>
          </a:p>
        </p:txBody>
      </p:sp>
      <p:cxnSp>
        <p:nvCxnSpPr>
          <p:cNvPr id="220" name="Google Shape;220;g5df449d0b6_0_60"/>
          <p:cNvCxnSpPr/>
          <p:nvPr/>
        </p:nvCxnSpPr>
        <p:spPr>
          <a:xfrm>
            <a:off x="5873579" y="2753427"/>
            <a:ext cx="0" cy="2903100"/>
          </a:xfrm>
          <a:prstGeom prst="straightConnector1">
            <a:avLst/>
          </a:prstGeom>
          <a:noFill/>
          <a:ln w="19050" cap="flat" cmpd="sng">
            <a:solidFill>
              <a:srgbClr val="F6B33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21" name="Google Shape;221;g5df449d0b6_0_60"/>
          <p:cNvSpPr/>
          <p:nvPr/>
        </p:nvSpPr>
        <p:spPr>
          <a:xfrm>
            <a:off x="2105780" y="6244555"/>
            <a:ext cx="1137600" cy="474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g5df449d0b6_0_60"/>
          <p:cNvSpPr txBox="1"/>
          <p:nvPr/>
        </p:nvSpPr>
        <p:spPr>
          <a:xfrm>
            <a:off x="2105775" y="6170150"/>
            <a:ext cx="1137600" cy="47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latin typeface="Trebuchet MS"/>
                <a:ea typeface="Trebuchet MS"/>
                <a:cs typeface="Trebuchet MS"/>
                <a:sym typeface="Trebuchet MS"/>
              </a:rPr>
              <a:t>Campus logo HERE</a:t>
            </a:r>
            <a:endParaRPr sz="1600"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23" name="Google Shape;223;g5df449d0b6_0_60"/>
          <p:cNvSpPr txBox="1"/>
          <p:nvPr/>
        </p:nvSpPr>
        <p:spPr>
          <a:xfrm>
            <a:off x="466350" y="1911875"/>
            <a:ext cx="5087400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Calibri"/>
                <a:cs typeface="Calibri"/>
              </a:rPr>
              <a:t>Program</a:t>
            </a:r>
            <a:endParaRPr lang="en-US" i="1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i="1" dirty="0">
                <a:latin typeface="+mn-lt"/>
                <a:ea typeface="Trebuchet MS"/>
                <a:cs typeface="Trebuchet MS"/>
                <a:sym typeface="Trebuchet MS"/>
              </a:rPr>
              <a:t>Biology (C.S./A.S.)</a:t>
            </a:r>
            <a:endParaRPr i="1" dirty="0">
              <a:latin typeface="+mn-lt"/>
              <a:ea typeface="Trebuchet MS"/>
              <a:cs typeface="Trebuchet MS"/>
              <a:sym typeface="Trebuchet MS"/>
            </a:endParaRPr>
          </a:p>
        </p:txBody>
      </p:sp>
      <p:sp>
        <p:nvSpPr>
          <p:cNvPr id="224" name="Google Shape;224;g5df449d0b6_0_60"/>
          <p:cNvSpPr txBox="1"/>
          <p:nvPr/>
        </p:nvSpPr>
        <p:spPr>
          <a:xfrm>
            <a:off x="6193350" y="1911625"/>
            <a:ext cx="5503500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b="1" dirty="0">
                <a:solidFill>
                  <a:schemeClr val="dk1"/>
                </a:solidFill>
              </a:rPr>
              <a:t>Units	Median Salary	Annual Job Openings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>
                <a:solidFill>
                  <a:schemeClr val="dk1"/>
                </a:solidFill>
              </a:rPr>
              <a:t>39	$81,392		207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03A8AD9-73E7-42F1-83FC-718C6765A1C3}"/>
              </a:ext>
            </a:extLst>
          </p:cNvPr>
          <p:cNvSpPr/>
          <p:nvPr/>
        </p:nvSpPr>
        <p:spPr>
          <a:xfrm>
            <a:off x="1769946" y="6131146"/>
            <a:ext cx="1570414" cy="7044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" name="Picture 4" descr="Image result for palomar college logo">
            <a:extLst>
              <a:ext uri="{FF2B5EF4-FFF2-40B4-BE49-F238E27FC236}">
                <a16:creationId xmlns:a16="http://schemas.microsoft.com/office/drawing/2014/main" id="{A38B1110-C0D1-485C-BC03-CC4BD97149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667" y="6146283"/>
            <a:ext cx="1240971" cy="674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82745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5df449d0b6_0_42"/>
          <p:cNvSpPr txBox="1">
            <a:spLocks noGrp="1"/>
          </p:cNvSpPr>
          <p:nvPr>
            <p:ph type="sldNum" idx="4294967295"/>
          </p:nvPr>
        </p:nvSpPr>
        <p:spPr>
          <a:xfrm>
            <a:off x="11531600" y="6300788"/>
            <a:ext cx="660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bg1"/>
                </a:solidFill>
                <a:latin typeface="Trebuchet MS" panose="020B0603020202020204" pitchFamily="34" charset="0"/>
              </a:rPr>
              <a:t>14</a:t>
            </a:fld>
            <a:endParaRPr sz="1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231" name="Google Shape;231;g5df449d0b6_0_42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1239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  <a:buSzPts val="1100"/>
              <a:buNone/>
            </a:pPr>
            <a:r>
              <a:rPr lang="en-US" sz="3600" b="0">
                <a:solidFill>
                  <a:srgbClr val="FFFFFF"/>
                </a:solidFill>
              </a:rPr>
              <a:t>Business and Entrepreneurship </a:t>
            </a:r>
            <a:endParaRPr sz="3600" b="0">
              <a:solidFill>
                <a:srgbClr val="FFFFFF"/>
              </a:solidFill>
            </a:endParaRPr>
          </a:p>
        </p:txBody>
      </p:sp>
      <p:cxnSp>
        <p:nvCxnSpPr>
          <p:cNvPr id="232" name="Google Shape;232;g5df449d0b6_0_42"/>
          <p:cNvCxnSpPr/>
          <p:nvPr/>
        </p:nvCxnSpPr>
        <p:spPr>
          <a:xfrm>
            <a:off x="5873579" y="2753427"/>
            <a:ext cx="0" cy="2903100"/>
          </a:xfrm>
          <a:prstGeom prst="straightConnector1">
            <a:avLst/>
          </a:prstGeom>
          <a:noFill/>
          <a:ln w="19050" cap="flat" cmpd="sng">
            <a:solidFill>
              <a:srgbClr val="F6B33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33" name="Google Shape;233;g5df449d0b6_0_42"/>
          <p:cNvSpPr/>
          <p:nvPr/>
        </p:nvSpPr>
        <p:spPr>
          <a:xfrm>
            <a:off x="2105780" y="6244555"/>
            <a:ext cx="1137600" cy="474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g5df449d0b6_0_42"/>
          <p:cNvSpPr txBox="1"/>
          <p:nvPr/>
        </p:nvSpPr>
        <p:spPr>
          <a:xfrm>
            <a:off x="2105775" y="6170150"/>
            <a:ext cx="1137600" cy="47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latin typeface="Trebuchet MS"/>
                <a:ea typeface="Trebuchet MS"/>
                <a:cs typeface="Trebuchet MS"/>
                <a:sym typeface="Trebuchet MS"/>
              </a:rPr>
              <a:t>Campus logo HERE</a:t>
            </a:r>
            <a:endParaRPr sz="1600"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5" name="Google Shape;235;g5df449d0b6_0_42"/>
          <p:cNvSpPr txBox="1"/>
          <p:nvPr/>
        </p:nvSpPr>
        <p:spPr>
          <a:xfrm>
            <a:off x="466350" y="2563318"/>
            <a:ext cx="5087400" cy="3093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i="1" dirty="0"/>
              <a:t>Business Management C.A./A.S.</a:t>
            </a:r>
          </a:p>
          <a:p>
            <a:r>
              <a:rPr lang="en-US" i="1" dirty="0"/>
              <a:t>Advertising, Marketing, and Merchandising C.A./A.S.</a:t>
            </a:r>
          </a:p>
          <a:p>
            <a:r>
              <a:rPr lang="en-US" i="1" dirty="0"/>
              <a:t>Business: General C.A./A.S.</a:t>
            </a:r>
          </a:p>
          <a:p>
            <a:r>
              <a:rPr lang="en-US" i="1" dirty="0"/>
              <a:t>E-Marketing C.A./A.S.</a:t>
            </a:r>
          </a:p>
          <a:p>
            <a:r>
              <a:rPr lang="en-US" i="1" dirty="0"/>
              <a:t>Medical Office Specialist C.A./A.S.</a:t>
            </a:r>
          </a:p>
          <a:p>
            <a:r>
              <a:rPr lang="en-US" i="1" dirty="0"/>
              <a:t>Retail Management C.P.</a:t>
            </a:r>
          </a:p>
          <a:p>
            <a:r>
              <a:rPr lang="en-US" i="1" dirty="0"/>
              <a:t>Child and Family Services C.A./A.S.</a:t>
            </a:r>
          </a:p>
          <a:p>
            <a:r>
              <a:rPr lang="en-US" i="1" dirty="0"/>
              <a:t>Public Relations C.P.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007B041-E3B6-4436-BB5B-E324B53F2223}"/>
              </a:ext>
            </a:extLst>
          </p:cNvPr>
          <p:cNvSpPr/>
          <p:nvPr/>
        </p:nvSpPr>
        <p:spPr>
          <a:xfrm>
            <a:off x="1769946" y="6131146"/>
            <a:ext cx="1570414" cy="7044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" name="Picture 4" descr="Image result for palomar college logo">
            <a:extLst>
              <a:ext uri="{FF2B5EF4-FFF2-40B4-BE49-F238E27FC236}">
                <a16:creationId xmlns:a16="http://schemas.microsoft.com/office/drawing/2014/main" id="{7490AC38-2E41-4E8A-A8E7-D0D845EB4C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667" y="6146283"/>
            <a:ext cx="1240971" cy="674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D2CD786-FAB5-4CBF-BCCC-27EBA6CC9F7A}"/>
              </a:ext>
            </a:extLst>
          </p:cNvPr>
          <p:cNvSpPr/>
          <p:nvPr/>
        </p:nvSpPr>
        <p:spPr>
          <a:xfrm>
            <a:off x="6318422" y="2658921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i="1" dirty="0">
                <a:solidFill>
                  <a:srgbClr val="203061"/>
                </a:solidFill>
                <a:latin typeface="+mn-lt"/>
              </a:rPr>
              <a:t>Fashion Design</a:t>
            </a:r>
            <a:r>
              <a:rPr lang="en-US" i="1" dirty="0"/>
              <a:t> C.A./A.S.</a:t>
            </a:r>
            <a:endParaRPr lang="en-US" i="1" dirty="0">
              <a:solidFill>
                <a:srgbClr val="203061"/>
              </a:solidFill>
              <a:latin typeface="+mn-lt"/>
            </a:endParaRPr>
          </a:p>
          <a:p>
            <a:r>
              <a:rPr lang="en-US" i="1" dirty="0">
                <a:solidFill>
                  <a:srgbClr val="203061"/>
                </a:solidFill>
                <a:latin typeface="+mn-lt"/>
              </a:rPr>
              <a:t>Fashion Merchandising</a:t>
            </a:r>
            <a:r>
              <a:rPr lang="en-US" i="1" dirty="0"/>
              <a:t> C.A./A.S.</a:t>
            </a:r>
            <a:endParaRPr lang="en-US" i="1" dirty="0">
              <a:solidFill>
                <a:srgbClr val="203061"/>
              </a:solidFill>
              <a:latin typeface="+mn-lt"/>
            </a:endParaRPr>
          </a:p>
          <a:p>
            <a:r>
              <a:rPr lang="en-US" i="1" dirty="0">
                <a:solidFill>
                  <a:srgbClr val="203061"/>
                </a:solidFill>
                <a:latin typeface="+mn-lt"/>
              </a:rPr>
              <a:t>Fashion: Buying and Management</a:t>
            </a:r>
            <a:r>
              <a:rPr lang="en-US" i="1" dirty="0"/>
              <a:t> C.A./A.S.</a:t>
            </a:r>
            <a:endParaRPr lang="en-US" i="1" dirty="0">
              <a:solidFill>
                <a:srgbClr val="203061"/>
              </a:solidFill>
              <a:latin typeface="+mn-lt"/>
            </a:endParaRPr>
          </a:p>
          <a:p>
            <a:r>
              <a:rPr lang="en-US" i="1" dirty="0">
                <a:solidFill>
                  <a:srgbClr val="203061"/>
                </a:solidFill>
                <a:latin typeface="+mn-lt"/>
              </a:rPr>
              <a:t>Visual Merchandising</a:t>
            </a:r>
            <a:r>
              <a:rPr lang="en-US" i="1" dirty="0"/>
              <a:t> C.A./A.S.</a:t>
            </a:r>
            <a:endParaRPr lang="en-US" i="1" dirty="0">
              <a:solidFill>
                <a:srgbClr val="203061"/>
              </a:solidFill>
              <a:latin typeface="+mn-lt"/>
            </a:endParaRPr>
          </a:p>
          <a:p>
            <a:r>
              <a:rPr lang="en-US" i="1" dirty="0">
                <a:solidFill>
                  <a:srgbClr val="203061"/>
                </a:solidFill>
                <a:latin typeface="+mn-lt"/>
              </a:rPr>
              <a:t>Interior Design</a:t>
            </a:r>
            <a:r>
              <a:rPr lang="en-US" i="1" dirty="0"/>
              <a:t> C.A./A.S.</a:t>
            </a:r>
            <a:endParaRPr lang="en-US" i="1" dirty="0">
              <a:solidFill>
                <a:srgbClr val="203061"/>
              </a:solidFill>
              <a:latin typeface="+mn-lt"/>
            </a:endParaRPr>
          </a:p>
          <a:p>
            <a:r>
              <a:rPr lang="en-US" i="1" dirty="0">
                <a:solidFill>
                  <a:srgbClr val="203061"/>
                </a:solidFill>
                <a:latin typeface="+mn-lt"/>
              </a:rPr>
              <a:t>Real Estate Appraisal License Preparation</a:t>
            </a:r>
            <a:r>
              <a:rPr lang="en-US" i="1" dirty="0"/>
              <a:t> C.P.</a:t>
            </a:r>
            <a:endParaRPr lang="en-US" i="1" dirty="0">
              <a:solidFill>
                <a:srgbClr val="203061"/>
              </a:solidFill>
              <a:latin typeface="+mn-lt"/>
            </a:endParaRPr>
          </a:p>
          <a:p>
            <a:r>
              <a:rPr lang="en-US" i="1" dirty="0">
                <a:solidFill>
                  <a:srgbClr val="203061"/>
                </a:solidFill>
                <a:latin typeface="+mn-lt"/>
              </a:rPr>
              <a:t>Real Estate Broker License Preparation</a:t>
            </a:r>
            <a:r>
              <a:rPr lang="en-US" i="1" dirty="0"/>
              <a:t> C.A./A.S.</a:t>
            </a:r>
            <a:endParaRPr lang="en-US" i="1" dirty="0">
              <a:solidFill>
                <a:srgbClr val="203061"/>
              </a:solidFill>
              <a:latin typeface="+mn-lt"/>
            </a:endParaRPr>
          </a:p>
          <a:p>
            <a:r>
              <a:rPr lang="en-US" i="1" dirty="0">
                <a:solidFill>
                  <a:srgbClr val="203061"/>
                </a:solidFill>
                <a:latin typeface="+mn-lt"/>
              </a:rPr>
              <a:t>Real Estate Salesperson License Preparation</a:t>
            </a:r>
            <a:r>
              <a:rPr lang="en-US" i="1" dirty="0"/>
              <a:t> C.P.</a:t>
            </a:r>
            <a:endParaRPr lang="en-US" b="0" i="1" dirty="0">
              <a:solidFill>
                <a:srgbClr val="20306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867957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5df449d0b6_0_42"/>
          <p:cNvSpPr txBox="1">
            <a:spLocks noGrp="1"/>
          </p:cNvSpPr>
          <p:nvPr>
            <p:ph type="sldNum" idx="4294967295"/>
          </p:nvPr>
        </p:nvSpPr>
        <p:spPr>
          <a:xfrm>
            <a:off x="11531600" y="6300788"/>
            <a:ext cx="660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bg1"/>
                </a:solidFill>
                <a:latin typeface="Trebuchet MS" panose="020B0603020202020204" pitchFamily="34" charset="0"/>
              </a:rPr>
              <a:t>15</a:t>
            </a:fld>
            <a:endParaRPr sz="1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231" name="Google Shape;231;g5df449d0b6_0_42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1239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  <a:buSzPts val="1100"/>
              <a:buNone/>
            </a:pPr>
            <a:r>
              <a:rPr lang="en-US" sz="3600" b="0">
                <a:solidFill>
                  <a:srgbClr val="FFFFFF"/>
                </a:solidFill>
              </a:rPr>
              <a:t>Business and Entrepreneurship </a:t>
            </a:r>
            <a:endParaRPr sz="3600" b="0">
              <a:solidFill>
                <a:srgbClr val="FFFFFF"/>
              </a:solidFill>
            </a:endParaRPr>
          </a:p>
        </p:txBody>
      </p:sp>
      <p:cxnSp>
        <p:nvCxnSpPr>
          <p:cNvPr id="232" name="Google Shape;232;g5df449d0b6_0_42"/>
          <p:cNvCxnSpPr/>
          <p:nvPr/>
        </p:nvCxnSpPr>
        <p:spPr>
          <a:xfrm>
            <a:off x="5873579" y="2753427"/>
            <a:ext cx="0" cy="2903100"/>
          </a:xfrm>
          <a:prstGeom prst="straightConnector1">
            <a:avLst/>
          </a:prstGeom>
          <a:noFill/>
          <a:ln w="19050" cap="flat" cmpd="sng">
            <a:solidFill>
              <a:srgbClr val="F6B33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33" name="Google Shape;233;g5df449d0b6_0_42"/>
          <p:cNvSpPr/>
          <p:nvPr/>
        </p:nvSpPr>
        <p:spPr>
          <a:xfrm>
            <a:off x="2105780" y="6244555"/>
            <a:ext cx="1137600" cy="474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g5df449d0b6_0_42"/>
          <p:cNvSpPr txBox="1"/>
          <p:nvPr/>
        </p:nvSpPr>
        <p:spPr>
          <a:xfrm>
            <a:off x="2105775" y="6170150"/>
            <a:ext cx="1137600" cy="47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latin typeface="Trebuchet MS"/>
                <a:ea typeface="Trebuchet MS"/>
                <a:cs typeface="Trebuchet MS"/>
                <a:sym typeface="Trebuchet MS"/>
              </a:rPr>
              <a:t>Campus logo HERE</a:t>
            </a:r>
            <a:endParaRPr sz="1600"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5" name="Google Shape;235;g5df449d0b6_0_42"/>
          <p:cNvSpPr txBox="1"/>
          <p:nvPr/>
        </p:nvSpPr>
        <p:spPr>
          <a:xfrm>
            <a:off x="466350" y="1783830"/>
            <a:ext cx="5087400" cy="3872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b="1" dirty="0">
                <a:latin typeface="Calibri"/>
                <a:cs typeface="Calibri"/>
              </a:rPr>
              <a:t>Program</a:t>
            </a:r>
            <a:endParaRPr lang="en-US" i="1" dirty="0"/>
          </a:p>
          <a:p>
            <a:r>
              <a:rPr lang="en-US" i="1" dirty="0"/>
              <a:t>Preschool Teacher C.A./A.S.</a:t>
            </a:r>
          </a:p>
          <a:p>
            <a:r>
              <a:rPr lang="en-US" i="1" dirty="0"/>
              <a:t>Public Relations C.P.</a:t>
            </a:r>
          </a:p>
          <a:p>
            <a:r>
              <a:rPr lang="en-US" i="1" dirty="0"/>
              <a:t>Visual Merchandising C.A./A.S.</a:t>
            </a:r>
          </a:p>
          <a:p>
            <a:r>
              <a:rPr lang="en-US" i="1" dirty="0"/>
              <a:t>Interior Design C.A./A.S.</a:t>
            </a:r>
          </a:p>
          <a:p>
            <a:r>
              <a:rPr lang="en-US" i="1" dirty="0"/>
              <a:t>Real Estate Broker License Preparation C.A./A.S.</a:t>
            </a:r>
          </a:p>
        </p:txBody>
      </p:sp>
      <p:sp>
        <p:nvSpPr>
          <p:cNvPr id="236" name="Google Shape;236;g5df449d0b6_0_42"/>
          <p:cNvSpPr txBox="1"/>
          <p:nvPr/>
        </p:nvSpPr>
        <p:spPr>
          <a:xfrm>
            <a:off x="6193350" y="1783830"/>
            <a:ext cx="5503500" cy="38726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b="1" dirty="0">
                <a:solidFill>
                  <a:schemeClr val="dk1"/>
                </a:solidFill>
              </a:rPr>
              <a:t>Units	Median Salary	Annual Job Openings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>
                <a:solidFill>
                  <a:schemeClr val="dk1"/>
                </a:solidFill>
              </a:rPr>
              <a:t>40	$32,321		659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>
                <a:solidFill>
                  <a:schemeClr val="dk1"/>
                </a:solidFill>
              </a:rPr>
              <a:t>15	$68,172		278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>
                <a:solidFill>
                  <a:schemeClr val="dk1"/>
                </a:solidFill>
              </a:rPr>
              <a:t>33	$30,243		104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>
                <a:solidFill>
                  <a:schemeClr val="dk1"/>
                </a:solidFill>
              </a:rPr>
              <a:t>30	$55,492		165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>
                <a:solidFill>
                  <a:schemeClr val="dk1"/>
                </a:solidFill>
              </a:rPr>
              <a:t>28	$67,599		218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007B041-E3B6-4436-BB5B-E324B53F2223}"/>
              </a:ext>
            </a:extLst>
          </p:cNvPr>
          <p:cNvSpPr/>
          <p:nvPr/>
        </p:nvSpPr>
        <p:spPr>
          <a:xfrm>
            <a:off x="1769946" y="6131146"/>
            <a:ext cx="1570414" cy="7044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" name="Picture 4" descr="Image result for palomar college logo">
            <a:extLst>
              <a:ext uri="{FF2B5EF4-FFF2-40B4-BE49-F238E27FC236}">
                <a16:creationId xmlns:a16="http://schemas.microsoft.com/office/drawing/2014/main" id="{7490AC38-2E41-4E8A-A8E7-D0D845EB4C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667" y="6146283"/>
            <a:ext cx="1240971" cy="674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13998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5df449d0b6_0_69"/>
          <p:cNvSpPr txBox="1">
            <a:spLocks noGrp="1"/>
          </p:cNvSpPr>
          <p:nvPr>
            <p:ph type="sldNum" idx="4294967295"/>
          </p:nvPr>
        </p:nvSpPr>
        <p:spPr>
          <a:xfrm>
            <a:off x="11531600" y="6300788"/>
            <a:ext cx="660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bg1"/>
                </a:solidFill>
                <a:latin typeface="Trebuchet MS" panose="020B0603020202020204" pitchFamily="34" charset="0"/>
              </a:rPr>
              <a:t>16</a:t>
            </a:fld>
            <a:endParaRPr sz="1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243" name="Google Shape;243;g5df449d0b6_0_69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1239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  <a:buSzPts val="1100"/>
              <a:buNone/>
            </a:pPr>
            <a:r>
              <a:rPr lang="en-US" sz="3600" b="0">
                <a:solidFill>
                  <a:srgbClr val="FFFFFF"/>
                </a:solidFill>
              </a:rPr>
              <a:t>Global Trade</a:t>
            </a:r>
            <a:endParaRPr sz="3600" b="0">
              <a:solidFill>
                <a:srgbClr val="FFFFFF"/>
              </a:solidFill>
            </a:endParaRPr>
          </a:p>
        </p:txBody>
      </p:sp>
      <p:cxnSp>
        <p:nvCxnSpPr>
          <p:cNvPr id="244" name="Google Shape;244;g5df449d0b6_0_69"/>
          <p:cNvCxnSpPr/>
          <p:nvPr/>
        </p:nvCxnSpPr>
        <p:spPr>
          <a:xfrm>
            <a:off x="5873579" y="2753427"/>
            <a:ext cx="0" cy="2903100"/>
          </a:xfrm>
          <a:prstGeom prst="straightConnector1">
            <a:avLst/>
          </a:prstGeom>
          <a:noFill/>
          <a:ln w="19050" cap="flat" cmpd="sng">
            <a:solidFill>
              <a:srgbClr val="F6B33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45" name="Google Shape;245;g5df449d0b6_0_69"/>
          <p:cNvSpPr/>
          <p:nvPr/>
        </p:nvSpPr>
        <p:spPr>
          <a:xfrm>
            <a:off x="2105780" y="6244555"/>
            <a:ext cx="1137600" cy="474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g5df449d0b6_0_69"/>
          <p:cNvSpPr txBox="1"/>
          <p:nvPr/>
        </p:nvSpPr>
        <p:spPr>
          <a:xfrm>
            <a:off x="2105775" y="6170150"/>
            <a:ext cx="1137600" cy="47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latin typeface="Trebuchet MS"/>
                <a:ea typeface="Trebuchet MS"/>
                <a:cs typeface="Trebuchet MS"/>
                <a:sym typeface="Trebuchet MS"/>
              </a:rPr>
              <a:t>Campus logo HERE</a:t>
            </a:r>
            <a:endParaRPr sz="1600"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7" name="Google Shape;247;g5df449d0b6_0_69"/>
          <p:cNvSpPr txBox="1"/>
          <p:nvPr/>
        </p:nvSpPr>
        <p:spPr>
          <a:xfrm>
            <a:off x="466350" y="1911875"/>
            <a:ext cx="5087400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b="1"/>
              <a:t>Program</a:t>
            </a:r>
            <a:endParaRPr lang="en-US" i="1" dirty="0"/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i="1" dirty="0"/>
              <a:t>International Business C.A./A.S.</a:t>
            </a:r>
            <a:endParaRPr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8" name="Google Shape;248;g5df449d0b6_0_69"/>
          <p:cNvSpPr txBox="1"/>
          <p:nvPr/>
        </p:nvSpPr>
        <p:spPr>
          <a:xfrm>
            <a:off x="6193350" y="1911625"/>
            <a:ext cx="5503500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b="1" dirty="0">
                <a:solidFill>
                  <a:schemeClr val="dk1"/>
                </a:solidFill>
              </a:rPr>
              <a:t>Units	Median Salary	Annual Job Openings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>
                <a:solidFill>
                  <a:schemeClr val="dk1"/>
                </a:solidFill>
              </a:rPr>
              <a:t>37	$132,889		300</a:t>
            </a:r>
          </a:p>
        </p:txBody>
      </p:sp>
    </p:spTree>
    <p:extLst>
      <p:ext uri="{BB962C8B-B14F-4D97-AF65-F5344CB8AC3E}">
        <p14:creationId xmlns:p14="http://schemas.microsoft.com/office/powerpoint/2010/main" val="18432033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5376BE-D380-6445-A9C8-3DDF91D08D8C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4" name="Content Placeholder 1"/>
          <p:cNvSpPr>
            <a:spLocks noGrp="1"/>
          </p:cNvSpPr>
          <p:nvPr>
            <p:ph sz="half" idx="2"/>
          </p:nvPr>
        </p:nvSpPr>
        <p:spPr>
          <a:xfrm>
            <a:off x="381785" y="642293"/>
            <a:ext cx="4416458" cy="5441984"/>
          </a:xfrm>
        </p:spPr>
        <p:txBody>
          <a:bodyPr/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rgbClr val="F1C232"/>
                </a:solidFill>
              </a:rPr>
              <a:t>Dr. Glyn Bongolan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rgbClr val="F1C232"/>
                </a:solidFill>
              </a:rPr>
              <a:t>Counseling Department Chair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rgbClr val="F1C232"/>
                </a:solidFill>
              </a:rPr>
              <a:t>(760) 744-1150 x3636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rgbClr val="F1C232"/>
                </a:solidFill>
              </a:rPr>
              <a:t>gbongolan@palomar.edu</a:t>
            </a:r>
          </a:p>
        </p:txBody>
      </p:sp>
      <p:sp>
        <p:nvSpPr>
          <p:cNvPr id="6" name="Rectangle 5"/>
          <p:cNvSpPr/>
          <p:nvPr/>
        </p:nvSpPr>
        <p:spPr>
          <a:xfrm>
            <a:off x="2105780" y="6244555"/>
            <a:ext cx="1137690" cy="4740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Campus Logo Here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A6ED671-8AEF-4207-866B-F49E19B3AD97}"/>
              </a:ext>
            </a:extLst>
          </p:cNvPr>
          <p:cNvSpPr/>
          <p:nvPr/>
        </p:nvSpPr>
        <p:spPr>
          <a:xfrm>
            <a:off x="1769946" y="6131146"/>
            <a:ext cx="1570414" cy="7044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7" name="Picture 4" descr="Image result for palomar college logo">
            <a:extLst>
              <a:ext uri="{FF2B5EF4-FFF2-40B4-BE49-F238E27FC236}">
                <a16:creationId xmlns:a16="http://schemas.microsoft.com/office/drawing/2014/main" id="{A50CC962-0D88-4996-B07E-CB576F4D69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667" y="6146283"/>
            <a:ext cx="1240971" cy="674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844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 bwMode="auto">
          <a:xfrm>
            <a:off x="695178" y="2204461"/>
            <a:ext cx="5028965" cy="1450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Autofit/>
          </a:bodyPr>
          <a:lstStyle>
            <a:lvl1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en-US" sz="4400" b="1" i="0" kern="1200" smtClean="0">
                <a:solidFill>
                  <a:srgbClr val="223365"/>
                </a:solidFill>
                <a:effectLst/>
                <a:latin typeface="Trebuchet MS" charset="0"/>
                <a:ea typeface="Trebuchet MS" charset="0"/>
                <a:cs typeface="Trebuchet MS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3365"/>
                </a:solidFill>
                <a:latin typeface="Trebuchet MS" charset="0"/>
                <a:ea typeface="Trebuchet MS" charset="0"/>
                <a:cs typeface="Trebuchet MS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3365"/>
                </a:solidFill>
                <a:latin typeface="Trebuchet MS" charset="0"/>
                <a:ea typeface="Trebuchet MS" charset="0"/>
                <a:cs typeface="Trebuchet MS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3365"/>
                </a:solidFill>
                <a:latin typeface="Trebuchet MS" charset="0"/>
                <a:ea typeface="Trebuchet MS" charset="0"/>
                <a:cs typeface="Trebuchet MS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3365"/>
                </a:solidFill>
                <a:latin typeface="Trebuchet MS" charset="0"/>
                <a:ea typeface="Trebuchet MS" charset="0"/>
                <a:cs typeface="Trebuchet MS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3365"/>
                </a:solidFill>
                <a:latin typeface="Trebuchet MS" charset="0"/>
                <a:ea typeface="Trebuchet MS" charset="0"/>
                <a:cs typeface="Trebuchet MS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3365"/>
                </a:solidFill>
                <a:latin typeface="Trebuchet MS" charset="0"/>
                <a:ea typeface="Trebuchet MS" charset="0"/>
                <a:cs typeface="Trebuchet MS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3365"/>
                </a:solidFill>
                <a:latin typeface="Trebuchet MS" charset="0"/>
                <a:ea typeface="Trebuchet MS" charset="0"/>
                <a:cs typeface="Trebuchet MS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3365"/>
                </a:solidFill>
                <a:latin typeface="Trebuchet MS" charset="0"/>
                <a:ea typeface="Trebuchet MS" charset="0"/>
                <a:cs typeface="Trebuchet MS" charset="0"/>
              </a:defRPr>
            </a:lvl9pPr>
          </a:lstStyle>
          <a:p>
            <a:r>
              <a:rPr lang="en-US" sz="6000" dirty="0"/>
              <a:t>CAREER EDUCATION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idx="1"/>
          </p:nvPr>
        </p:nvSpPr>
        <p:spPr>
          <a:xfrm>
            <a:off x="695179" y="3655290"/>
            <a:ext cx="4693920" cy="818239"/>
          </a:xfrm>
        </p:spPr>
        <p:txBody>
          <a:bodyPr/>
          <a:lstStyle/>
          <a:p>
            <a:pPr>
              <a:spcBef>
                <a:spcPts val="400"/>
              </a:spcBef>
              <a:spcAft>
                <a:spcPts val="0"/>
              </a:spcAft>
            </a:pPr>
            <a:r>
              <a:rPr lang="en-US" sz="3600" b="1" dirty="0" err="1"/>
              <a:t>MiraCosta</a:t>
            </a:r>
            <a:r>
              <a:rPr lang="en-US" sz="3600" b="1" dirty="0"/>
              <a:t> College</a:t>
            </a:r>
            <a:endParaRPr lang="en-US" sz="3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048" y="4473529"/>
            <a:ext cx="2910663" cy="1711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0157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5376BE-D380-6445-A9C8-3DDF91D08D8C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5" name="Content Placeholder 1"/>
          <p:cNvSpPr txBox="1">
            <a:spLocks/>
          </p:cNvSpPr>
          <p:nvPr/>
        </p:nvSpPr>
        <p:spPr bwMode="auto">
          <a:xfrm>
            <a:off x="457202" y="1301879"/>
            <a:ext cx="3860799" cy="2669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charset="0"/>
              <a:defRPr sz="2800" b="1" kern="120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  <a:lvl2pPr marL="27305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defRPr sz="2400" kern="120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2pPr>
            <a:lvl3pPr marL="547688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defRPr kern="120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3pPr>
            <a:lvl4pPr marL="547688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defRPr kern="120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4pPr>
            <a:lvl5pPr marL="547688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defRPr kern="120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Aft>
                <a:spcPts val="0"/>
              </a:spcAft>
            </a:pPr>
            <a:r>
              <a:rPr lang="en-US" dirty="0" err="1"/>
              <a:t>MiraCosta</a:t>
            </a:r>
            <a:r>
              <a:rPr lang="en-US" dirty="0"/>
              <a:t> College </a:t>
            </a:r>
          </a:p>
          <a:p>
            <a:pPr lvl="0">
              <a:lnSpc>
                <a:spcPct val="100000"/>
              </a:lnSpc>
              <a:spcAft>
                <a:spcPts val="0"/>
              </a:spcAft>
            </a:pPr>
            <a:r>
              <a:rPr lang="en-US" dirty="0"/>
              <a:t>Zhenya Lindstrom</a:t>
            </a:r>
          </a:p>
          <a:p>
            <a:pPr lvl="0">
              <a:lnSpc>
                <a:spcPct val="100000"/>
              </a:lnSpc>
              <a:spcAft>
                <a:spcPts val="0"/>
              </a:spcAft>
            </a:pPr>
            <a:r>
              <a:rPr lang="en-US" dirty="0"/>
              <a:t>Associate Dean, Career Education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2" y="2414896"/>
            <a:ext cx="3860799" cy="385402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/>
              <a:buNone/>
              <a:defRPr sz="3200" b="1" kern="1200">
                <a:solidFill>
                  <a:srgbClr val="050A28"/>
                </a:solidFill>
                <a:latin typeface="Trebuchet MS" charset="0"/>
                <a:ea typeface="Trebuchet MS" charset="0"/>
                <a:cs typeface="Trebuchet MS" charset="0"/>
              </a:defRPr>
            </a:lvl1pPr>
            <a:lvl2pPr marL="27432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800" kern="1200">
                <a:solidFill>
                  <a:srgbClr val="050A28"/>
                </a:solidFill>
                <a:latin typeface="Trebuchet MS" charset="0"/>
                <a:ea typeface="Trebuchet MS" charset="0"/>
                <a:cs typeface="Trebuchet MS" charset="0"/>
              </a:defRPr>
            </a:lvl2pPr>
            <a:lvl3pPr marL="54864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400" kern="1200">
                <a:solidFill>
                  <a:srgbClr val="050A28"/>
                </a:solidFill>
                <a:latin typeface="Trebuchet MS" charset="0"/>
                <a:ea typeface="Trebuchet MS" charset="0"/>
                <a:cs typeface="Trebuchet MS" charset="0"/>
              </a:defRPr>
            </a:lvl3pPr>
            <a:lvl4pPr marL="54864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rgbClr val="050A28"/>
                </a:solidFill>
                <a:latin typeface="Trebuchet MS" charset="0"/>
                <a:ea typeface="Trebuchet MS" charset="0"/>
                <a:cs typeface="Trebuchet MS" charset="0"/>
              </a:defRPr>
            </a:lvl4pPr>
            <a:lvl5pPr marL="54864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rgbClr val="050A28"/>
                </a:solidFill>
                <a:latin typeface="Trebuchet MS" charset="0"/>
                <a:ea typeface="Trebuchet MS" charset="0"/>
                <a:cs typeface="Trebuchet MS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>
              <a:spcAft>
                <a:spcPts val="1800"/>
              </a:spcAft>
            </a:pP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6761" y="6200597"/>
            <a:ext cx="961565" cy="565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3560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5"/>
          <p:cNvSpPr txBox="1">
            <a:spLocks noGrp="1"/>
          </p:cNvSpPr>
          <p:nvPr>
            <p:ph type="sldNum" idx="4294967295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bg1"/>
                </a:solidFill>
                <a:latin typeface="Trebuchet MS" panose="020B0603020202020204" pitchFamily="34" charset="0"/>
              </a:rPr>
              <a:t>20</a:t>
            </a:fld>
            <a:endParaRPr sz="1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147" name="Google Shape;147;p5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12395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  <a:buSzPts val="1100"/>
              <a:buNone/>
            </a:pPr>
            <a:r>
              <a:rPr lang="en-US" sz="3600" b="0" dirty="0">
                <a:solidFill>
                  <a:srgbClr val="FFFFFF"/>
                </a:solidFill>
              </a:rPr>
              <a:t>Advanced Manufacturing</a:t>
            </a:r>
            <a:endParaRPr dirty="0"/>
          </a:p>
        </p:txBody>
      </p:sp>
      <p:cxnSp>
        <p:nvCxnSpPr>
          <p:cNvPr id="148" name="Google Shape;148;p5"/>
          <p:cNvCxnSpPr/>
          <p:nvPr/>
        </p:nvCxnSpPr>
        <p:spPr>
          <a:xfrm flipH="1">
            <a:off x="5324382" y="2171079"/>
            <a:ext cx="1" cy="2903049"/>
          </a:xfrm>
          <a:prstGeom prst="straightConnector1">
            <a:avLst/>
          </a:prstGeom>
          <a:noFill/>
          <a:ln w="19050" cap="flat" cmpd="sng">
            <a:solidFill>
              <a:srgbClr val="F6B33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1" name="Google Shape;151;p5"/>
          <p:cNvSpPr txBox="1"/>
          <p:nvPr/>
        </p:nvSpPr>
        <p:spPr>
          <a:xfrm>
            <a:off x="643484" y="4378036"/>
            <a:ext cx="5087400" cy="1392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u="sng" dirty="0">
                <a:latin typeface="Trebuchet MS"/>
                <a:ea typeface="Trebuchet MS"/>
                <a:cs typeface="Trebuchet MS"/>
                <a:sym typeface="Trebuchet MS"/>
              </a:rPr>
              <a:t>Associate Degrees: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Engineering Technology 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Computer-Aided Drafting &amp; Design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Mechanical Design </a:t>
            </a:r>
            <a:endParaRPr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52" name="Google Shape;152;p5"/>
          <p:cNvSpPr txBox="1"/>
          <p:nvPr/>
        </p:nvSpPr>
        <p:spPr>
          <a:xfrm>
            <a:off x="7267175" y="1740866"/>
            <a:ext cx="3428534" cy="37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 b="1" dirty="0"/>
              <a:t>Top Jobs and Hourly Wages</a:t>
            </a:r>
            <a:endParaRPr sz="2000" b="1" dirty="0"/>
          </a:p>
        </p:txBody>
      </p:sp>
      <p:sp>
        <p:nvSpPr>
          <p:cNvPr id="10" name="Google Shape;151;p5"/>
          <p:cNvSpPr txBox="1"/>
          <p:nvPr/>
        </p:nvSpPr>
        <p:spPr>
          <a:xfrm>
            <a:off x="625012" y="1520406"/>
            <a:ext cx="4916804" cy="2569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u="sng" dirty="0">
                <a:latin typeface="Trebuchet MS"/>
                <a:ea typeface="Trebuchet MS"/>
                <a:cs typeface="Trebuchet MS"/>
                <a:sym typeface="Trebuchet MS"/>
              </a:rPr>
              <a:t>Certificates: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Solid Works Certified User (7 units)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AutoCAD Certified User (8)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Drafting Fundamentals (10)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Engineering Design Graphics (16)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Applied Design (16)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3D Modeling and Prototyping (17)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Mechanical Design (26)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Computer-Aided Drafting &amp; Design (29)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81" y="1602103"/>
            <a:ext cx="496811" cy="37949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58" y="4424217"/>
            <a:ext cx="605237" cy="4366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2447" y="2365017"/>
            <a:ext cx="2935341" cy="18199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/>
          <a:srcRect b="3583"/>
          <a:stretch/>
        </p:blipFill>
        <p:spPr>
          <a:xfrm>
            <a:off x="8909499" y="2365017"/>
            <a:ext cx="2393561" cy="182918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85" t="15559" r="26213" b="15809"/>
          <a:stretch/>
        </p:blipFill>
        <p:spPr>
          <a:xfrm>
            <a:off x="9779379" y="4146073"/>
            <a:ext cx="2154003" cy="1856109"/>
          </a:xfrm>
          <a:prstGeom prst="rect">
            <a:avLst/>
          </a:prstGeom>
        </p:spPr>
      </p:pic>
      <p:sp>
        <p:nvSpPr>
          <p:cNvPr id="17" name="Google Shape;152;p5"/>
          <p:cNvSpPr txBox="1"/>
          <p:nvPr/>
        </p:nvSpPr>
        <p:spPr>
          <a:xfrm>
            <a:off x="6076950" y="4533230"/>
            <a:ext cx="3428534" cy="12863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 b="1" dirty="0"/>
              <a:t>Our Student: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 i="1" dirty="0"/>
              <a:t>John Hayfield – hired at NASA with AA degree for a job that typically requires Bachelor’s</a:t>
            </a:r>
            <a:endParaRPr sz="2000" i="1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6761" y="6200597"/>
            <a:ext cx="961565" cy="565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0800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5df449d0b6_0_6"/>
          <p:cNvSpPr txBox="1">
            <a:spLocks noGrp="1"/>
          </p:cNvSpPr>
          <p:nvPr>
            <p:ph type="sldNum" idx="4294967295"/>
          </p:nvPr>
        </p:nvSpPr>
        <p:spPr>
          <a:xfrm>
            <a:off x="11531600" y="6300788"/>
            <a:ext cx="660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bg1"/>
                </a:solidFill>
                <a:latin typeface="Trebuchet MS" panose="020B0603020202020204" pitchFamily="34" charset="0"/>
              </a:rPr>
              <a:t>21</a:t>
            </a:fld>
            <a:endParaRPr sz="1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159" name="Google Shape;159;g5df449d0b6_0_6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1239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  <a:buSzPts val="1100"/>
              <a:buNone/>
            </a:pPr>
            <a:r>
              <a:rPr lang="en-US" sz="3600" b="0">
                <a:solidFill>
                  <a:srgbClr val="FFFFFF"/>
                </a:solidFill>
              </a:rPr>
              <a:t>Advanced Transportation and Logistics</a:t>
            </a:r>
            <a:endParaRPr sz="3600" b="0">
              <a:solidFill>
                <a:srgbClr val="FFFFFF"/>
              </a:solidFill>
            </a:endParaRPr>
          </a:p>
        </p:txBody>
      </p:sp>
      <p:cxnSp>
        <p:nvCxnSpPr>
          <p:cNvPr id="160" name="Google Shape;160;g5df449d0b6_0_6"/>
          <p:cNvCxnSpPr/>
          <p:nvPr/>
        </p:nvCxnSpPr>
        <p:spPr>
          <a:xfrm>
            <a:off x="5887153" y="2219801"/>
            <a:ext cx="0" cy="2903100"/>
          </a:xfrm>
          <a:prstGeom prst="straightConnector1">
            <a:avLst/>
          </a:prstGeom>
          <a:noFill/>
          <a:ln w="19050" cap="flat" cmpd="sng">
            <a:solidFill>
              <a:srgbClr val="F6B33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1" name="Google Shape;151;p5"/>
          <p:cNvSpPr txBox="1"/>
          <p:nvPr/>
        </p:nvSpPr>
        <p:spPr>
          <a:xfrm>
            <a:off x="671192" y="5122901"/>
            <a:ext cx="5087400" cy="848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u="sng" dirty="0">
                <a:latin typeface="Trebuchet MS"/>
                <a:ea typeface="Trebuchet MS"/>
                <a:cs typeface="Trebuchet MS"/>
                <a:sym typeface="Trebuchet MS"/>
              </a:rPr>
              <a:t>Associate Degrees: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Automotive Technology </a:t>
            </a:r>
            <a:endParaRPr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" name="Google Shape;151;p5"/>
          <p:cNvSpPr txBox="1"/>
          <p:nvPr/>
        </p:nvSpPr>
        <p:spPr>
          <a:xfrm>
            <a:off x="585616" y="1580221"/>
            <a:ext cx="5258552" cy="2569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u="sng" dirty="0">
                <a:latin typeface="Trebuchet MS"/>
                <a:ea typeface="Trebuchet MS"/>
                <a:cs typeface="Trebuchet MS"/>
                <a:sym typeface="Trebuchet MS"/>
              </a:rPr>
              <a:t>Certificates: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Automotive Electronics, Computers, and Emissions and/or HVAC (13-16 units)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Automotive Technology (24)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California Smog Check Technician (13-14)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Master Technician (41-43)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Automotive Electronics (8)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Automotive Quick Service Assistant (7)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Automotive Repair: Drive-Train Specialist (16)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Automotive Alignment, Brakes, and Suspension (8) 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Basic Engine Performance (8)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81" y="1602103"/>
            <a:ext cx="496811" cy="37949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167" y="5169081"/>
            <a:ext cx="605237" cy="43663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78" t="27048" r="33999" b="23488"/>
          <a:stretch/>
        </p:blipFill>
        <p:spPr>
          <a:xfrm>
            <a:off x="10083890" y="4288620"/>
            <a:ext cx="1777860" cy="153037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0436" y="2242325"/>
            <a:ext cx="3456550" cy="1759272"/>
          </a:xfrm>
          <a:prstGeom prst="rect">
            <a:avLst/>
          </a:prstGeom>
        </p:spPr>
      </p:pic>
      <p:sp>
        <p:nvSpPr>
          <p:cNvPr id="18" name="Google Shape;152;p5"/>
          <p:cNvSpPr txBox="1"/>
          <p:nvPr/>
        </p:nvSpPr>
        <p:spPr>
          <a:xfrm>
            <a:off x="7267175" y="1740866"/>
            <a:ext cx="3428534" cy="37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 b="1" dirty="0"/>
              <a:t>Top Jobs and Hourly Wages</a:t>
            </a:r>
            <a:endParaRPr sz="20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48990" y="2242325"/>
            <a:ext cx="2031517" cy="17592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4429" y="4094997"/>
            <a:ext cx="3737064" cy="1876214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6761" y="6200597"/>
            <a:ext cx="961565" cy="565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3719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5df449d0b6_0_24"/>
          <p:cNvSpPr txBox="1">
            <a:spLocks noGrp="1"/>
          </p:cNvSpPr>
          <p:nvPr>
            <p:ph type="sldNum" idx="4294967295"/>
          </p:nvPr>
        </p:nvSpPr>
        <p:spPr>
          <a:xfrm>
            <a:off x="11531600" y="6300788"/>
            <a:ext cx="660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bg1"/>
                </a:solidFill>
                <a:latin typeface="Trebuchet MS" panose="020B0603020202020204" pitchFamily="34" charset="0"/>
              </a:rPr>
              <a:t>22</a:t>
            </a:fld>
            <a:endParaRPr sz="1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171" name="Google Shape;171;g5df449d0b6_0_24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1239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  <a:buSzPts val="1100"/>
              <a:buNone/>
            </a:pPr>
            <a:r>
              <a:rPr lang="en-US" sz="3600" b="0">
                <a:solidFill>
                  <a:srgbClr val="FFFFFF"/>
                </a:solidFill>
              </a:rPr>
              <a:t>Agriculture, Water, and Environmental Technologies</a:t>
            </a:r>
            <a:endParaRPr sz="3600" b="0">
              <a:solidFill>
                <a:srgbClr val="FFFFFF"/>
              </a:solidFill>
            </a:endParaRPr>
          </a:p>
        </p:txBody>
      </p:sp>
      <p:cxnSp>
        <p:nvCxnSpPr>
          <p:cNvPr id="172" name="Google Shape;172;g5df449d0b6_0_24"/>
          <p:cNvCxnSpPr/>
          <p:nvPr/>
        </p:nvCxnSpPr>
        <p:spPr>
          <a:xfrm>
            <a:off x="6076950" y="2023754"/>
            <a:ext cx="0" cy="2903100"/>
          </a:xfrm>
          <a:prstGeom prst="straightConnector1">
            <a:avLst/>
          </a:prstGeom>
          <a:noFill/>
          <a:ln w="19050" cap="flat" cmpd="sng">
            <a:solidFill>
              <a:srgbClr val="F6B33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1" name="Google Shape;151;p5"/>
          <p:cNvSpPr txBox="1"/>
          <p:nvPr/>
        </p:nvSpPr>
        <p:spPr>
          <a:xfrm>
            <a:off x="625012" y="3977293"/>
            <a:ext cx="5563352" cy="1392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u="sng" dirty="0">
                <a:latin typeface="Trebuchet MS"/>
                <a:ea typeface="Trebuchet MS"/>
                <a:cs typeface="Trebuchet MS"/>
                <a:sym typeface="Trebuchet MS"/>
              </a:rPr>
              <a:t>Associate Degrees: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Landscape Architecture AA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Sustainable Landscape and Turf Management AA 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Nursery/Horticulture Crop Production AA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Viticulture and Enology AS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Sustainable Agriculture AS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Pest Control Adviser AS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" name="Google Shape;152;p5"/>
          <p:cNvSpPr txBox="1"/>
          <p:nvPr/>
        </p:nvSpPr>
        <p:spPr>
          <a:xfrm>
            <a:off x="7267175" y="1529858"/>
            <a:ext cx="3428534" cy="37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 b="1" dirty="0"/>
              <a:t>Top Jobs and Hourly Wages</a:t>
            </a:r>
            <a:endParaRPr sz="2000" b="1" dirty="0"/>
          </a:p>
        </p:txBody>
      </p:sp>
      <p:sp>
        <p:nvSpPr>
          <p:cNvPr id="13" name="Google Shape;151;p5"/>
          <p:cNvSpPr txBox="1"/>
          <p:nvPr/>
        </p:nvSpPr>
        <p:spPr>
          <a:xfrm>
            <a:off x="625012" y="1335686"/>
            <a:ext cx="4916804" cy="2569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u="sng" dirty="0">
                <a:latin typeface="Trebuchet MS"/>
                <a:ea typeface="Trebuchet MS"/>
                <a:cs typeface="Trebuchet MS"/>
                <a:sym typeface="Trebuchet MS"/>
              </a:rPr>
              <a:t>Certificates: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Irrigation Technology (13 units)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Landscape Architecture (26-29)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Nursery/Horticulture Crop Production (28)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Viticulture and Enology (29.5)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Sustainable Agriculture (31)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Sustainable Landscape and Turf Management (31)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Pest Control Adviser (44)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054" y="1415554"/>
            <a:ext cx="496811" cy="37949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894" y="4055370"/>
            <a:ext cx="605237" cy="43663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92" t="20967" r="31798" b="21550"/>
          <a:stretch/>
        </p:blipFill>
        <p:spPr>
          <a:xfrm>
            <a:off x="10234834" y="4055371"/>
            <a:ext cx="1912472" cy="167082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63324" y="2018315"/>
            <a:ext cx="3235888" cy="175826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86202" y="2027652"/>
            <a:ext cx="2473289" cy="17485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63324" y="4026482"/>
            <a:ext cx="3926926" cy="1800744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6761" y="6200597"/>
            <a:ext cx="961565" cy="565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5378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5df449d0b6_0_33"/>
          <p:cNvSpPr txBox="1">
            <a:spLocks noGrp="1"/>
          </p:cNvSpPr>
          <p:nvPr>
            <p:ph type="sldNum" idx="4294967295"/>
          </p:nvPr>
        </p:nvSpPr>
        <p:spPr>
          <a:xfrm>
            <a:off x="11531600" y="6300788"/>
            <a:ext cx="660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bg1"/>
                </a:solidFill>
                <a:latin typeface="Trebuchet MS" panose="020B0603020202020204" pitchFamily="34" charset="0"/>
              </a:rPr>
              <a:t>23</a:t>
            </a:fld>
            <a:endParaRPr sz="1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183" name="Google Shape;183;g5df449d0b6_0_33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1239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  <a:buSzPts val="1100"/>
              <a:buNone/>
            </a:pPr>
            <a:r>
              <a:rPr lang="en-US" sz="3600" b="0">
                <a:solidFill>
                  <a:srgbClr val="FFFFFF"/>
                </a:solidFill>
              </a:rPr>
              <a:t>Energy, Construction, and Utilities</a:t>
            </a:r>
            <a:endParaRPr sz="3600" b="0">
              <a:solidFill>
                <a:srgbClr val="FFFFFF"/>
              </a:solidFill>
            </a:endParaRPr>
          </a:p>
        </p:txBody>
      </p:sp>
      <p:cxnSp>
        <p:nvCxnSpPr>
          <p:cNvPr id="11" name="Google Shape;148;p5"/>
          <p:cNvCxnSpPr/>
          <p:nvPr/>
        </p:nvCxnSpPr>
        <p:spPr>
          <a:xfrm flipH="1">
            <a:off x="4843044" y="2194169"/>
            <a:ext cx="1" cy="2903049"/>
          </a:xfrm>
          <a:prstGeom prst="straightConnector1">
            <a:avLst/>
          </a:prstGeom>
          <a:noFill/>
          <a:ln w="19050" cap="flat" cmpd="sng">
            <a:solidFill>
              <a:srgbClr val="F6B33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2" name="Google Shape;151;p5"/>
          <p:cNvSpPr txBox="1"/>
          <p:nvPr/>
        </p:nvSpPr>
        <p:spPr>
          <a:xfrm>
            <a:off x="643484" y="4378036"/>
            <a:ext cx="3592797" cy="1392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u="sng" dirty="0">
                <a:latin typeface="Trebuchet MS"/>
                <a:ea typeface="Trebuchet MS"/>
                <a:cs typeface="Trebuchet MS"/>
                <a:sym typeface="Trebuchet MS"/>
              </a:rPr>
              <a:t>Associate Degrees: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Architectural Design AA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Computer-Aided Drafting AA </a:t>
            </a:r>
          </a:p>
        </p:txBody>
      </p:sp>
      <p:sp>
        <p:nvSpPr>
          <p:cNvPr id="13" name="Google Shape;152;p5"/>
          <p:cNvSpPr txBox="1"/>
          <p:nvPr/>
        </p:nvSpPr>
        <p:spPr>
          <a:xfrm>
            <a:off x="7267175" y="1740866"/>
            <a:ext cx="3428534" cy="37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 b="1" dirty="0"/>
              <a:t>Top Jobs and Hourly Wages</a:t>
            </a:r>
            <a:endParaRPr sz="2000" b="1" dirty="0"/>
          </a:p>
        </p:txBody>
      </p:sp>
      <p:sp>
        <p:nvSpPr>
          <p:cNvPr id="14" name="Google Shape;151;p5"/>
          <p:cNvSpPr txBox="1"/>
          <p:nvPr/>
        </p:nvSpPr>
        <p:spPr>
          <a:xfrm>
            <a:off x="625012" y="1855065"/>
            <a:ext cx="4371861" cy="2569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u="sng" dirty="0">
                <a:latin typeface="Trebuchet MS"/>
                <a:ea typeface="Trebuchet MS"/>
                <a:cs typeface="Trebuchet MS"/>
                <a:sym typeface="Trebuchet MS"/>
              </a:rPr>
              <a:t>Certificates: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Solid Works Certified User (7 units)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AutoCAD Certified User (8)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Drafting Fundamentals (10)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Construction Management (15-17)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Computer-Aided Drafting (24-25)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Architectural Design (32)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084" y="1928103"/>
            <a:ext cx="496811" cy="37949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366" y="4451925"/>
            <a:ext cx="605237" cy="43663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5"/>
          <a:srcRect t="24332" b="56890"/>
          <a:stretch/>
        </p:blipFill>
        <p:spPr>
          <a:xfrm>
            <a:off x="5433099" y="2307602"/>
            <a:ext cx="2935341" cy="34174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6"/>
          <a:srcRect t="23342" b="59618"/>
          <a:stretch/>
        </p:blipFill>
        <p:spPr>
          <a:xfrm>
            <a:off x="7949740" y="2307602"/>
            <a:ext cx="2530330" cy="34174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85" t="15559" r="26213" b="15809"/>
          <a:stretch/>
        </p:blipFill>
        <p:spPr>
          <a:xfrm>
            <a:off x="9880033" y="4780132"/>
            <a:ext cx="1604340" cy="1382463"/>
          </a:xfrm>
          <a:prstGeom prst="rect">
            <a:avLst/>
          </a:prstGeom>
        </p:spPr>
      </p:pic>
      <p:pic>
        <p:nvPicPr>
          <p:cNvPr id="1026" name="Picture 2" descr="https://photos.smugmug.com/photos/i-PshZc7j/0/3b8ac5ef/S/i-PshZc7j-S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641" y="2826445"/>
            <a:ext cx="3925032" cy="294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188043" y="2840130"/>
            <a:ext cx="286327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>
                <a:solidFill>
                  <a:srgbClr val="000000"/>
                </a:solidFill>
                <a:latin typeface="Open Sans"/>
              </a:rPr>
              <a:t>“My objectives are to teach sustainable practices in a very practical way, to involve the students with a real problem and have them solve that problem through design and construction.” </a:t>
            </a:r>
          </a:p>
          <a:p>
            <a:pPr algn="r"/>
            <a:r>
              <a:rPr lang="en-US" sz="1600" i="1" dirty="0">
                <a:solidFill>
                  <a:srgbClr val="000000"/>
                </a:solidFill>
                <a:latin typeface="Open Sans"/>
              </a:rPr>
              <a:t>(Professor David Parker) </a:t>
            </a:r>
            <a:endParaRPr lang="en-US" sz="1600" i="1" dirty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6761" y="6200597"/>
            <a:ext cx="961565" cy="565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2363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5df449d0b6_0_82"/>
          <p:cNvSpPr txBox="1">
            <a:spLocks noGrp="1"/>
          </p:cNvSpPr>
          <p:nvPr>
            <p:ph type="sldNum" idx="4294967295"/>
          </p:nvPr>
        </p:nvSpPr>
        <p:spPr>
          <a:xfrm>
            <a:off x="11531600" y="6300788"/>
            <a:ext cx="660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bg1"/>
                </a:solidFill>
                <a:latin typeface="Trebuchet MS" panose="020B0603020202020204" pitchFamily="34" charset="0"/>
              </a:rPr>
              <a:t>24</a:t>
            </a:fld>
            <a:endParaRPr sz="1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195" name="Google Shape;195;g5df449d0b6_0_82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1239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  <a:buSzPts val="1100"/>
              <a:buNone/>
            </a:pPr>
            <a:r>
              <a:rPr lang="en-US" sz="3600" b="0">
                <a:solidFill>
                  <a:srgbClr val="FFFFFF"/>
                </a:solidFill>
              </a:rPr>
              <a:t>Health</a:t>
            </a:r>
            <a:endParaRPr sz="3600" b="0">
              <a:solidFill>
                <a:srgbClr val="FFFFFF"/>
              </a:solidFill>
            </a:endParaRPr>
          </a:p>
        </p:txBody>
      </p:sp>
      <p:cxnSp>
        <p:nvCxnSpPr>
          <p:cNvPr id="196" name="Google Shape;196;g5df449d0b6_0_82"/>
          <p:cNvCxnSpPr/>
          <p:nvPr/>
        </p:nvCxnSpPr>
        <p:spPr>
          <a:xfrm>
            <a:off x="6197599" y="1705199"/>
            <a:ext cx="0" cy="2903100"/>
          </a:xfrm>
          <a:prstGeom prst="straightConnector1">
            <a:avLst/>
          </a:prstGeom>
          <a:noFill/>
          <a:ln w="19050" cap="flat" cmpd="sng">
            <a:solidFill>
              <a:srgbClr val="F6B33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1" name="Google Shape;151;p5"/>
          <p:cNvSpPr txBox="1"/>
          <p:nvPr/>
        </p:nvSpPr>
        <p:spPr>
          <a:xfrm>
            <a:off x="693895" y="4765619"/>
            <a:ext cx="5087400" cy="1030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u="sng" dirty="0">
                <a:latin typeface="Trebuchet MS"/>
                <a:ea typeface="Trebuchet MS"/>
                <a:cs typeface="Trebuchet MS"/>
                <a:sym typeface="Trebuchet MS"/>
              </a:rPr>
              <a:t>Associate Degrees: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LVN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Registered Nursing 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Medical Office Professional</a:t>
            </a:r>
            <a:endParaRPr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" name="Google Shape;152;p5"/>
          <p:cNvSpPr txBox="1"/>
          <p:nvPr/>
        </p:nvSpPr>
        <p:spPr>
          <a:xfrm>
            <a:off x="7380988" y="1211557"/>
            <a:ext cx="3428534" cy="37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 b="1" dirty="0"/>
              <a:t>Top Jobs and Hourly Wages</a:t>
            </a:r>
            <a:endParaRPr sz="2000" b="1" dirty="0"/>
          </a:p>
        </p:txBody>
      </p:sp>
      <p:sp>
        <p:nvSpPr>
          <p:cNvPr id="13" name="Google Shape;151;p5"/>
          <p:cNvSpPr txBox="1"/>
          <p:nvPr/>
        </p:nvSpPr>
        <p:spPr>
          <a:xfrm>
            <a:off x="625011" y="1246906"/>
            <a:ext cx="5507933" cy="3533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u="sng" dirty="0">
                <a:latin typeface="Trebuchet MS"/>
                <a:ea typeface="Trebuchet MS"/>
                <a:cs typeface="Trebuchet MS"/>
                <a:sym typeface="Trebuchet MS"/>
              </a:rPr>
              <a:t>Certificates: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CNA (6.5)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Yoga Instructor 200 hours (7)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Home Health Aide (8.5)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Yoga Instructor 300 hours (12-14)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Medical Office Specialist (13)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Medical Insurance &amp; Coding Specialist (13)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Personal Fitness Trainer (23-24)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Medical Office Clinical Professional (15-17)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Medical Office Professional (22)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Medical Office Clinical &amp; Admin Professional (30)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LVN (58)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81" y="1325700"/>
            <a:ext cx="496811" cy="37949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167" y="4807355"/>
            <a:ext cx="605237" cy="43663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60" t="20850" r="32414" b="25758"/>
          <a:stretch/>
        </p:blipFill>
        <p:spPr>
          <a:xfrm>
            <a:off x="10637982" y="4831523"/>
            <a:ext cx="1364170" cy="117644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92" t="26849" r="35360" b="25676"/>
          <a:stretch/>
        </p:blipFill>
        <p:spPr>
          <a:xfrm>
            <a:off x="9328212" y="4853130"/>
            <a:ext cx="1302327" cy="117301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1700" y="4629777"/>
            <a:ext cx="3126512" cy="17586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8"/>
          <a:srcRect t="68880"/>
          <a:stretch/>
        </p:blipFill>
        <p:spPr>
          <a:xfrm>
            <a:off x="6490911" y="4445129"/>
            <a:ext cx="4767584" cy="30656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9"/>
          <a:srcRect r="42402"/>
          <a:stretch/>
        </p:blipFill>
        <p:spPr>
          <a:xfrm>
            <a:off x="6490912" y="3013480"/>
            <a:ext cx="3069300" cy="13371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0"/>
          <a:srcRect r="34170"/>
          <a:stretch/>
        </p:blipFill>
        <p:spPr>
          <a:xfrm>
            <a:off x="6490911" y="1842823"/>
            <a:ext cx="2930997" cy="106663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147808" y="1842822"/>
            <a:ext cx="2083506" cy="1066631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9"/>
          <a:srcRect l="67445" t="-1355" r="1178" b="1355"/>
          <a:stretch/>
        </p:blipFill>
        <p:spPr>
          <a:xfrm>
            <a:off x="9560212" y="2992002"/>
            <a:ext cx="1698915" cy="1358637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6761" y="6200597"/>
            <a:ext cx="961565" cy="565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770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5df449d0b6_0_51"/>
          <p:cNvSpPr txBox="1">
            <a:spLocks noGrp="1"/>
          </p:cNvSpPr>
          <p:nvPr>
            <p:ph type="sldNum" idx="4294967295"/>
          </p:nvPr>
        </p:nvSpPr>
        <p:spPr>
          <a:xfrm>
            <a:off x="11531600" y="6300788"/>
            <a:ext cx="660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bg1"/>
                </a:solidFill>
                <a:latin typeface="Trebuchet MS" panose="020B0603020202020204" pitchFamily="34" charset="0"/>
              </a:rPr>
              <a:t>25</a:t>
            </a:fld>
            <a:endParaRPr sz="1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207" name="Google Shape;207;g5df449d0b6_0_51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1239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100"/>
              <a:buNone/>
            </a:pPr>
            <a:r>
              <a:rPr lang="en-US" sz="3600" b="0" dirty="0">
                <a:solidFill>
                  <a:srgbClr val="FFFFFF"/>
                </a:solidFill>
              </a:rPr>
              <a:t>Information and Communication Technology (ICT) </a:t>
            </a:r>
            <a:endParaRPr sz="3600" b="0" dirty="0">
              <a:solidFill>
                <a:srgbClr val="FFFFFF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100"/>
              <a:buNone/>
            </a:pPr>
            <a:r>
              <a:rPr lang="en-US" sz="3600" b="0" dirty="0">
                <a:solidFill>
                  <a:srgbClr val="FFFFFF"/>
                </a:solidFill>
              </a:rPr>
              <a:t>and Digital Media</a:t>
            </a:r>
            <a:endParaRPr sz="3600" b="0" dirty="0">
              <a:solidFill>
                <a:srgbClr val="FFFFFF"/>
              </a:solidFill>
            </a:endParaRPr>
          </a:p>
        </p:txBody>
      </p:sp>
      <p:cxnSp>
        <p:nvCxnSpPr>
          <p:cNvPr id="208" name="Google Shape;208;g5df449d0b6_0_51"/>
          <p:cNvCxnSpPr/>
          <p:nvPr/>
        </p:nvCxnSpPr>
        <p:spPr>
          <a:xfrm>
            <a:off x="5957455" y="2346282"/>
            <a:ext cx="0" cy="2650591"/>
          </a:xfrm>
          <a:prstGeom prst="straightConnector1">
            <a:avLst/>
          </a:prstGeom>
          <a:noFill/>
          <a:ln w="19050" cap="flat" cmpd="sng">
            <a:solidFill>
              <a:srgbClr val="F6B33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1" name="Google Shape;151;p5"/>
          <p:cNvSpPr txBox="1"/>
          <p:nvPr/>
        </p:nvSpPr>
        <p:spPr>
          <a:xfrm>
            <a:off x="614085" y="3481584"/>
            <a:ext cx="5343370" cy="2681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u="sng" dirty="0">
                <a:latin typeface="Trebuchet MS"/>
                <a:ea typeface="Trebuchet MS"/>
                <a:cs typeface="Trebuchet MS"/>
                <a:sym typeface="Trebuchet MS"/>
              </a:rPr>
              <a:t>Associate Degrees: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Business and Information Worker AS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Business Productivity Software Applications AS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Cybersecurity AS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Information Technology AS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Internet and E-Commerce AS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Management Information Systems AS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Systems Administration AS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Tech Support AS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" name="Google Shape;152;p5"/>
          <p:cNvSpPr txBox="1"/>
          <p:nvPr/>
        </p:nvSpPr>
        <p:spPr>
          <a:xfrm>
            <a:off x="7267175" y="1280680"/>
            <a:ext cx="3428534" cy="37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 b="1" dirty="0"/>
              <a:t>Top Jobs and Hourly Wages</a:t>
            </a:r>
            <a:endParaRPr sz="2000" b="1" dirty="0"/>
          </a:p>
        </p:txBody>
      </p:sp>
      <p:sp>
        <p:nvSpPr>
          <p:cNvPr id="13" name="Google Shape;151;p5"/>
          <p:cNvSpPr txBox="1"/>
          <p:nvPr/>
        </p:nvSpPr>
        <p:spPr>
          <a:xfrm>
            <a:off x="541884" y="1367393"/>
            <a:ext cx="6450043" cy="2569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u="sng" dirty="0">
                <a:latin typeface="Trebuchet MS"/>
                <a:ea typeface="Trebuchet MS"/>
                <a:cs typeface="Trebuchet MS"/>
                <a:sym typeface="Trebuchet MS"/>
              </a:rPr>
              <a:t>Certificates: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Business Productivity Software Essentials (9 units)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 err="1">
                <a:latin typeface="Trebuchet MS"/>
                <a:ea typeface="Trebuchet MS"/>
                <a:cs typeface="Trebuchet MS"/>
                <a:sym typeface="Trebuchet MS"/>
              </a:rPr>
              <a:t>Certiport</a:t>
            </a: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 IC3 Digital Literacy (9)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Emerging Technologies (9-10)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CompTIA IT Core Essentials (10)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 err="1">
                <a:latin typeface="Trebuchet MS"/>
                <a:ea typeface="Trebuchet MS"/>
                <a:cs typeface="Trebuchet MS"/>
                <a:sym typeface="Trebuchet MS"/>
              </a:rPr>
              <a:t>Certiport</a:t>
            </a: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 Microsoft Office (12)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i="1" dirty="0">
                <a:latin typeface="Trebuchet MS"/>
                <a:ea typeface="Trebuchet MS"/>
                <a:cs typeface="Trebuchet MS"/>
                <a:sym typeface="Trebuchet MS"/>
              </a:rPr>
              <a:t>+ all AS degree are also certificates (20-30)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054" y="1415554"/>
            <a:ext cx="496811" cy="37949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09" y="3509863"/>
            <a:ext cx="605237" cy="43663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19" t="21907" r="25279" b="26420"/>
          <a:stretch/>
        </p:blipFill>
        <p:spPr>
          <a:xfrm>
            <a:off x="10117440" y="4895273"/>
            <a:ext cx="1860334" cy="107498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773" y="5112107"/>
            <a:ext cx="1824290" cy="102616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58441" y="1832983"/>
            <a:ext cx="2991134" cy="137566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8"/>
          <a:srcRect b="2928"/>
          <a:stretch/>
        </p:blipFill>
        <p:spPr>
          <a:xfrm>
            <a:off x="9466451" y="1832262"/>
            <a:ext cx="1604041" cy="137638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58440" y="3279351"/>
            <a:ext cx="3037379" cy="134777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0"/>
          <a:srcRect t="1" r="5962" b="3404"/>
          <a:stretch/>
        </p:blipFill>
        <p:spPr>
          <a:xfrm>
            <a:off x="9540340" y="3279351"/>
            <a:ext cx="1559440" cy="1347777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27"/>
          <a:stretch/>
        </p:blipFill>
        <p:spPr>
          <a:xfrm>
            <a:off x="6596269" y="4747915"/>
            <a:ext cx="1130270" cy="12986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6" name="Rectangle 15"/>
          <p:cNvSpPr/>
          <p:nvPr/>
        </p:nvSpPr>
        <p:spPr>
          <a:xfrm>
            <a:off x="7781745" y="4895273"/>
            <a:ext cx="231762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/>
              <a:t>Our student - Ricardo</a:t>
            </a:r>
          </a:p>
          <a:p>
            <a:r>
              <a:rPr lang="en-US" sz="1600" i="1" dirty="0"/>
              <a:t>got employed with Booz Allen Hamilton as a Cyber Security Risk Assessor</a:t>
            </a: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6761" y="6200597"/>
            <a:ext cx="961565" cy="565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1798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5df449d0b6_0_51"/>
          <p:cNvSpPr txBox="1">
            <a:spLocks noGrp="1"/>
          </p:cNvSpPr>
          <p:nvPr>
            <p:ph type="sldNum" idx="4294967295"/>
          </p:nvPr>
        </p:nvSpPr>
        <p:spPr>
          <a:xfrm>
            <a:off x="11531600" y="6300788"/>
            <a:ext cx="660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bg1"/>
                </a:solidFill>
                <a:latin typeface="Trebuchet MS" panose="020B0603020202020204" pitchFamily="34" charset="0"/>
              </a:rPr>
              <a:t>26</a:t>
            </a:fld>
            <a:endParaRPr sz="1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207" name="Google Shape;207;g5df449d0b6_0_51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1239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100"/>
              <a:buNone/>
            </a:pPr>
            <a:r>
              <a:rPr lang="en-US" sz="3600" b="0" dirty="0">
                <a:solidFill>
                  <a:srgbClr val="FFFFFF"/>
                </a:solidFill>
              </a:rPr>
              <a:t>Information and Communication Technology (ICT) </a:t>
            </a:r>
            <a:endParaRPr sz="3600" b="0" dirty="0">
              <a:solidFill>
                <a:srgbClr val="FFFFFF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100"/>
              <a:buNone/>
            </a:pPr>
            <a:r>
              <a:rPr lang="en-US" sz="3600" b="0" dirty="0">
                <a:solidFill>
                  <a:srgbClr val="FFFFFF"/>
                </a:solidFill>
              </a:rPr>
              <a:t>and Digital Media (cont’d)</a:t>
            </a:r>
            <a:endParaRPr sz="3600" b="0" dirty="0">
              <a:solidFill>
                <a:srgbClr val="FFFFFF"/>
              </a:solidFill>
            </a:endParaRPr>
          </a:p>
        </p:txBody>
      </p:sp>
      <p:cxnSp>
        <p:nvCxnSpPr>
          <p:cNvPr id="208" name="Google Shape;208;g5df449d0b6_0_51"/>
          <p:cNvCxnSpPr/>
          <p:nvPr/>
        </p:nvCxnSpPr>
        <p:spPr>
          <a:xfrm>
            <a:off x="5485650" y="2030034"/>
            <a:ext cx="0" cy="2903100"/>
          </a:xfrm>
          <a:prstGeom prst="straightConnector1">
            <a:avLst/>
          </a:prstGeom>
          <a:noFill/>
          <a:ln w="19050" cap="flat" cmpd="sng">
            <a:solidFill>
              <a:srgbClr val="F6B33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1" name="Google Shape;151;p5"/>
          <p:cNvSpPr txBox="1"/>
          <p:nvPr/>
        </p:nvSpPr>
        <p:spPr>
          <a:xfrm>
            <a:off x="614085" y="3963844"/>
            <a:ext cx="5510718" cy="21987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u="sng" dirty="0">
                <a:latin typeface="Trebuchet MS"/>
                <a:ea typeface="Trebuchet MS"/>
                <a:cs typeface="Trebuchet MS"/>
                <a:sym typeface="Trebuchet MS"/>
              </a:rPr>
              <a:t>Associate Degrees: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Graphic Design AA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Web Development and Design AA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" name="Google Shape;152;p5"/>
          <p:cNvSpPr txBox="1"/>
          <p:nvPr/>
        </p:nvSpPr>
        <p:spPr>
          <a:xfrm>
            <a:off x="7196006" y="1435133"/>
            <a:ext cx="3428534" cy="37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 b="1" dirty="0"/>
              <a:t>Top Jobs and Hourly Wages</a:t>
            </a:r>
            <a:endParaRPr sz="2000" b="1" dirty="0"/>
          </a:p>
        </p:txBody>
      </p:sp>
      <p:sp>
        <p:nvSpPr>
          <p:cNvPr id="13" name="Google Shape;151;p5"/>
          <p:cNvSpPr txBox="1"/>
          <p:nvPr/>
        </p:nvSpPr>
        <p:spPr>
          <a:xfrm>
            <a:off x="541884" y="1530269"/>
            <a:ext cx="4981461" cy="2569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u="sng" dirty="0">
                <a:latin typeface="Trebuchet MS"/>
                <a:ea typeface="Trebuchet MS"/>
                <a:cs typeface="Trebuchet MS"/>
                <a:sym typeface="Trebuchet MS"/>
              </a:rPr>
              <a:t>Certificates: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Digital Media Foundations (12 units)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Digital and Print Publishing (12)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Web Design (15)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Video and Animation (15)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Graphic Communication (15)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i="1" dirty="0">
                <a:latin typeface="Trebuchet MS"/>
                <a:ea typeface="Trebuchet MS"/>
                <a:cs typeface="Trebuchet MS"/>
                <a:sym typeface="Trebuchet MS"/>
              </a:rPr>
              <a:t>+ all AS degree are also certificates of achievement (30)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112" y="1619859"/>
            <a:ext cx="496811" cy="37949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40" y="3996559"/>
            <a:ext cx="605237" cy="43663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74" t="18431" r="34675" b="19630"/>
          <a:stretch/>
        </p:blipFill>
        <p:spPr>
          <a:xfrm>
            <a:off x="9373632" y="3752894"/>
            <a:ext cx="1967167" cy="222153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74091" y="1943353"/>
            <a:ext cx="2843830" cy="167790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84989" y="1943353"/>
            <a:ext cx="2226383" cy="167579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8"/>
          <a:srcRect t="69781" r="12856" b="5622"/>
          <a:stretch/>
        </p:blipFill>
        <p:spPr>
          <a:xfrm>
            <a:off x="5774092" y="5530629"/>
            <a:ext cx="3434564" cy="46377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74091" y="3834970"/>
            <a:ext cx="3431214" cy="170866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879714" y="5603031"/>
            <a:ext cx="24324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Student Wages After Studies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6761" y="6200597"/>
            <a:ext cx="961565" cy="565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3446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5df449d0b6_0_60"/>
          <p:cNvSpPr txBox="1">
            <a:spLocks noGrp="1"/>
          </p:cNvSpPr>
          <p:nvPr>
            <p:ph type="sldNum" idx="4294967295"/>
          </p:nvPr>
        </p:nvSpPr>
        <p:spPr>
          <a:xfrm>
            <a:off x="11531600" y="6300788"/>
            <a:ext cx="660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bg1"/>
                </a:solidFill>
                <a:latin typeface="Trebuchet MS" panose="020B0603020202020204" pitchFamily="34" charset="0"/>
              </a:rPr>
              <a:t>27</a:t>
            </a:fld>
            <a:endParaRPr sz="1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219" name="Google Shape;219;g5df449d0b6_0_60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1239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  <a:buSzPts val="1100"/>
              <a:buNone/>
            </a:pPr>
            <a:r>
              <a:rPr lang="en-US" sz="3600" b="0">
                <a:solidFill>
                  <a:srgbClr val="FFFFFF"/>
                </a:solidFill>
              </a:rPr>
              <a:t>Life Sciences and Biotechnology</a:t>
            </a:r>
            <a:endParaRPr sz="3600" b="0">
              <a:solidFill>
                <a:srgbClr val="FFFFFF"/>
              </a:solidFill>
            </a:endParaRPr>
          </a:p>
        </p:txBody>
      </p:sp>
      <p:cxnSp>
        <p:nvCxnSpPr>
          <p:cNvPr id="220" name="Google Shape;220;g5df449d0b6_0_60"/>
          <p:cNvCxnSpPr/>
          <p:nvPr/>
        </p:nvCxnSpPr>
        <p:spPr>
          <a:xfrm>
            <a:off x="5291688" y="2042541"/>
            <a:ext cx="0" cy="2903100"/>
          </a:xfrm>
          <a:prstGeom prst="straightConnector1">
            <a:avLst/>
          </a:prstGeom>
          <a:noFill/>
          <a:ln w="19050" cap="flat" cmpd="sng">
            <a:solidFill>
              <a:srgbClr val="F6B336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07" t="26901" r="33417" b="26210"/>
          <a:stretch/>
        </p:blipFill>
        <p:spPr>
          <a:xfrm>
            <a:off x="9933492" y="4276436"/>
            <a:ext cx="1846336" cy="149951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8730" y="2099404"/>
            <a:ext cx="3143900" cy="164572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12629" y="2099403"/>
            <a:ext cx="2023009" cy="1645728"/>
          </a:xfrm>
          <a:prstGeom prst="rect">
            <a:avLst/>
          </a:prstGeom>
        </p:spPr>
      </p:pic>
      <p:sp>
        <p:nvSpPr>
          <p:cNvPr id="15" name="Google Shape;151;p5"/>
          <p:cNvSpPr txBox="1"/>
          <p:nvPr/>
        </p:nvSpPr>
        <p:spPr>
          <a:xfrm>
            <a:off x="588311" y="3343349"/>
            <a:ext cx="3955980" cy="1284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u="sng" dirty="0">
                <a:latin typeface="Trebuchet MS"/>
                <a:ea typeface="Trebuchet MS"/>
                <a:cs typeface="Trebuchet MS"/>
                <a:sym typeface="Trebuchet MS"/>
              </a:rPr>
              <a:t>Associate Degrees: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Research and Development AS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 err="1">
                <a:latin typeface="Trebuchet MS"/>
                <a:ea typeface="Trebuchet MS"/>
                <a:cs typeface="Trebuchet MS"/>
                <a:sym typeface="Trebuchet MS"/>
              </a:rPr>
              <a:t>Biomanufacturing</a:t>
            </a: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 AS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" name="Google Shape;152;p5"/>
          <p:cNvSpPr txBox="1"/>
          <p:nvPr/>
        </p:nvSpPr>
        <p:spPr>
          <a:xfrm>
            <a:off x="6595599" y="1523004"/>
            <a:ext cx="3428534" cy="37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 b="1" dirty="0"/>
              <a:t>Top Jobs and Hourly Wages</a:t>
            </a:r>
            <a:endParaRPr sz="2000" b="1" dirty="0"/>
          </a:p>
        </p:txBody>
      </p:sp>
      <p:sp>
        <p:nvSpPr>
          <p:cNvPr id="17" name="Google Shape;151;p5"/>
          <p:cNvSpPr txBox="1"/>
          <p:nvPr/>
        </p:nvSpPr>
        <p:spPr>
          <a:xfrm>
            <a:off x="588311" y="1748850"/>
            <a:ext cx="4187134" cy="1717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u="sng" dirty="0">
                <a:latin typeface="Trebuchet MS"/>
                <a:ea typeface="Trebuchet MS"/>
                <a:cs typeface="Trebuchet MS"/>
                <a:sym typeface="Trebuchet MS"/>
              </a:rPr>
              <a:t>Certificates: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Laboratory Skills (11 units)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Bioprocess Technology (13)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Research and Development (32-34)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 err="1">
                <a:latin typeface="Trebuchet MS"/>
                <a:ea typeface="Trebuchet MS"/>
                <a:cs typeface="Trebuchet MS"/>
                <a:sym typeface="Trebuchet MS"/>
              </a:rPr>
              <a:t>Biomanufacturing</a:t>
            </a: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 (36)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387" y="1803030"/>
            <a:ext cx="496811" cy="37949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175" y="3420393"/>
            <a:ext cx="605237" cy="436638"/>
          </a:xfrm>
          <a:prstGeom prst="rect">
            <a:avLst/>
          </a:prstGeom>
        </p:spPr>
      </p:pic>
      <p:sp>
        <p:nvSpPr>
          <p:cNvPr id="20" name="Google Shape;151;p5"/>
          <p:cNvSpPr txBox="1"/>
          <p:nvPr/>
        </p:nvSpPr>
        <p:spPr>
          <a:xfrm>
            <a:off x="588311" y="4558683"/>
            <a:ext cx="3438744" cy="836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u="sng" dirty="0">
                <a:latin typeface="Trebuchet MS"/>
                <a:ea typeface="Trebuchet MS"/>
                <a:cs typeface="Trebuchet MS"/>
                <a:sym typeface="Trebuchet MS"/>
              </a:rPr>
              <a:t>Bachelor of Science Degree: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 err="1">
                <a:latin typeface="Trebuchet MS"/>
                <a:ea typeface="Trebuchet MS"/>
                <a:cs typeface="Trebuchet MS"/>
                <a:sym typeface="Trebuchet MS"/>
              </a:rPr>
              <a:t>Biomanufacturing</a:t>
            </a: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8"/>
          <a:srcRect r="23416"/>
          <a:stretch/>
        </p:blipFill>
        <p:spPr>
          <a:xfrm>
            <a:off x="29811" y="4628922"/>
            <a:ext cx="558500" cy="495762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6761" y="6200597"/>
            <a:ext cx="961565" cy="56550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7301" y="3857031"/>
            <a:ext cx="3766926" cy="2118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3664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5df449d0b6_0_42"/>
          <p:cNvSpPr txBox="1">
            <a:spLocks noGrp="1"/>
          </p:cNvSpPr>
          <p:nvPr>
            <p:ph type="sldNum" idx="4294967295"/>
          </p:nvPr>
        </p:nvSpPr>
        <p:spPr>
          <a:xfrm>
            <a:off x="11531600" y="6300788"/>
            <a:ext cx="660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bg1"/>
                </a:solidFill>
                <a:latin typeface="Trebuchet MS" panose="020B0603020202020204" pitchFamily="34" charset="0"/>
              </a:rPr>
              <a:t>28</a:t>
            </a:fld>
            <a:endParaRPr sz="1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231" name="Google Shape;231;g5df449d0b6_0_42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1239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  <a:buSzPts val="1100"/>
              <a:buNone/>
            </a:pPr>
            <a:r>
              <a:rPr lang="en-US" sz="3600" b="0">
                <a:solidFill>
                  <a:srgbClr val="FFFFFF"/>
                </a:solidFill>
              </a:rPr>
              <a:t>Business and Entrepreneurship </a:t>
            </a:r>
            <a:endParaRPr sz="3600" b="0">
              <a:solidFill>
                <a:srgbClr val="FFFFFF"/>
              </a:solidFill>
            </a:endParaRPr>
          </a:p>
        </p:txBody>
      </p:sp>
      <p:cxnSp>
        <p:nvCxnSpPr>
          <p:cNvPr id="232" name="Google Shape;232;g5df449d0b6_0_42"/>
          <p:cNvCxnSpPr/>
          <p:nvPr/>
        </p:nvCxnSpPr>
        <p:spPr>
          <a:xfrm>
            <a:off x="6045753" y="1673317"/>
            <a:ext cx="0" cy="2903100"/>
          </a:xfrm>
          <a:prstGeom prst="straightConnector1">
            <a:avLst/>
          </a:prstGeom>
          <a:noFill/>
          <a:ln w="19050" cap="flat" cmpd="sng">
            <a:solidFill>
              <a:srgbClr val="F6B33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1" name="Google Shape;151;p5"/>
          <p:cNvSpPr txBox="1"/>
          <p:nvPr/>
        </p:nvSpPr>
        <p:spPr>
          <a:xfrm>
            <a:off x="628072" y="4376581"/>
            <a:ext cx="5421746" cy="1533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2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u="sng" dirty="0">
                <a:latin typeface="Trebuchet MS"/>
                <a:ea typeface="Trebuchet MS"/>
                <a:cs typeface="Trebuchet MS"/>
                <a:sym typeface="Trebuchet MS"/>
              </a:rPr>
              <a:t>Associate Degrees: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Accounting AA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Bookkeeping AA Entrepreneurship AA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Management AA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Marketing AA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Retail Management AA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Business Administration for Transfer AS</a:t>
            </a:r>
          </a:p>
        </p:txBody>
      </p:sp>
      <p:sp>
        <p:nvSpPr>
          <p:cNvPr id="12" name="Google Shape;152;p5"/>
          <p:cNvSpPr txBox="1"/>
          <p:nvPr/>
        </p:nvSpPr>
        <p:spPr>
          <a:xfrm>
            <a:off x="7267175" y="1280680"/>
            <a:ext cx="3428534" cy="37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 b="1" dirty="0"/>
              <a:t>Top Jobs and Hourly Wages</a:t>
            </a:r>
            <a:endParaRPr sz="2000" b="1" dirty="0"/>
          </a:p>
        </p:txBody>
      </p:sp>
      <p:sp>
        <p:nvSpPr>
          <p:cNvPr id="13" name="Google Shape;151;p5"/>
          <p:cNvSpPr txBox="1"/>
          <p:nvPr/>
        </p:nvSpPr>
        <p:spPr>
          <a:xfrm>
            <a:off x="639503" y="1221041"/>
            <a:ext cx="5150677" cy="2569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u="sng" dirty="0">
                <a:latin typeface="Trebuchet MS"/>
                <a:ea typeface="Trebuchet MS"/>
                <a:cs typeface="Trebuchet MS"/>
                <a:sym typeface="Trebuchet MS"/>
              </a:rPr>
              <a:t>Certificates: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Income Tax Preparer (6)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Business Fundamentals (9)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Payroll Professional (10)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Business Quick Startup (12)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Entrepreneurship Fundamentals (13)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Accounting Assistant (13-14)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Project Management (15)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Income Tax Professional (17)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Social Media for Business (18)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i="1" dirty="0">
                <a:latin typeface="Trebuchet MS"/>
                <a:ea typeface="Trebuchet MS"/>
                <a:cs typeface="Trebuchet MS"/>
                <a:sym typeface="Trebuchet MS"/>
              </a:rPr>
              <a:t>+ all AA degrees are also certificates (21-30)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054" y="1293818"/>
            <a:ext cx="496811" cy="37949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40" y="4392780"/>
            <a:ext cx="605237" cy="43663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188" y="4842477"/>
            <a:ext cx="2395410" cy="134741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1327" y="1821369"/>
            <a:ext cx="2680115" cy="120361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7"/>
          <a:srcRect l="-1" r="2509"/>
          <a:stretch/>
        </p:blipFill>
        <p:spPr>
          <a:xfrm>
            <a:off x="8916790" y="1817373"/>
            <a:ext cx="1418701" cy="116072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13665" y="2946408"/>
            <a:ext cx="2421440" cy="74161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9"/>
          <a:srcRect r="4712" b="2546"/>
          <a:stretch/>
        </p:blipFill>
        <p:spPr>
          <a:xfrm>
            <a:off x="8716633" y="2964880"/>
            <a:ext cx="1628096" cy="7090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05392" y="3834744"/>
            <a:ext cx="2496924" cy="116432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1"/>
          <a:srcRect r="7156"/>
          <a:stretch/>
        </p:blipFill>
        <p:spPr>
          <a:xfrm>
            <a:off x="8673588" y="3829871"/>
            <a:ext cx="1714186" cy="116914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74" t="20792" r="37287" b="23233"/>
          <a:stretch/>
        </p:blipFill>
        <p:spPr>
          <a:xfrm>
            <a:off x="10484272" y="4276249"/>
            <a:ext cx="1377478" cy="163429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6761" y="6200597"/>
            <a:ext cx="961565" cy="565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1175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5df449d0b6_3_0"/>
          <p:cNvSpPr txBox="1">
            <a:spLocks noGrp="1"/>
          </p:cNvSpPr>
          <p:nvPr>
            <p:ph type="sldNum" idx="4294967295"/>
          </p:nvPr>
        </p:nvSpPr>
        <p:spPr>
          <a:xfrm>
            <a:off x="11531600" y="6300788"/>
            <a:ext cx="660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bg1"/>
                </a:solidFill>
                <a:latin typeface="Trebuchet MS" panose="020B0603020202020204" pitchFamily="34" charset="0"/>
              </a:rPr>
              <a:t>29</a:t>
            </a:fld>
            <a:endParaRPr sz="1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255" name="Google Shape;255;g5df449d0b6_3_0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1239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  <a:buSzPts val="1100"/>
              <a:buNone/>
            </a:pPr>
            <a:r>
              <a:rPr lang="en-US" sz="3600" b="0" dirty="0">
                <a:solidFill>
                  <a:srgbClr val="FFFFFF"/>
                </a:solidFill>
              </a:rPr>
              <a:t>Other (Public Administration and Education Sectors)</a:t>
            </a:r>
            <a:endParaRPr sz="3600" b="0" dirty="0">
              <a:solidFill>
                <a:srgbClr val="FFFFFF"/>
              </a:solidFill>
            </a:endParaRPr>
          </a:p>
        </p:txBody>
      </p:sp>
      <p:cxnSp>
        <p:nvCxnSpPr>
          <p:cNvPr id="256" name="Google Shape;256;g5df449d0b6_3_0"/>
          <p:cNvCxnSpPr/>
          <p:nvPr/>
        </p:nvCxnSpPr>
        <p:spPr>
          <a:xfrm>
            <a:off x="6066964" y="1645809"/>
            <a:ext cx="0" cy="2903100"/>
          </a:xfrm>
          <a:prstGeom prst="straightConnector1">
            <a:avLst/>
          </a:prstGeom>
          <a:noFill/>
          <a:ln w="19050" cap="flat" cmpd="sng">
            <a:solidFill>
              <a:srgbClr val="F6B33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1" name="Google Shape;151;p5"/>
          <p:cNvSpPr txBox="1"/>
          <p:nvPr/>
        </p:nvSpPr>
        <p:spPr>
          <a:xfrm>
            <a:off x="592198" y="3191037"/>
            <a:ext cx="5474766" cy="22908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u="sng" dirty="0">
                <a:latin typeface="Trebuchet MS"/>
                <a:ea typeface="Trebuchet MS"/>
                <a:cs typeface="Trebuchet MS"/>
                <a:sym typeface="Trebuchet MS"/>
              </a:rPr>
              <a:t>Associate Degrees: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Law Enforcement AA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Administration of Justice for Transfer AS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Child Development Associate Teacher AA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Child Development Master Teacher AA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Child Development Site Supervisor AA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Child Development Teacher AA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Child &amp; Adolescent Development for Transfer AS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Early Childhood Education for Transfer AS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" name="Google Shape;151;p5"/>
          <p:cNvSpPr txBox="1"/>
          <p:nvPr/>
        </p:nvSpPr>
        <p:spPr>
          <a:xfrm>
            <a:off x="592197" y="1445990"/>
            <a:ext cx="5439147" cy="1717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u="sng" dirty="0">
                <a:latin typeface="Trebuchet MS"/>
                <a:ea typeface="Trebuchet MS"/>
                <a:cs typeface="Trebuchet MS"/>
                <a:sym typeface="Trebuchet MS"/>
              </a:rPr>
              <a:t>Certificates: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Child Development Assistant Teacher (12 units)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Law Enforcement (27)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Early Intervention and Inclusion (27)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i="1" dirty="0">
                <a:latin typeface="Trebuchet MS"/>
                <a:ea typeface="Trebuchet MS"/>
                <a:cs typeface="Trebuchet MS"/>
                <a:sym typeface="Trebuchet MS"/>
              </a:rPr>
              <a:t>+ all AA degrees are also certificates (18-52)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74" y="1500170"/>
            <a:ext cx="496811" cy="37949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11" y="3267474"/>
            <a:ext cx="605237" cy="43663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14" t="21789" r="35828" b="24325"/>
          <a:stretch/>
        </p:blipFill>
        <p:spPr>
          <a:xfrm>
            <a:off x="10802191" y="4483283"/>
            <a:ext cx="1277152" cy="132766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38" t="18316" r="33346" b="18796"/>
          <a:stretch/>
        </p:blipFill>
        <p:spPr>
          <a:xfrm>
            <a:off x="9616580" y="4503143"/>
            <a:ext cx="1328511" cy="1440872"/>
          </a:xfrm>
          <a:prstGeom prst="rect">
            <a:avLst/>
          </a:prstGeom>
        </p:spPr>
      </p:pic>
      <p:sp>
        <p:nvSpPr>
          <p:cNvPr id="17" name="Google Shape;152;p5"/>
          <p:cNvSpPr txBox="1"/>
          <p:nvPr/>
        </p:nvSpPr>
        <p:spPr>
          <a:xfrm>
            <a:off x="7516557" y="1352307"/>
            <a:ext cx="3428534" cy="37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 b="1" dirty="0"/>
              <a:t>Top Jobs and Hourly Wages</a:t>
            </a:r>
            <a:endParaRPr sz="20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4544" y="1843512"/>
            <a:ext cx="3557554" cy="11235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47459" y="1850304"/>
            <a:ext cx="1720222" cy="111564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34544" y="3081385"/>
            <a:ext cx="5233137" cy="134529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34544" y="4540964"/>
            <a:ext cx="3030483" cy="1304816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6761" y="6200597"/>
            <a:ext cx="961565" cy="565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611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5376BE-D380-6445-A9C8-3DDF91D08D8C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sp>
        <p:nvSpPr>
          <p:cNvPr id="4" name="Content Placeholder 1"/>
          <p:cNvSpPr>
            <a:spLocks noGrp="1"/>
          </p:cNvSpPr>
          <p:nvPr>
            <p:ph sz="half" idx="2"/>
          </p:nvPr>
        </p:nvSpPr>
        <p:spPr>
          <a:xfrm>
            <a:off x="381785" y="642293"/>
            <a:ext cx="4416458" cy="5441984"/>
          </a:xfrm>
        </p:spPr>
        <p:txBody>
          <a:bodyPr/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rgbClr val="F1C232"/>
                </a:solidFill>
              </a:rPr>
              <a:t>More Info: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2000" dirty="0">
              <a:solidFill>
                <a:srgbClr val="F1C232"/>
              </a:solidFill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u="sng" dirty="0"/>
              <a:t>CareerEd.miracosta.edu </a:t>
            </a:r>
            <a:r>
              <a:rPr lang="en-US" u="sng" dirty="0">
                <a:solidFill>
                  <a:srgbClr val="F1C232"/>
                </a:solidFill>
              </a:rPr>
              <a:t> 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2000" dirty="0">
              <a:solidFill>
                <a:srgbClr val="F1C232"/>
              </a:solidFill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2000" dirty="0">
              <a:solidFill>
                <a:srgbClr val="F1C232"/>
              </a:solidFill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Amy Pimentel 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rgbClr val="F1C232"/>
                </a:solidFill>
              </a:rPr>
              <a:t>Career Education Pathways Coordinator </a:t>
            </a:r>
            <a:r>
              <a:rPr lang="en-US" sz="2000" u="sng" dirty="0">
                <a:solidFill>
                  <a:srgbClr val="F1C232"/>
                </a:solidFill>
              </a:rPr>
              <a:t>apimentel@miracosta.edu 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2000" dirty="0">
              <a:solidFill>
                <a:srgbClr val="F1C232"/>
              </a:solidFill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2000" dirty="0">
              <a:solidFill>
                <a:srgbClr val="F1C232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Zhenya Lindstrom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rgbClr val="F1C232"/>
                </a:solidFill>
              </a:rPr>
              <a:t>Assoc. Dean of Career Education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2000" u="sng" dirty="0">
                <a:solidFill>
                  <a:srgbClr val="F1C232"/>
                </a:solidFill>
              </a:rPr>
              <a:t>zlindstrom@miracosta.edu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6761" y="6200597"/>
            <a:ext cx="961565" cy="565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2689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 bwMode="auto">
          <a:xfrm>
            <a:off x="695178" y="2204461"/>
            <a:ext cx="5028965" cy="1450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Autofit/>
          </a:bodyPr>
          <a:lstStyle>
            <a:lvl1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en-US" sz="4400" b="1" i="0" kern="1200" smtClean="0">
                <a:solidFill>
                  <a:srgbClr val="223365"/>
                </a:solidFill>
                <a:effectLst/>
                <a:latin typeface="Trebuchet MS" charset="0"/>
                <a:ea typeface="Trebuchet MS" charset="0"/>
                <a:cs typeface="Trebuchet MS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3365"/>
                </a:solidFill>
                <a:latin typeface="Trebuchet MS" charset="0"/>
                <a:ea typeface="Trebuchet MS" charset="0"/>
                <a:cs typeface="Trebuchet MS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3365"/>
                </a:solidFill>
                <a:latin typeface="Trebuchet MS" charset="0"/>
                <a:ea typeface="Trebuchet MS" charset="0"/>
                <a:cs typeface="Trebuchet MS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3365"/>
                </a:solidFill>
                <a:latin typeface="Trebuchet MS" charset="0"/>
                <a:ea typeface="Trebuchet MS" charset="0"/>
                <a:cs typeface="Trebuchet MS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3365"/>
                </a:solidFill>
                <a:latin typeface="Trebuchet MS" charset="0"/>
                <a:ea typeface="Trebuchet MS" charset="0"/>
                <a:cs typeface="Trebuchet MS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3365"/>
                </a:solidFill>
                <a:latin typeface="Trebuchet MS" charset="0"/>
                <a:ea typeface="Trebuchet MS" charset="0"/>
                <a:cs typeface="Trebuchet MS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3365"/>
                </a:solidFill>
                <a:latin typeface="Trebuchet MS" charset="0"/>
                <a:ea typeface="Trebuchet MS" charset="0"/>
                <a:cs typeface="Trebuchet MS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3365"/>
                </a:solidFill>
                <a:latin typeface="Trebuchet MS" charset="0"/>
                <a:ea typeface="Trebuchet MS" charset="0"/>
                <a:cs typeface="Trebuchet MS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3365"/>
                </a:solidFill>
                <a:latin typeface="Trebuchet MS" charset="0"/>
                <a:ea typeface="Trebuchet MS" charset="0"/>
                <a:cs typeface="Trebuchet MS" charset="0"/>
              </a:defRPr>
            </a:lvl9pPr>
          </a:lstStyle>
          <a:p>
            <a:r>
              <a:rPr lang="en-US" sz="6000" dirty="0"/>
              <a:t>CAREER EDUCATION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idx="1"/>
          </p:nvPr>
        </p:nvSpPr>
        <p:spPr>
          <a:xfrm>
            <a:off x="695179" y="3655290"/>
            <a:ext cx="4693920" cy="818239"/>
          </a:xfrm>
        </p:spPr>
        <p:txBody>
          <a:bodyPr/>
          <a:lstStyle/>
          <a:p>
            <a:pPr>
              <a:spcBef>
                <a:spcPts val="400"/>
              </a:spcBef>
              <a:spcAft>
                <a:spcPts val="0"/>
              </a:spcAft>
            </a:pPr>
            <a:r>
              <a:rPr lang="en-US" sz="3600" b="1" dirty="0"/>
              <a:t>San Diego and </a:t>
            </a:r>
          </a:p>
          <a:p>
            <a:pPr>
              <a:spcBef>
                <a:spcPts val="400"/>
              </a:spcBef>
              <a:spcAft>
                <a:spcPts val="800"/>
              </a:spcAft>
            </a:pPr>
            <a:r>
              <a:rPr lang="en-US" sz="3600" b="1" dirty="0"/>
              <a:t>Imperial Counties</a:t>
            </a:r>
            <a:endParaRPr lang="en-US" sz="36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5595" y="5748245"/>
            <a:ext cx="2470436" cy="692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0585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5376BE-D380-6445-A9C8-3DDF91D08D8C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sp>
        <p:nvSpPr>
          <p:cNvPr id="5" name="Content Placeholder 1"/>
          <p:cNvSpPr txBox="1">
            <a:spLocks/>
          </p:cNvSpPr>
          <p:nvPr/>
        </p:nvSpPr>
        <p:spPr bwMode="auto">
          <a:xfrm>
            <a:off x="457202" y="904716"/>
            <a:ext cx="4325813" cy="478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charset="0"/>
              <a:defRPr sz="2800" b="1" kern="120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  <a:lvl2pPr marL="27305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defRPr sz="2400" kern="120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2pPr>
            <a:lvl3pPr marL="547688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defRPr kern="120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3pPr>
            <a:lvl4pPr marL="547688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defRPr kern="120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4pPr>
            <a:lvl5pPr marL="547688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defRPr kern="120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Aft>
                <a:spcPts val="0"/>
              </a:spcAft>
            </a:pPr>
            <a:r>
              <a:rPr lang="en-US" dirty="0"/>
              <a:t>San Diego Mesa College</a:t>
            </a:r>
          </a:p>
          <a:p>
            <a:pPr lvl="0">
              <a:lnSpc>
                <a:spcPct val="100000"/>
              </a:lnSpc>
              <a:spcAft>
                <a:spcPts val="0"/>
              </a:spcAft>
            </a:pPr>
            <a:r>
              <a:rPr lang="en-US" dirty="0"/>
              <a:t>Monica Romero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2" y="2414896"/>
            <a:ext cx="3860799" cy="385402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/>
              <a:buNone/>
              <a:defRPr sz="3200" b="1" kern="1200">
                <a:solidFill>
                  <a:srgbClr val="050A28"/>
                </a:solidFill>
                <a:latin typeface="Trebuchet MS" charset="0"/>
                <a:ea typeface="Trebuchet MS" charset="0"/>
                <a:cs typeface="Trebuchet MS" charset="0"/>
              </a:defRPr>
            </a:lvl1pPr>
            <a:lvl2pPr marL="27432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800" kern="1200">
                <a:solidFill>
                  <a:srgbClr val="050A28"/>
                </a:solidFill>
                <a:latin typeface="Trebuchet MS" charset="0"/>
                <a:ea typeface="Trebuchet MS" charset="0"/>
                <a:cs typeface="Trebuchet MS" charset="0"/>
              </a:defRPr>
            </a:lvl2pPr>
            <a:lvl3pPr marL="54864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400" kern="1200">
                <a:solidFill>
                  <a:srgbClr val="050A28"/>
                </a:solidFill>
                <a:latin typeface="Trebuchet MS" charset="0"/>
                <a:ea typeface="Trebuchet MS" charset="0"/>
                <a:cs typeface="Trebuchet MS" charset="0"/>
              </a:defRPr>
            </a:lvl3pPr>
            <a:lvl4pPr marL="54864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rgbClr val="050A28"/>
                </a:solidFill>
                <a:latin typeface="Trebuchet MS" charset="0"/>
                <a:ea typeface="Trebuchet MS" charset="0"/>
                <a:cs typeface="Trebuchet MS" charset="0"/>
              </a:defRPr>
            </a:lvl4pPr>
            <a:lvl5pPr marL="54864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rgbClr val="050A28"/>
                </a:solidFill>
                <a:latin typeface="Trebuchet MS" charset="0"/>
                <a:ea typeface="Trebuchet MS" charset="0"/>
                <a:cs typeface="Trebuchet MS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>
              <a:spcAft>
                <a:spcPts val="1800"/>
              </a:spcAft>
            </a:pP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573" y="6232582"/>
            <a:ext cx="1727213" cy="484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6260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5df449d0b6_0_24"/>
          <p:cNvSpPr txBox="1">
            <a:spLocks noGrp="1"/>
          </p:cNvSpPr>
          <p:nvPr>
            <p:ph type="sldNum" idx="4294967295"/>
          </p:nvPr>
        </p:nvSpPr>
        <p:spPr>
          <a:xfrm>
            <a:off x="11531600" y="6300788"/>
            <a:ext cx="660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bg1"/>
                </a:solidFill>
                <a:latin typeface="Trebuchet MS" panose="020B0603020202020204" pitchFamily="34" charset="0"/>
              </a:rPr>
              <a:t>33</a:t>
            </a:fld>
            <a:endParaRPr sz="1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171" name="Google Shape;171;g5df449d0b6_0_24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1239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  <a:buSzPts val="1100"/>
              <a:buNone/>
            </a:pPr>
            <a:r>
              <a:rPr lang="en-US" sz="3600" b="0" dirty="0">
                <a:solidFill>
                  <a:srgbClr val="FFFFFF"/>
                </a:solidFill>
              </a:rPr>
              <a:t>Agriculture, Water, and Environmental Technologies</a:t>
            </a:r>
            <a:endParaRPr sz="3600" b="0" dirty="0">
              <a:solidFill>
                <a:srgbClr val="FFFFFF"/>
              </a:solidFill>
            </a:endParaRPr>
          </a:p>
        </p:txBody>
      </p:sp>
      <p:cxnSp>
        <p:nvCxnSpPr>
          <p:cNvPr id="172" name="Google Shape;172;g5df449d0b6_0_24"/>
          <p:cNvCxnSpPr/>
          <p:nvPr/>
        </p:nvCxnSpPr>
        <p:spPr>
          <a:xfrm>
            <a:off x="5873579" y="2753427"/>
            <a:ext cx="0" cy="2903100"/>
          </a:xfrm>
          <a:prstGeom prst="straightConnector1">
            <a:avLst/>
          </a:prstGeom>
          <a:noFill/>
          <a:ln w="19050" cap="flat" cmpd="sng">
            <a:solidFill>
              <a:srgbClr val="F6B33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5" name="Google Shape;175;g5df449d0b6_0_24"/>
          <p:cNvSpPr txBox="1"/>
          <p:nvPr/>
        </p:nvSpPr>
        <p:spPr>
          <a:xfrm>
            <a:off x="457200" y="1921672"/>
            <a:ext cx="5096550" cy="4097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Animal Health Technology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Associate of Science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42 units in the major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20-40* units of general education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Program Application Period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Opens: 10/1/2019	Closes: 01/31/2020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Information Session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1/24/20 @ 5:30 pm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050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050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latin typeface="Trebuchet MS"/>
                <a:ea typeface="Trebuchet MS"/>
                <a:cs typeface="Trebuchet MS"/>
                <a:sym typeface="Trebuchet MS"/>
              </a:rPr>
              <a:t>*GE units can vary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6" name="Google Shape;176;g5df449d0b6_0_24"/>
          <p:cNvSpPr txBox="1"/>
          <p:nvPr/>
        </p:nvSpPr>
        <p:spPr>
          <a:xfrm>
            <a:off x="6193350" y="1911625"/>
            <a:ext cx="5503500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>
                <a:solidFill>
                  <a:schemeClr val="dk1"/>
                </a:solidFill>
                <a:latin typeface="+mn-lt"/>
              </a:rPr>
              <a:t>Mesa’s program is </a:t>
            </a:r>
            <a:r>
              <a:rPr lang="en-US" dirty="0">
                <a:latin typeface="+mn-lt"/>
                <a:sym typeface="Trebuchet MS"/>
              </a:rPr>
              <a:t>i</a:t>
            </a:r>
            <a:r>
              <a:rPr lang="en-US" dirty="0">
                <a:latin typeface="+mn-lt"/>
                <a:ea typeface="Trebuchet MS"/>
                <a:cs typeface="Trebuchet MS"/>
                <a:sym typeface="Trebuchet MS"/>
              </a:rPr>
              <a:t>n process for the American Veterinary Association program accreditation.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>
                <a:solidFill>
                  <a:schemeClr val="dk1"/>
                </a:solidFill>
              </a:rPr>
              <a:t>Veterinary Technician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</a:rPr>
              <a:t>Diagnostic Imaging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</a:rPr>
              <a:t>Laboratory Procedures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</a:rPr>
              <a:t>Veterinary Office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</a:rPr>
              <a:t>Animal Nursing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tabLst>
                <a:tab pos="1828800" algn="l"/>
              </a:tabLst>
            </a:pPr>
            <a:r>
              <a:rPr lang="en-US" dirty="0">
                <a:solidFill>
                  <a:schemeClr val="dk1"/>
                </a:solidFill>
              </a:rPr>
              <a:t>Starting Range:	$21,000 - $26,000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tabLst>
                <a:tab pos="1828800" algn="l"/>
              </a:tabLst>
            </a:pPr>
            <a:r>
              <a:rPr lang="en-US" dirty="0">
                <a:solidFill>
                  <a:schemeClr val="dk1"/>
                </a:solidFill>
              </a:rPr>
              <a:t>Experienced: 	$32,000 - $42,000</a:t>
            </a:r>
            <a:endParaRPr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573" y="6232582"/>
            <a:ext cx="1727213" cy="484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912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5df449d0b6_0_42"/>
          <p:cNvSpPr txBox="1">
            <a:spLocks noGrp="1"/>
          </p:cNvSpPr>
          <p:nvPr>
            <p:ph type="sldNum" idx="4294967295"/>
          </p:nvPr>
        </p:nvSpPr>
        <p:spPr>
          <a:xfrm>
            <a:off x="11531600" y="6300788"/>
            <a:ext cx="660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bg1"/>
                </a:solidFill>
                <a:latin typeface="Trebuchet MS" panose="020B0603020202020204" pitchFamily="34" charset="0"/>
              </a:rPr>
              <a:t>34</a:t>
            </a:fld>
            <a:endParaRPr sz="1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231" name="Google Shape;231;g5df449d0b6_0_42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1239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  <a:buSzPts val="1100"/>
              <a:buNone/>
            </a:pPr>
            <a:r>
              <a:rPr lang="en-US" sz="3600" b="0" dirty="0">
                <a:solidFill>
                  <a:srgbClr val="FFFFFF"/>
                </a:solidFill>
              </a:rPr>
              <a:t>Business and Entrepreneurship </a:t>
            </a:r>
            <a:endParaRPr sz="3600" b="0" dirty="0">
              <a:solidFill>
                <a:srgbClr val="FFFFFF"/>
              </a:solidFill>
            </a:endParaRPr>
          </a:p>
        </p:txBody>
      </p:sp>
      <p:cxnSp>
        <p:nvCxnSpPr>
          <p:cNvPr id="232" name="Google Shape;232;g5df449d0b6_0_42"/>
          <p:cNvCxnSpPr/>
          <p:nvPr/>
        </p:nvCxnSpPr>
        <p:spPr>
          <a:xfrm>
            <a:off x="5873579" y="2753427"/>
            <a:ext cx="0" cy="2903100"/>
          </a:xfrm>
          <a:prstGeom prst="straightConnector1">
            <a:avLst/>
          </a:prstGeom>
          <a:noFill/>
          <a:ln w="19050" cap="flat" cmpd="sng">
            <a:solidFill>
              <a:srgbClr val="F6B33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35" name="Google Shape;235;g5df449d0b6_0_42"/>
          <p:cNvSpPr txBox="1"/>
          <p:nvPr/>
        </p:nvSpPr>
        <p:spPr>
          <a:xfrm>
            <a:off x="466350" y="1911874"/>
            <a:ext cx="5087400" cy="4076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Accounting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Associate of Science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39 units in the major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20-40* units of general education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Accounting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Certificate of Achievement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23 units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Governmental/Nonprofit Accounting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Certificate of Completion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14 units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latin typeface="Trebuchet MS"/>
                <a:ea typeface="Trebuchet MS"/>
                <a:cs typeface="Trebuchet MS"/>
                <a:sym typeface="Trebuchet MS"/>
              </a:rPr>
              <a:t>*GE units can vary</a:t>
            </a:r>
          </a:p>
        </p:txBody>
      </p:sp>
      <p:sp>
        <p:nvSpPr>
          <p:cNvPr id="236" name="Google Shape;236;g5df449d0b6_0_42"/>
          <p:cNvSpPr txBox="1"/>
          <p:nvPr/>
        </p:nvSpPr>
        <p:spPr>
          <a:xfrm>
            <a:off x="6193350" y="1911625"/>
            <a:ext cx="5503500" cy="40771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tabLst>
                <a:tab pos="3998913" algn="l"/>
                <a:tab pos="4572000" algn="l"/>
              </a:tabLst>
            </a:pPr>
            <a:r>
              <a:rPr lang="en-US" u="sng" dirty="0">
                <a:solidFill>
                  <a:schemeClr val="dk1"/>
                </a:solidFill>
              </a:rPr>
              <a:t>Career Opportunities	Median Wage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  <a:tabLst>
                <a:tab pos="4572000" algn="l"/>
              </a:tabLst>
            </a:pPr>
            <a:r>
              <a:rPr lang="en-US" dirty="0">
                <a:solidFill>
                  <a:schemeClr val="dk1"/>
                </a:solidFill>
              </a:rPr>
              <a:t>Brokerage Clerks	$26.35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  <a:tabLst>
                <a:tab pos="4572000" algn="l"/>
              </a:tabLst>
            </a:pPr>
            <a:r>
              <a:rPr lang="en-US" dirty="0">
                <a:solidFill>
                  <a:schemeClr val="dk1"/>
                </a:solidFill>
              </a:rPr>
              <a:t>Payroll and Timekeeping Clerks	$24.21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  <a:tabLst>
                <a:tab pos="4572000" algn="l"/>
              </a:tabLst>
            </a:pPr>
            <a:r>
              <a:rPr lang="en-US" dirty="0">
                <a:solidFill>
                  <a:schemeClr val="dk1"/>
                </a:solidFill>
              </a:rPr>
              <a:t>Tax Prepares	$22.68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  <a:tabLst>
                <a:tab pos="4572000" algn="l"/>
              </a:tabLst>
            </a:pPr>
            <a:r>
              <a:rPr lang="en-US" dirty="0">
                <a:solidFill>
                  <a:schemeClr val="dk1"/>
                </a:solidFill>
              </a:rPr>
              <a:t>Bookkeeping, Accounting, &amp; Auditing Clerks	$20.95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tabLst>
                <a:tab pos="4572000" algn="l"/>
              </a:tabLst>
            </a:pPr>
            <a:endParaRPr lang="en-US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tabLst>
                <a:tab pos="4572000" algn="l"/>
              </a:tabLst>
            </a:pPr>
            <a:endParaRPr lang="en-US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tabLst>
                <a:tab pos="4572000" algn="l"/>
              </a:tabLst>
            </a:pPr>
            <a:r>
              <a:rPr lang="en-US" dirty="0">
                <a:solidFill>
                  <a:schemeClr val="dk1"/>
                </a:solidFill>
              </a:rPr>
              <a:t>Annual Openings in San Diego	2,446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tabLst>
                <a:tab pos="4572000" algn="l"/>
              </a:tabLst>
            </a:pPr>
            <a:endParaRPr lang="en-US" dirty="0">
              <a:solidFill>
                <a:schemeClr val="dk1"/>
              </a:solidFill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tabLst>
                <a:tab pos="4572000" algn="l"/>
              </a:tabLst>
            </a:pPr>
            <a:endParaRPr lang="en-US" sz="1200" dirty="0">
              <a:solidFill>
                <a:schemeClr val="dk1"/>
              </a:solidFill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tabLst>
                <a:tab pos="4572000" algn="l"/>
              </a:tabLst>
            </a:pPr>
            <a:endParaRPr lang="en-US" sz="1200" dirty="0">
              <a:solidFill>
                <a:schemeClr val="dk1"/>
              </a:solidFill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tabLst>
                <a:tab pos="4572000" algn="l"/>
              </a:tabLst>
            </a:pPr>
            <a:endParaRPr lang="en-US" sz="12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dirty="0">
              <a:solidFill>
                <a:schemeClr val="dk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573" y="6232582"/>
            <a:ext cx="1727213" cy="484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3628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5df449d0b6_0_42"/>
          <p:cNvSpPr txBox="1">
            <a:spLocks noGrp="1"/>
          </p:cNvSpPr>
          <p:nvPr>
            <p:ph type="sldNum" idx="4294967295"/>
          </p:nvPr>
        </p:nvSpPr>
        <p:spPr>
          <a:xfrm>
            <a:off x="11531600" y="6300788"/>
            <a:ext cx="660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bg1"/>
                </a:solidFill>
                <a:latin typeface="Trebuchet MS" panose="020B0603020202020204" pitchFamily="34" charset="0"/>
              </a:rPr>
              <a:t>35</a:t>
            </a:fld>
            <a:endParaRPr sz="1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231" name="Google Shape;231;g5df449d0b6_0_42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1239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  <a:buSzPts val="1100"/>
              <a:buNone/>
            </a:pPr>
            <a:r>
              <a:rPr lang="en-US" sz="3600" b="0" dirty="0">
                <a:solidFill>
                  <a:srgbClr val="FFFFFF"/>
                </a:solidFill>
              </a:rPr>
              <a:t>Business and Entrepreneurship </a:t>
            </a:r>
            <a:endParaRPr sz="3600" b="0" dirty="0">
              <a:solidFill>
                <a:srgbClr val="FFFFFF"/>
              </a:solidFill>
            </a:endParaRPr>
          </a:p>
        </p:txBody>
      </p:sp>
      <p:cxnSp>
        <p:nvCxnSpPr>
          <p:cNvPr id="232" name="Google Shape;232;g5df449d0b6_0_42"/>
          <p:cNvCxnSpPr/>
          <p:nvPr/>
        </p:nvCxnSpPr>
        <p:spPr>
          <a:xfrm>
            <a:off x="5873579" y="2753427"/>
            <a:ext cx="0" cy="2903100"/>
          </a:xfrm>
          <a:prstGeom prst="straightConnector1">
            <a:avLst/>
          </a:prstGeom>
          <a:noFill/>
          <a:ln w="19050" cap="flat" cmpd="sng">
            <a:solidFill>
              <a:srgbClr val="F6B33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35" name="Google Shape;235;g5df449d0b6_0_42"/>
          <p:cNvSpPr txBox="1"/>
          <p:nvPr/>
        </p:nvSpPr>
        <p:spPr>
          <a:xfrm>
            <a:off x="466349" y="1911875"/>
            <a:ext cx="5407230" cy="412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Business Administration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Associate of Science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33 units in the major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20-40* units of general education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Business Administration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Certificate of Achievement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30 units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Small Business Management &amp; Entrepreneurship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Certificate of Achievement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18 units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1050" dirty="0">
              <a:solidFill>
                <a:prstClr val="black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1200" dirty="0">
              <a:solidFill>
                <a:prstClr val="black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prstClr val="black"/>
                </a:solidFill>
                <a:latin typeface="Trebuchet MS"/>
                <a:ea typeface="Trebuchet MS"/>
                <a:cs typeface="Trebuchet MS"/>
                <a:sym typeface="Trebuchet MS"/>
              </a:rPr>
              <a:t>*GE units can vary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prstClr val="black"/>
                </a:solidFill>
                <a:latin typeface="Trebuchet MS"/>
                <a:ea typeface="Trebuchet MS"/>
                <a:cs typeface="Trebuchet MS"/>
                <a:sym typeface="Trebuchet MS"/>
              </a:rPr>
              <a:t>**Associate in Science for Transfer available</a:t>
            </a: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573" y="6232582"/>
            <a:ext cx="1727213" cy="484337"/>
          </a:xfrm>
          <a:prstGeom prst="rect">
            <a:avLst/>
          </a:prstGeom>
        </p:spPr>
      </p:pic>
      <p:sp>
        <p:nvSpPr>
          <p:cNvPr id="10" name="Google Shape;236;g5df449d0b6_0_42"/>
          <p:cNvSpPr txBox="1"/>
          <p:nvPr/>
        </p:nvSpPr>
        <p:spPr>
          <a:xfrm>
            <a:off x="6193350" y="1911625"/>
            <a:ext cx="5503500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tabLst>
                <a:tab pos="3998913" algn="l"/>
                <a:tab pos="4572000" algn="l"/>
              </a:tabLst>
            </a:pPr>
            <a:r>
              <a:rPr lang="en-US" dirty="0">
                <a:solidFill>
                  <a:schemeClr val="dk1"/>
                </a:solidFill>
              </a:rPr>
              <a:t>Wide range of occupational opportunities and income: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  <a:tabLst>
                <a:tab pos="3998913" algn="l"/>
                <a:tab pos="4572000" algn="l"/>
              </a:tabLst>
            </a:pPr>
            <a:r>
              <a:rPr lang="en-US" dirty="0">
                <a:solidFill>
                  <a:schemeClr val="dk1"/>
                </a:solidFill>
              </a:rPr>
              <a:t>Booking Agent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  <a:tabLst>
                <a:tab pos="3998913" algn="l"/>
                <a:tab pos="4572000" algn="l"/>
              </a:tabLst>
            </a:pPr>
            <a:r>
              <a:rPr lang="en-US" dirty="0">
                <a:solidFill>
                  <a:schemeClr val="dk1"/>
                </a:solidFill>
              </a:rPr>
              <a:t>Buyer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  <a:tabLst>
                <a:tab pos="3998913" algn="l"/>
                <a:tab pos="4572000" algn="l"/>
              </a:tabLst>
            </a:pPr>
            <a:r>
              <a:rPr lang="en-US" dirty="0">
                <a:solidFill>
                  <a:schemeClr val="dk1"/>
                </a:solidFill>
              </a:rPr>
              <a:t>Claims Adjuster/Agent /Examiner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  <a:tabLst>
                <a:tab pos="3998913" algn="l"/>
                <a:tab pos="4572000" algn="l"/>
              </a:tabLst>
            </a:pPr>
            <a:r>
              <a:rPr lang="en-US" dirty="0">
                <a:solidFill>
                  <a:schemeClr val="dk1"/>
                </a:solidFill>
              </a:rPr>
              <a:t>Compensation Analyst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  <a:tabLst>
                <a:tab pos="3998913" algn="l"/>
                <a:tab pos="4572000" algn="l"/>
              </a:tabLst>
            </a:pPr>
            <a:r>
              <a:rPr lang="en-US" dirty="0">
                <a:solidFill>
                  <a:schemeClr val="dk1"/>
                </a:solidFill>
              </a:rPr>
              <a:t>Credit and Collections Officer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  <a:tabLst>
                <a:tab pos="3998913" algn="l"/>
                <a:tab pos="4572000" algn="l"/>
              </a:tabLst>
            </a:pPr>
            <a:r>
              <a:rPr lang="en-US" dirty="0">
                <a:solidFill>
                  <a:schemeClr val="dk1"/>
                </a:solidFill>
              </a:rPr>
              <a:t>Data Entry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  <a:tabLst>
                <a:tab pos="3998913" algn="l"/>
                <a:tab pos="4572000" algn="l"/>
              </a:tabLst>
            </a:pPr>
            <a:r>
              <a:rPr lang="en-US" dirty="0">
                <a:solidFill>
                  <a:schemeClr val="dk1"/>
                </a:solidFill>
              </a:rPr>
              <a:t>Financial Planner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  <a:tabLst>
                <a:tab pos="3998913" algn="l"/>
                <a:tab pos="4572000" algn="l"/>
              </a:tabLst>
            </a:pPr>
            <a:r>
              <a:rPr lang="en-US" dirty="0">
                <a:solidFill>
                  <a:schemeClr val="dk1"/>
                </a:solidFill>
              </a:rPr>
              <a:t>Loan Officer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  <a:tabLst>
                <a:tab pos="3998913" algn="l"/>
                <a:tab pos="4572000" algn="l"/>
              </a:tabLst>
            </a:pPr>
            <a:r>
              <a:rPr lang="en-US" dirty="0">
                <a:solidFill>
                  <a:schemeClr val="dk1"/>
                </a:solidFill>
              </a:rPr>
              <a:t>Wholesale Sales Representative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  <a:tabLst>
                <a:tab pos="3998913" algn="l"/>
                <a:tab pos="4572000" algn="l"/>
              </a:tabLst>
            </a:pPr>
            <a:r>
              <a:rPr lang="en-US" dirty="0">
                <a:solidFill>
                  <a:schemeClr val="dk1"/>
                </a:solidFill>
              </a:rPr>
              <a:t>Small Business Owner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1180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5df449d0b6_0_42"/>
          <p:cNvSpPr txBox="1">
            <a:spLocks noGrp="1"/>
          </p:cNvSpPr>
          <p:nvPr>
            <p:ph type="sldNum" idx="4294967295"/>
          </p:nvPr>
        </p:nvSpPr>
        <p:spPr>
          <a:xfrm>
            <a:off x="11531600" y="6300788"/>
            <a:ext cx="660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bg1"/>
                </a:solidFill>
                <a:latin typeface="Trebuchet MS" panose="020B0603020202020204" pitchFamily="34" charset="0"/>
              </a:rPr>
              <a:t>36</a:t>
            </a:fld>
            <a:endParaRPr sz="1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231" name="Google Shape;231;g5df449d0b6_0_42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1239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  <a:buSzPts val="1100"/>
              <a:buNone/>
            </a:pPr>
            <a:r>
              <a:rPr lang="en-US" sz="3600" b="0" dirty="0">
                <a:solidFill>
                  <a:srgbClr val="FFFFFF"/>
                </a:solidFill>
              </a:rPr>
              <a:t>Business and Entrepreneurship </a:t>
            </a:r>
            <a:endParaRPr sz="3600" b="0" dirty="0">
              <a:solidFill>
                <a:srgbClr val="FFFFFF"/>
              </a:solidFill>
            </a:endParaRPr>
          </a:p>
        </p:txBody>
      </p:sp>
      <p:cxnSp>
        <p:nvCxnSpPr>
          <p:cNvPr id="232" name="Google Shape;232;g5df449d0b6_0_42"/>
          <p:cNvCxnSpPr/>
          <p:nvPr/>
        </p:nvCxnSpPr>
        <p:spPr>
          <a:xfrm>
            <a:off x="5873579" y="2753427"/>
            <a:ext cx="0" cy="2903100"/>
          </a:xfrm>
          <a:prstGeom prst="straightConnector1">
            <a:avLst/>
          </a:prstGeom>
          <a:noFill/>
          <a:ln w="19050" cap="flat" cmpd="sng">
            <a:solidFill>
              <a:srgbClr val="F6B33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35" name="Google Shape;235;g5df449d0b6_0_42"/>
          <p:cNvSpPr txBox="1"/>
          <p:nvPr/>
        </p:nvSpPr>
        <p:spPr>
          <a:xfrm>
            <a:off x="466350" y="1911875"/>
            <a:ext cx="5087400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Business Management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Associate of Science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41-42 units in the major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21-40* units of general education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Business Management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Certificate of Achievement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34-35 units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Retail Management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Certificate of Achievement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24 units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1050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1200" dirty="0">
              <a:solidFill>
                <a:prstClr val="black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1200" dirty="0">
              <a:solidFill>
                <a:prstClr val="black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prstClr val="black"/>
                </a:solidFill>
                <a:latin typeface="Trebuchet MS"/>
                <a:ea typeface="Trebuchet MS"/>
                <a:cs typeface="Trebuchet MS"/>
                <a:sym typeface="Trebuchet MS"/>
              </a:rPr>
              <a:t>*GE units can vary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573" y="6232582"/>
            <a:ext cx="1727213" cy="484337"/>
          </a:xfrm>
          <a:prstGeom prst="rect">
            <a:avLst/>
          </a:prstGeom>
        </p:spPr>
      </p:pic>
      <p:sp>
        <p:nvSpPr>
          <p:cNvPr id="8" name="Google Shape;236;g5df449d0b6_0_42"/>
          <p:cNvSpPr txBox="1"/>
          <p:nvPr/>
        </p:nvSpPr>
        <p:spPr>
          <a:xfrm>
            <a:off x="6193350" y="1911625"/>
            <a:ext cx="5503500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tabLst>
                <a:tab pos="3998913" algn="l"/>
                <a:tab pos="4572000" algn="l"/>
              </a:tabLst>
            </a:pPr>
            <a:r>
              <a:rPr lang="en-US" dirty="0">
                <a:solidFill>
                  <a:schemeClr val="dk1"/>
                </a:solidFill>
              </a:rPr>
              <a:t>Wide range of occupational opportunities and income: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  <a:tabLst>
                <a:tab pos="3998913" algn="l"/>
                <a:tab pos="4572000" algn="l"/>
              </a:tabLst>
            </a:pPr>
            <a:r>
              <a:rPr lang="en-US" dirty="0">
                <a:solidFill>
                  <a:schemeClr val="dk1"/>
                </a:solidFill>
              </a:rPr>
              <a:t>Administrator, Non-Profit Organization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  <a:tabLst>
                <a:tab pos="3998913" algn="l"/>
                <a:tab pos="4572000" algn="l"/>
              </a:tabLst>
            </a:pPr>
            <a:r>
              <a:rPr lang="en-US" dirty="0">
                <a:solidFill>
                  <a:schemeClr val="dk1"/>
                </a:solidFill>
              </a:rPr>
              <a:t>Department/Office Manager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  <a:tabLst>
                <a:tab pos="3998913" algn="l"/>
                <a:tab pos="4572000" algn="l"/>
              </a:tabLst>
            </a:pPr>
            <a:r>
              <a:rPr lang="en-US" dirty="0">
                <a:solidFill>
                  <a:schemeClr val="dk1"/>
                </a:solidFill>
              </a:rPr>
              <a:t>Facility Manager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  <a:tabLst>
                <a:tab pos="3998913" algn="l"/>
                <a:tab pos="4572000" algn="l"/>
              </a:tabLst>
            </a:pPr>
            <a:r>
              <a:rPr lang="en-US" dirty="0">
                <a:solidFill>
                  <a:schemeClr val="dk1"/>
                </a:solidFill>
              </a:rPr>
              <a:t>Human Resources Manager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  <a:tabLst>
                <a:tab pos="3998913" algn="l"/>
                <a:tab pos="4572000" algn="l"/>
              </a:tabLst>
            </a:pPr>
            <a:r>
              <a:rPr lang="en-US" dirty="0">
                <a:solidFill>
                  <a:schemeClr val="dk1"/>
                </a:solidFill>
              </a:rPr>
              <a:t>Industrial Relations Director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  <a:tabLst>
                <a:tab pos="3998913" algn="l"/>
                <a:tab pos="4572000" algn="l"/>
              </a:tabLst>
            </a:pPr>
            <a:r>
              <a:rPr lang="en-US" dirty="0">
                <a:solidFill>
                  <a:schemeClr val="dk1"/>
                </a:solidFill>
              </a:rPr>
              <a:t>International Business/Trade/Commerce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  <a:tabLst>
                <a:tab pos="3998913" algn="l"/>
                <a:tab pos="4572000" algn="l"/>
              </a:tabLst>
            </a:pPr>
            <a:r>
              <a:rPr lang="en-US" dirty="0">
                <a:solidFill>
                  <a:schemeClr val="dk1"/>
                </a:solidFill>
              </a:rPr>
              <a:t>Labor Relations Manager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  <a:tabLst>
                <a:tab pos="3998913" algn="l"/>
                <a:tab pos="4572000" algn="l"/>
              </a:tabLst>
            </a:pPr>
            <a:r>
              <a:rPr lang="en-US" dirty="0">
                <a:solidFill>
                  <a:schemeClr val="dk1"/>
                </a:solidFill>
              </a:rPr>
              <a:t>Operations Management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  <a:tabLst>
                <a:tab pos="3998913" algn="l"/>
                <a:tab pos="4572000" algn="l"/>
              </a:tabLst>
            </a:pPr>
            <a:r>
              <a:rPr lang="en-US" dirty="0">
                <a:solidFill>
                  <a:schemeClr val="dk1"/>
                </a:solidFill>
              </a:rPr>
              <a:t>Production Development Manger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  <a:tabLst>
                <a:tab pos="3998913" algn="l"/>
                <a:tab pos="4572000" algn="l"/>
              </a:tabLst>
            </a:pPr>
            <a:r>
              <a:rPr lang="en-US" dirty="0">
                <a:solidFill>
                  <a:schemeClr val="dk1"/>
                </a:solidFill>
              </a:rPr>
              <a:t>Project Manager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  <a:tabLst>
                <a:tab pos="3998913" algn="l"/>
                <a:tab pos="4572000" algn="l"/>
              </a:tabLst>
            </a:pPr>
            <a:r>
              <a:rPr lang="en-US" dirty="0">
                <a:solidFill>
                  <a:schemeClr val="dk1"/>
                </a:solidFill>
              </a:rPr>
              <a:t>Retail Operations Manager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  <a:tabLst>
                <a:tab pos="3998913" algn="l"/>
                <a:tab pos="4572000" algn="l"/>
              </a:tabLst>
            </a:pPr>
            <a:r>
              <a:rPr lang="en-US" dirty="0">
                <a:solidFill>
                  <a:schemeClr val="dk1"/>
                </a:solidFill>
              </a:rPr>
              <a:t>Training and Development Specialist</a:t>
            </a:r>
          </a:p>
        </p:txBody>
      </p:sp>
    </p:spTree>
    <p:extLst>
      <p:ext uri="{BB962C8B-B14F-4D97-AF65-F5344CB8AC3E}">
        <p14:creationId xmlns:p14="http://schemas.microsoft.com/office/powerpoint/2010/main" val="414061317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5df449d0b6_0_42"/>
          <p:cNvSpPr txBox="1">
            <a:spLocks noGrp="1"/>
          </p:cNvSpPr>
          <p:nvPr>
            <p:ph type="sldNum" idx="4294967295"/>
          </p:nvPr>
        </p:nvSpPr>
        <p:spPr>
          <a:xfrm>
            <a:off x="11531600" y="6300788"/>
            <a:ext cx="660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bg1"/>
                </a:solidFill>
                <a:latin typeface="Trebuchet MS" panose="020B0603020202020204" pitchFamily="34" charset="0"/>
              </a:rPr>
              <a:t>37</a:t>
            </a:fld>
            <a:endParaRPr sz="1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231" name="Google Shape;231;g5df449d0b6_0_42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1239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  <a:buSzPts val="1100"/>
              <a:buNone/>
            </a:pPr>
            <a:r>
              <a:rPr lang="en-US" sz="3600" b="0" dirty="0">
                <a:solidFill>
                  <a:srgbClr val="FFFFFF"/>
                </a:solidFill>
              </a:rPr>
              <a:t>Business and Entrepreneurship </a:t>
            </a:r>
            <a:endParaRPr sz="3600" b="0" dirty="0">
              <a:solidFill>
                <a:srgbClr val="FFFFFF"/>
              </a:solidFill>
            </a:endParaRPr>
          </a:p>
        </p:txBody>
      </p:sp>
      <p:cxnSp>
        <p:nvCxnSpPr>
          <p:cNvPr id="232" name="Google Shape;232;g5df449d0b6_0_42"/>
          <p:cNvCxnSpPr/>
          <p:nvPr/>
        </p:nvCxnSpPr>
        <p:spPr>
          <a:xfrm>
            <a:off x="5873579" y="2753427"/>
            <a:ext cx="0" cy="2903100"/>
          </a:xfrm>
          <a:prstGeom prst="straightConnector1">
            <a:avLst/>
          </a:prstGeom>
          <a:noFill/>
          <a:ln w="19050" cap="flat" cmpd="sng">
            <a:solidFill>
              <a:srgbClr val="F6B33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35" name="Google Shape;235;g5df449d0b6_0_42"/>
          <p:cNvSpPr txBox="1"/>
          <p:nvPr/>
        </p:nvSpPr>
        <p:spPr>
          <a:xfrm>
            <a:off x="466350" y="1911874"/>
            <a:ext cx="5087400" cy="3986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Computer Business Technology: Administrative Assistant 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Associate of Science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29 units in the major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20-40* units of general education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Computer Business Technology: Business Information Worker I 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Certificate of Achievement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16-17 units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1050" dirty="0">
              <a:solidFill>
                <a:prstClr val="black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800" dirty="0">
              <a:solidFill>
                <a:prstClr val="black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prstClr val="black"/>
                </a:solidFill>
                <a:latin typeface="Trebuchet MS"/>
                <a:ea typeface="Trebuchet MS"/>
                <a:cs typeface="Trebuchet MS"/>
                <a:sym typeface="Trebuchet MS"/>
              </a:rPr>
              <a:t>*GE units can vary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573" y="6232582"/>
            <a:ext cx="1727213" cy="484337"/>
          </a:xfrm>
          <a:prstGeom prst="rect">
            <a:avLst/>
          </a:prstGeom>
        </p:spPr>
      </p:pic>
      <p:sp>
        <p:nvSpPr>
          <p:cNvPr id="10" name="Google Shape;236;g5df449d0b6_0_42"/>
          <p:cNvSpPr txBox="1"/>
          <p:nvPr/>
        </p:nvSpPr>
        <p:spPr>
          <a:xfrm>
            <a:off x="6193350" y="1911625"/>
            <a:ext cx="5503500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tabLst>
                <a:tab pos="3998913" algn="l"/>
                <a:tab pos="4572000" algn="l"/>
              </a:tabLst>
            </a:pPr>
            <a:r>
              <a:rPr lang="en-US" u="sng" dirty="0">
                <a:solidFill>
                  <a:schemeClr val="dk1"/>
                </a:solidFill>
              </a:rPr>
              <a:t>Career Opportunities</a:t>
            </a:r>
          </a:p>
          <a:p>
            <a:pPr marL="285750" marR="0" indent="-28575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Entry Clerk</a:t>
            </a:r>
          </a:p>
          <a:p>
            <a:pPr marL="285750" marR="0" indent="-28575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Human Resources Assistant</a:t>
            </a:r>
          </a:p>
          <a:p>
            <a:pPr marL="285750" marR="0" indent="-28575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Information Clerks</a:t>
            </a:r>
          </a:p>
          <a:p>
            <a:pPr marL="285750" marR="0" indent="-28575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Office Clerks</a:t>
            </a:r>
          </a:p>
          <a:p>
            <a:pPr marL="285750" marR="0" indent="-28575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Receptionists</a:t>
            </a:r>
          </a:p>
          <a:p>
            <a:pPr marL="285750" marR="0" indent="-28575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Records Clerk</a:t>
            </a:r>
          </a:p>
          <a:p>
            <a:pPr marL="285750" marR="0" indent="-28575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Secretaries and Administrative Assistants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73909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5df449d0b6_0_42"/>
          <p:cNvSpPr txBox="1">
            <a:spLocks noGrp="1"/>
          </p:cNvSpPr>
          <p:nvPr>
            <p:ph type="sldNum" idx="4294967295"/>
          </p:nvPr>
        </p:nvSpPr>
        <p:spPr>
          <a:xfrm>
            <a:off x="11531600" y="6300788"/>
            <a:ext cx="660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bg1"/>
                </a:solidFill>
                <a:latin typeface="Trebuchet MS" panose="020B0603020202020204" pitchFamily="34" charset="0"/>
              </a:rPr>
              <a:t>38</a:t>
            </a:fld>
            <a:endParaRPr sz="1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231" name="Google Shape;231;g5df449d0b6_0_42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1239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  <a:buSzPts val="1100"/>
              <a:buNone/>
            </a:pPr>
            <a:r>
              <a:rPr lang="en-US" sz="3600" b="0" dirty="0">
                <a:solidFill>
                  <a:srgbClr val="FFFFFF"/>
                </a:solidFill>
              </a:rPr>
              <a:t>Business and Entrepreneurship </a:t>
            </a:r>
            <a:endParaRPr sz="3600" b="0" dirty="0">
              <a:solidFill>
                <a:srgbClr val="FFFFFF"/>
              </a:solidFill>
            </a:endParaRPr>
          </a:p>
        </p:txBody>
      </p:sp>
      <p:cxnSp>
        <p:nvCxnSpPr>
          <p:cNvPr id="232" name="Google Shape;232;g5df449d0b6_0_42"/>
          <p:cNvCxnSpPr/>
          <p:nvPr/>
        </p:nvCxnSpPr>
        <p:spPr>
          <a:xfrm>
            <a:off x="5873579" y="2753427"/>
            <a:ext cx="0" cy="2903100"/>
          </a:xfrm>
          <a:prstGeom prst="straightConnector1">
            <a:avLst/>
          </a:prstGeom>
          <a:noFill/>
          <a:ln w="19050" cap="flat" cmpd="sng">
            <a:solidFill>
              <a:srgbClr val="F6B33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35" name="Google Shape;235;g5df449d0b6_0_42"/>
          <p:cNvSpPr txBox="1"/>
          <p:nvPr/>
        </p:nvSpPr>
        <p:spPr>
          <a:xfrm>
            <a:off x="466350" y="1911875"/>
            <a:ext cx="5087400" cy="3946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Interior Design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Associate of Science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60 units in the major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20-40* units of general education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Interior Design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Certificate of Achievement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46-49 units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800" dirty="0">
              <a:solidFill>
                <a:prstClr val="black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1050" dirty="0">
              <a:solidFill>
                <a:prstClr val="black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prstClr val="black"/>
                </a:solidFill>
                <a:latin typeface="Trebuchet MS"/>
                <a:ea typeface="Trebuchet MS"/>
                <a:cs typeface="Trebuchet MS"/>
                <a:sym typeface="Trebuchet MS"/>
              </a:rPr>
              <a:t>*GE units can vary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573" y="6232582"/>
            <a:ext cx="1727213" cy="484337"/>
          </a:xfrm>
          <a:prstGeom prst="rect">
            <a:avLst/>
          </a:prstGeom>
        </p:spPr>
      </p:pic>
      <p:sp>
        <p:nvSpPr>
          <p:cNvPr id="10" name="Google Shape;236;g5df449d0b6_0_42"/>
          <p:cNvSpPr txBox="1"/>
          <p:nvPr/>
        </p:nvSpPr>
        <p:spPr>
          <a:xfrm>
            <a:off x="6193350" y="1911625"/>
            <a:ext cx="5503500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tabLst>
                <a:tab pos="3998913" algn="l"/>
                <a:tab pos="4572000" algn="l"/>
              </a:tabLst>
            </a:pPr>
            <a:r>
              <a:rPr lang="en-US" u="sng" dirty="0">
                <a:solidFill>
                  <a:schemeClr val="dk1"/>
                </a:solidFill>
              </a:rPr>
              <a:t>Career Opportunities	Median Wage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tabLst>
                <a:tab pos="4572000" algn="l"/>
              </a:tabLst>
            </a:pPr>
            <a:r>
              <a:rPr lang="en-US" dirty="0">
                <a:solidFill>
                  <a:schemeClr val="dk1"/>
                </a:solidFill>
              </a:rPr>
              <a:t>Interior Designers	$21.10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</a:rPr>
              <a:t>Residential and Commercial Design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</a:rPr>
              <a:t>Lighting Design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</a:rPr>
              <a:t>Textiles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</a:rPr>
              <a:t>Computer Aided Design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tabLst>
                <a:tab pos="3316288" algn="l"/>
              </a:tabLst>
            </a:pPr>
            <a:r>
              <a:rPr lang="en-US" dirty="0">
                <a:solidFill>
                  <a:schemeClr val="dk1"/>
                </a:solidFill>
              </a:rPr>
              <a:t>Sole Proprietors	Based on Experience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dirty="0">
              <a:solidFill>
                <a:schemeClr val="dk1"/>
              </a:solidFill>
            </a:endParaRPr>
          </a:p>
          <a:p>
            <a:pPr lvl="0" algn="r"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100"/>
              <a:tabLst>
                <a:tab pos="4572000" algn="l"/>
              </a:tabLst>
            </a:pPr>
            <a:r>
              <a:rPr lang="en-US" sz="1200" dirty="0">
                <a:solidFill>
                  <a:prstClr val="black"/>
                </a:solidFill>
              </a:rPr>
              <a:t>Data provided by the Centers Of Excellence, October 2018</a:t>
            </a:r>
          </a:p>
        </p:txBody>
      </p:sp>
    </p:spTree>
    <p:extLst>
      <p:ext uri="{BB962C8B-B14F-4D97-AF65-F5344CB8AC3E}">
        <p14:creationId xmlns:p14="http://schemas.microsoft.com/office/powerpoint/2010/main" val="5382347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5df449d0b6_0_42"/>
          <p:cNvSpPr txBox="1">
            <a:spLocks noGrp="1"/>
          </p:cNvSpPr>
          <p:nvPr>
            <p:ph type="sldNum" idx="4294967295"/>
          </p:nvPr>
        </p:nvSpPr>
        <p:spPr>
          <a:xfrm>
            <a:off x="11531600" y="6300788"/>
            <a:ext cx="660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bg1"/>
                </a:solidFill>
                <a:latin typeface="Trebuchet MS" panose="020B0603020202020204" pitchFamily="34" charset="0"/>
              </a:rPr>
              <a:t>39</a:t>
            </a:fld>
            <a:endParaRPr sz="1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231" name="Google Shape;231;g5df449d0b6_0_42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1239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  <a:buSzPts val="1100"/>
              <a:buNone/>
            </a:pPr>
            <a:r>
              <a:rPr lang="en-US" sz="3600" b="0" dirty="0">
                <a:solidFill>
                  <a:srgbClr val="FFFFFF"/>
                </a:solidFill>
              </a:rPr>
              <a:t>Business and Entrepreneurship </a:t>
            </a:r>
            <a:endParaRPr sz="3600" b="0" dirty="0">
              <a:solidFill>
                <a:srgbClr val="FFFFFF"/>
              </a:solidFill>
            </a:endParaRPr>
          </a:p>
        </p:txBody>
      </p:sp>
      <p:cxnSp>
        <p:nvCxnSpPr>
          <p:cNvPr id="232" name="Google Shape;232;g5df449d0b6_0_42"/>
          <p:cNvCxnSpPr/>
          <p:nvPr/>
        </p:nvCxnSpPr>
        <p:spPr>
          <a:xfrm>
            <a:off x="5873579" y="2753427"/>
            <a:ext cx="0" cy="2903100"/>
          </a:xfrm>
          <a:prstGeom prst="straightConnector1">
            <a:avLst/>
          </a:prstGeom>
          <a:noFill/>
          <a:ln w="19050" cap="flat" cmpd="sng">
            <a:solidFill>
              <a:srgbClr val="F6B33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35" name="Google Shape;235;g5df449d0b6_0_42"/>
          <p:cNvSpPr txBox="1"/>
          <p:nvPr/>
        </p:nvSpPr>
        <p:spPr>
          <a:xfrm>
            <a:off x="466350" y="1911875"/>
            <a:ext cx="5087400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Journalism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Associate of Arts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21 units in the major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20-40* units of general education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Journalism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Certificate of Achievement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21 units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prstClr val="black"/>
                </a:solidFill>
                <a:latin typeface="Trebuchet MS"/>
                <a:ea typeface="Trebuchet MS"/>
                <a:cs typeface="Trebuchet MS"/>
                <a:sym typeface="Trebuchet MS"/>
              </a:rPr>
              <a:t>*GE units can vary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573" y="6232582"/>
            <a:ext cx="1727213" cy="484337"/>
          </a:xfrm>
          <a:prstGeom prst="rect">
            <a:avLst/>
          </a:prstGeom>
        </p:spPr>
      </p:pic>
      <p:sp>
        <p:nvSpPr>
          <p:cNvPr id="10" name="Google Shape;236;g5df449d0b6_0_42"/>
          <p:cNvSpPr txBox="1"/>
          <p:nvPr/>
        </p:nvSpPr>
        <p:spPr>
          <a:xfrm>
            <a:off x="6193350" y="1911625"/>
            <a:ext cx="5503500" cy="1218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tabLst>
                <a:tab pos="3998913" algn="l"/>
                <a:tab pos="4572000" algn="l"/>
              </a:tabLst>
            </a:pPr>
            <a:r>
              <a:rPr lang="en-US" dirty="0">
                <a:solidFill>
                  <a:srgbClr val="000000"/>
                </a:solidFill>
              </a:rPr>
              <a:t>Journalism prepares students for entry-level jobs in journalism and public relations.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tabLst>
                <a:tab pos="3998913" algn="l"/>
                <a:tab pos="4572000" algn="l"/>
              </a:tabLst>
            </a:pPr>
            <a:endParaRPr lang="en-US" dirty="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tabLst>
                <a:tab pos="3998913" algn="l"/>
                <a:tab pos="4572000" algn="l"/>
              </a:tabLst>
            </a:pPr>
            <a:r>
              <a:rPr lang="en-US" u="sng" dirty="0">
                <a:solidFill>
                  <a:srgbClr val="000000"/>
                </a:solidFill>
              </a:rPr>
              <a:t>Career Opportunities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193350" y="3112866"/>
            <a:ext cx="5593366" cy="2560320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22222"/>
                </a:solidFill>
              </a:rPr>
              <a:t>Reporter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22222"/>
                </a:solidFill>
              </a:rPr>
              <a:t>News Editor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22222"/>
                </a:solidFill>
              </a:rPr>
              <a:t>Copy Editor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22222"/>
                </a:solidFill>
              </a:rPr>
              <a:t>Photojournalist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22222"/>
                </a:solidFill>
              </a:rPr>
              <a:t>Page Designer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22222"/>
                </a:solidFill>
              </a:rPr>
              <a:t>Online Content Producer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22222"/>
                </a:solidFill>
              </a:rPr>
              <a:t>Media Relations </a:t>
            </a:r>
          </a:p>
          <a:p>
            <a:r>
              <a:rPr lang="en-US" dirty="0">
                <a:solidFill>
                  <a:srgbClr val="222222"/>
                </a:solidFill>
              </a:rPr>
              <a:t>      Specialist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22222"/>
                </a:solidFill>
              </a:rPr>
              <a:t>Speech Writer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22222"/>
                </a:solidFill>
              </a:rPr>
              <a:t>Community Relations Specialist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22222"/>
                </a:solidFill>
              </a:rPr>
              <a:t>Government Relations Specialist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22222"/>
                </a:solidFill>
              </a:rPr>
              <a:t>Financial Relations Specialist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22222"/>
                </a:solidFill>
              </a:rPr>
              <a:t>Lobbyist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22222"/>
                </a:solidFill>
              </a:rPr>
              <a:t>Crisis Communications Specialist</a:t>
            </a:r>
          </a:p>
        </p:txBody>
      </p:sp>
    </p:spTree>
    <p:extLst>
      <p:ext uri="{BB962C8B-B14F-4D97-AF65-F5344CB8AC3E}">
        <p14:creationId xmlns:p14="http://schemas.microsoft.com/office/powerpoint/2010/main" val="27144770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5df449d0b6_0_42"/>
          <p:cNvSpPr txBox="1">
            <a:spLocks noGrp="1"/>
          </p:cNvSpPr>
          <p:nvPr>
            <p:ph type="sldNum" idx="4294967295"/>
          </p:nvPr>
        </p:nvSpPr>
        <p:spPr>
          <a:xfrm>
            <a:off x="11531600" y="6300788"/>
            <a:ext cx="660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bg1"/>
                </a:solidFill>
                <a:latin typeface="Trebuchet MS" panose="020B0603020202020204" pitchFamily="34" charset="0"/>
              </a:rPr>
              <a:t>40</a:t>
            </a:fld>
            <a:endParaRPr sz="1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231" name="Google Shape;231;g5df449d0b6_0_42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1239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  <a:buSzPts val="1100"/>
              <a:buNone/>
            </a:pPr>
            <a:r>
              <a:rPr lang="en-US" sz="3600" b="0" dirty="0">
                <a:solidFill>
                  <a:srgbClr val="FFFFFF"/>
                </a:solidFill>
              </a:rPr>
              <a:t>Business and Entrepreneurship </a:t>
            </a:r>
            <a:endParaRPr sz="3600" b="0" dirty="0">
              <a:solidFill>
                <a:srgbClr val="FFFFFF"/>
              </a:solidFill>
            </a:endParaRPr>
          </a:p>
        </p:txBody>
      </p:sp>
      <p:cxnSp>
        <p:nvCxnSpPr>
          <p:cNvPr id="232" name="Google Shape;232;g5df449d0b6_0_42"/>
          <p:cNvCxnSpPr/>
          <p:nvPr/>
        </p:nvCxnSpPr>
        <p:spPr>
          <a:xfrm>
            <a:off x="5873579" y="2753427"/>
            <a:ext cx="0" cy="2903100"/>
          </a:xfrm>
          <a:prstGeom prst="straightConnector1">
            <a:avLst/>
          </a:prstGeom>
          <a:noFill/>
          <a:ln w="19050" cap="flat" cmpd="sng">
            <a:solidFill>
              <a:srgbClr val="F6B33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35" name="Google Shape;235;g5df449d0b6_0_42"/>
          <p:cNvSpPr txBox="1"/>
          <p:nvPr/>
        </p:nvSpPr>
        <p:spPr>
          <a:xfrm>
            <a:off x="496494" y="1911875"/>
            <a:ext cx="5087400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Marketing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Associate of Science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42 units in the major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20-40* units of general education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Marketing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Certificate of Achievement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29 units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prstClr val="black"/>
                </a:solidFill>
                <a:latin typeface="Trebuchet MS"/>
                <a:ea typeface="Trebuchet MS"/>
                <a:cs typeface="Trebuchet MS"/>
                <a:sym typeface="Trebuchet MS"/>
              </a:rPr>
              <a:t>*GE units can vary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573" y="6232582"/>
            <a:ext cx="1727213" cy="484337"/>
          </a:xfrm>
          <a:prstGeom prst="rect">
            <a:avLst/>
          </a:prstGeom>
        </p:spPr>
      </p:pic>
      <p:sp>
        <p:nvSpPr>
          <p:cNvPr id="10" name="Google Shape;236;g5df449d0b6_0_42"/>
          <p:cNvSpPr txBox="1"/>
          <p:nvPr/>
        </p:nvSpPr>
        <p:spPr>
          <a:xfrm>
            <a:off x="6193350" y="1911625"/>
            <a:ext cx="5503500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tabLst>
                <a:tab pos="3998913" algn="l"/>
                <a:tab pos="4572000" algn="l"/>
              </a:tabLst>
            </a:pPr>
            <a:r>
              <a:rPr lang="en-US" u="sng" dirty="0">
                <a:solidFill>
                  <a:schemeClr val="dk1"/>
                </a:solidFill>
              </a:rPr>
              <a:t>Career Opportunities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Advertising Account Executive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Advertising Sales Agent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Advertising Production Manager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Booking Agent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Brand Manager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Competitive Intelligence Analyst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Marketing Communications Analyst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Marketing Specialist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Merchandise Manager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Promotions Director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Public Relations Manager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Sales Manager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Survey Researcher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tabLst>
                <a:tab pos="3998913" algn="l"/>
                <a:tab pos="4572000" algn="l"/>
              </a:tabLst>
            </a:pPr>
            <a:endParaRPr lang="en-US" u="sng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3800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5df449d0b6_0_42"/>
          <p:cNvSpPr txBox="1">
            <a:spLocks noGrp="1"/>
          </p:cNvSpPr>
          <p:nvPr>
            <p:ph type="sldNum" idx="4294967295"/>
          </p:nvPr>
        </p:nvSpPr>
        <p:spPr>
          <a:xfrm>
            <a:off x="11531600" y="6300788"/>
            <a:ext cx="660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bg1"/>
                </a:solidFill>
                <a:latin typeface="Trebuchet MS" panose="020B0603020202020204" pitchFamily="34" charset="0"/>
              </a:rPr>
              <a:t>41</a:t>
            </a:fld>
            <a:endParaRPr sz="1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231" name="Google Shape;231;g5df449d0b6_0_42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1239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  <a:buSzPts val="1100"/>
              <a:buNone/>
            </a:pPr>
            <a:r>
              <a:rPr lang="en-US" sz="3600" b="0" dirty="0">
                <a:solidFill>
                  <a:srgbClr val="FFFFFF"/>
                </a:solidFill>
              </a:rPr>
              <a:t>Business and Entrepreneurship </a:t>
            </a:r>
            <a:endParaRPr sz="3600" b="0" dirty="0">
              <a:solidFill>
                <a:srgbClr val="FFFFFF"/>
              </a:solidFill>
            </a:endParaRPr>
          </a:p>
        </p:txBody>
      </p:sp>
      <p:cxnSp>
        <p:nvCxnSpPr>
          <p:cNvPr id="232" name="Google Shape;232;g5df449d0b6_0_42"/>
          <p:cNvCxnSpPr/>
          <p:nvPr/>
        </p:nvCxnSpPr>
        <p:spPr>
          <a:xfrm>
            <a:off x="5873579" y="2753427"/>
            <a:ext cx="0" cy="2903100"/>
          </a:xfrm>
          <a:prstGeom prst="straightConnector1">
            <a:avLst/>
          </a:prstGeom>
          <a:noFill/>
          <a:ln w="19050" cap="flat" cmpd="sng">
            <a:solidFill>
              <a:srgbClr val="F6B33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35" name="Google Shape;235;g5df449d0b6_0_42"/>
          <p:cNvSpPr txBox="1"/>
          <p:nvPr/>
        </p:nvSpPr>
        <p:spPr>
          <a:xfrm>
            <a:off x="466350" y="1911875"/>
            <a:ext cx="5087400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Real Estate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Associate of Science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27-28 units in the major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20-40* units of general education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Upon degree completion, students are eligible to sit for both the California Real Estate and Broker’s Licensure.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sz="800" dirty="0">
              <a:solidFill>
                <a:prstClr val="black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prstClr val="black"/>
                </a:solidFill>
                <a:latin typeface="Trebuchet MS"/>
                <a:ea typeface="Trebuchet MS"/>
                <a:cs typeface="Trebuchet MS"/>
                <a:sym typeface="Trebuchet MS"/>
              </a:rPr>
              <a:t>*GE units can vary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sz="1050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prstClr val="black"/>
                </a:solidFill>
                <a:latin typeface="Trebuchet MS"/>
                <a:ea typeface="Trebuchet MS"/>
                <a:cs typeface="Trebuchet MS"/>
                <a:sym typeface="Trebuchet MS"/>
              </a:rPr>
              <a:t>*GE units can vary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573" y="6232582"/>
            <a:ext cx="1727213" cy="484337"/>
          </a:xfrm>
          <a:prstGeom prst="rect">
            <a:avLst/>
          </a:prstGeom>
        </p:spPr>
      </p:pic>
      <p:sp>
        <p:nvSpPr>
          <p:cNvPr id="10" name="Google Shape;236;g5df449d0b6_0_42"/>
          <p:cNvSpPr txBox="1"/>
          <p:nvPr/>
        </p:nvSpPr>
        <p:spPr>
          <a:xfrm>
            <a:off x="6193350" y="1911625"/>
            <a:ext cx="5503500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tabLst>
                <a:tab pos="3998913" algn="l"/>
                <a:tab pos="4572000" algn="l"/>
              </a:tabLst>
            </a:pPr>
            <a:r>
              <a:rPr lang="en-US" u="sng" dirty="0">
                <a:solidFill>
                  <a:schemeClr val="dk1"/>
                </a:solidFill>
              </a:rPr>
              <a:t>Career Opportunities	Median Wage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3997325" algn="l"/>
              </a:tabLst>
            </a:pPr>
            <a:r>
              <a:rPr lang="en-US" dirty="0"/>
              <a:t>Real Estate Salesperson/Broker	$24.85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3997325" algn="l"/>
              </a:tabLst>
            </a:pPr>
            <a:r>
              <a:rPr lang="en-US" dirty="0"/>
              <a:t>Real Estate Appraiser	$24.00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3997325" algn="l"/>
              </a:tabLst>
            </a:pPr>
            <a:r>
              <a:rPr lang="en-US" dirty="0"/>
              <a:t>Real Estate Property Manager	$23.66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3997325" algn="l"/>
              </a:tabLst>
            </a:pPr>
            <a:r>
              <a:rPr lang="en-US" dirty="0"/>
              <a:t>Real Estate Loan Officer	$31.37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3997325" algn="l"/>
              </a:tabLst>
            </a:pPr>
            <a:endParaRPr lang="en-US" dirty="0"/>
          </a:p>
          <a:p>
            <a:pPr>
              <a:tabLst>
                <a:tab pos="3997325" algn="l"/>
              </a:tabLst>
            </a:pPr>
            <a:r>
              <a:rPr lang="en-US" dirty="0"/>
              <a:t>Many Real Estate professionals are independent contractors or sole proprietors.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74697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5df449d0b6_3_0"/>
          <p:cNvSpPr txBox="1">
            <a:spLocks noGrp="1"/>
          </p:cNvSpPr>
          <p:nvPr>
            <p:ph type="sldNum" idx="4294967295"/>
          </p:nvPr>
        </p:nvSpPr>
        <p:spPr>
          <a:xfrm>
            <a:off x="11531600" y="6300788"/>
            <a:ext cx="660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bg1"/>
                </a:solidFill>
                <a:latin typeface="Trebuchet MS" panose="020B0603020202020204" pitchFamily="34" charset="0"/>
              </a:rPr>
              <a:t>42</a:t>
            </a:fld>
            <a:endParaRPr sz="1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255" name="Google Shape;255;g5df449d0b6_3_0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1239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  <a:buSzPts val="1100"/>
              <a:buNone/>
            </a:pPr>
            <a:r>
              <a:rPr lang="en-US" sz="3600" b="0" dirty="0">
                <a:solidFill>
                  <a:srgbClr val="FFFFFF"/>
                </a:solidFill>
              </a:rPr>
              <a:t>Education and Human Development</a:t>
            </a:r>
            <a:endParaRPr sz="3600" b="0" dirty="0">
              <a:solidFill>
                <a:srgbClr val="FFFFFF"/>
              </a:solidFill>
            </a:endParaRPr>
          </a:p>
        </p:txBody>
      </p:sp>
      <p:cxnSp>
        <p:nvCxnSpPr>
          <p:cNvPr id="256" name="Google Shape;256;g5df449d0b6_3_0"/>
          <p:cNvCxnSpPr/>
          <p:nvPr/>
        </p:nvCxnSpPr>
        <p:spPr>
          <a:xfrm>
            <a:off x="5873579" y="2753427"/>
            <a:ext cx="0" cy="2903100"/>
          </a:xfrm>
          <a:prstGeom prst="straightConnector1">
            <a:avLst/>
          </a:prstGeom>
          <a:noFill/>
          <a:ln w="19050" cap="flat" cmpd="sng">
            <a:solidFill>
              <a:srgbClr val="F6B33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58" name="Google Shape;258;g5df449d0b6_3_0"/>
          <p:cNvSpPr txBox="1"/>
          <p:nvPr/>
        </p:nvSpPr>
        <p:spPr>
          <a:xfrm>
            <a:off x="466350" y="1911875"/>
            <a:ext cx="5087400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American Sign Language – English Interpretation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Associate of Arts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32 units in the major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20-40* units of general education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American Sign Language – English Interpretation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Certificate of Achievement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32 units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sz="1050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sz="1050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sz="1050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prstClr val="black"/>
                </a:solidFill>
                <a:latin typeface="Trebuchet MS"/>
                <a:ea typeface="Trebuchet MS"/>
                <a:cs typeface="Trebuchet MS"/>
                <a:sym typeface="Trebuchet MS"/>
              </a:rPr>
              <a:t>*GE units can vary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9" name="Google Shape;259;g5df449d0b6_3_0"/>
          <p:cNvSpPr txBox="1"/>
          <p:nvPr/>
        </p:nvSpPr>
        <p:spPr>
          <a:xfrm>
            <a:off x="6193350" y="1911625"/>
            <a:ext cx="5503500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>
                <a:solidFill>
                  <a:schemeClr val="dk1"/>
                </a:solidFill>
              </a:rPr>
              <a:t>American Sign Language Interpreters have a projected 7% growth potential and a median hourly wage of $23.60.  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endParaRPr lang="en-US" sz="1600" dirty="0">
              <a:solidFill>
                <a:schemeClr val="dk1"/>
              </a:solidFill>
              <a:latin typeface="+mn-lt"/>
            </a:endParaRP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600" dirty="0">
                <a:solidFill>
                  <a:srgbClr val="222222"/>
                </a:solidFill>
                <a:latin typeface="+mn-lt"/>
              </a:rPr>
              <a:t>Professional interpreters have opportunities to work in a variety of private and public sector settings, including: 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222222"/>
                </a:solidFill>
                <a:latin typeface="+mn-lt"/>
              </a:rPr>
              <a:t>Performing Arts (concerts, theatre)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222222"/>
                </a:solidFill>
                <a:latin typeface="+mn-lt"/>
              </a:rPr>
              <a:t>Media Arts (television and film)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222222"/>
                </a:solidFill>
                <a:latin typeface="+mn-lt"/>
              </a:rPr>
              <a:t>Telecommunications (remote video interpreting, video relay)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222222"/>
                </a:solidFill>
                <a:latin typeface="+mn-lt"/>
              </a:rPr>
              <a:t>Medical and Mental Health settings(hospitals, doctors’ offices, group sessions, individual therapy, testing)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222222"/>
                </a:solidFill>
                <a:latin typeface="+mn-lt"/>
              </a:rPr>
              <a:t>Education (K-12 and college)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222222"/>
                </a:solidFill>
                <a:latin typeface="+mn-lt"/>
              </a:rPr>
              <a:t>Business (meetings, trainings)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222222"/>
                </a:solidFill>
                <a:latin typeface="+mn-lt"/>
              </a:rPr>
              <a:t>Religious (church services, weddings, funerals)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dk1"/>
              </a:solidFill>
              <a:latin typeface="+mn-lt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573" y="6232582"/>
            <a:ext cx="1727213" cy="484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22126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5df449d0b6_3_0"/>
          <p:cNvSpPr txBox="1">
            <a:spLocks noGrp="1"/>
          </p:cNvSpPr>
          <p:nvPr>
            <p:ph type="sldNum" idx="4294967295"/>
          </p:nvPr>
        </p:nvSpPr>
        <p:spPr>
          <a:xfrm>
            <a:off x="11531600" y="6300788"/>
            <a:ext cx="660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bg1"/>
                </a:solidFill>
                <a:latin typeface="Trebuchet MS" panose="020B0603020202020204" pitchFamily="34" charset="0"/>
              </a:rPr>
              <a:t>43</a:t>
            </a:fld>
            <a:endParaRPr sz="1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255" name="Google Shape;255;g5df449d0b6_3_0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1239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  <a:buSzPts val="1100"/>
              <a:buNone/>
            </a:pPr>
            <a:r>
              <a:rPr lang="en-US" sz="3600" b="0" dirty="0">
                <a:solidFill>
                  <a:srgbClr val="FFFFFF"/>
                </a:solidFill>
              </a:rPr>
              <a:t>Education and Human Development</a:t>
            </a:r>
            <a:endParaRPr sz="3600" b="0" dirty="0">
              <a:solidFill>
                <a:srgbClr val="FFFFFF"/>
              </a:solidFill>
            </a:endParaRPr>
          </a:p>
        </p:txBody>
      </p:sp>
      <p:cxnSp>
        <p:nvCxnSpPr>
          <p:cNvPr id="256" name="Google Shape;256;g5df449d0b6_3_0"/>
          <p:cNvCxnSpPr/>
          <p:nvPr/>
        </p:nvCxnSpPr>
        <p:spPr>
          <a:xfrm>
            <a:off x="5873579" y="2753427"/>
            <a:ext cx="0" cy="2903100"/>
          </a:xfrm>
          <a:prstGeom prst="straightConnector1">
            <a:avLst/>
          </a:prstGeom>
          <a:noFill/>
          <a:ln w="19050" cap="flat" cmpd="sng">
            <a:solidFill>
              <a:srgbClr val="F6B33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58" name="Google Shape;258;g5df449d0b6_3_0"/>
          <p:cNvSpPr txBox="1"/>
          <p:nvPr/>
        </p:nvSpPr>
        <p:spPr>
          <a:xfrm>
            <a:off x="457200" y="1467060"/>
            <a:ext cx="5087400" cy="4410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Child Development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Associate of Science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25-26 units in the major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20-40* units of general education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Child Development: Master Teacher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Certificate of Achievement - 25-27 units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800" b="1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Child Development: Teacher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Certificate of Achievement - 24-25 units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Child Development: Associate Teacher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Certificate of Achievement - 21-22 units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Certificate of Performance - 10-13 units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800" b="1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Child Development: Home Day Care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Certificate of Performance - 12 units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1200" dirty="0">
              <a:solidFill>
                <a:prstClr val="black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prstClr val="black"/>
                </a:solidFill>
                <a:latin typeface="Trebuchet MS"/>
                <a:ea typeface="Trebuchet MS"/>
                <a:cs typeface="Trebuchet MS"/>
                <a:sym typeface="Trebuchet MS"/>
              </a:rPr>
              <a:t>*GE units can vary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9" name="Google Shape;259;g5df449d0b6_3_0"/>
          <p:cNvSpPr txBox="1"/>
          <p:nvPr/>
        </p:nvSpPr>
        <p:spPr>
          <a:xfrm>
            <a:off x="6193350" y="1911625"/>
            <a:ext cx="5503500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</a:pPr>
            <a:r>
              <a:rPr lang="en-US" dirty="0"/>
              <a:t>Career Fields</a:t>
            </a:r>
          </a:p>
          <a:p>
            <a:pPr marL="285750" indent="-28575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sz="1600" dirty="0"/>
              <a:t>Child Development Associate in Science Degree prepares students for positions as teacher, master teacher, and director in the field of Child Development/Early Childhood Education.</a:t>
            </a:r>
          </a:p>
          <a:p>
            <a:pPr marL="285750" indent="-28575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sz="1600" dirty="0"/>
              <a:t>Associate Teacher, Teacher, and Master Teacher Certificates of Achievement, prepare students for higher levels of instructional positions and meet the requirements for the State of California Child Development Permits.</a:t>
            </a:r>
          </a:p>
          <a:p>
            <a:pPr marL="285750" lvl="0" indent="-28575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sz="1600" dirty="0"/>
              <a:t>Assistant Teacher Certificate of Performance prepares students to work in public and private childcare settings. </a:t>
            </a:r>
          </a:p>
          <a:p>
            <a:pPr marL="285750" lvl="0" indent="-28575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sz="1600" dirty="0"/>
              <a:t>Home Day Care Certificate of Performance provides student with skills and knowledge for childcare in family settings.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573" y="6232582"/>
            <a:ext cx="1727213" cy="484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63173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5df449d0b6_0_33"/>
          <p:cNvSpPr txBox="1">
            <a:spLocks noGrp="1"/>
          </p:cNvSpPr>
          <p:nvPr>
            <p:ph type="sldNum" idx="4294967295"/>
          </p:nvPr>
        </p:nvSpPr>
        <p:spPr>
          <a:xfrm>
            <a:off x="11531600" y="6300788"/>
            <a:ext cx="660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bg1"/>
                </a:solidFill>
                <a:latin typeface="Trebuchet MS" panose="020B0603020202020204" pitchFamily="34" charset="0"/>
              </a:rPr>
              <a:t>44</a:t>
            </a:fld>
            <a:endParaRPr sz="1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183" name="Google Shape;183;g5df449d0b6_0_33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1239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  <a:buSzPts val="1100"/>
              <a:buNone/>
            </a:pPr>
            <a:r>
              <a:rPr lang="en-US" sz="3600" b="0">
                <a:solidFill>
                  <a:srgbClr val="FFFFFF"/>
                </a:solidFill>
              </a:rPr>
              <a:t>Energy, Construction, and Utilities</a:t>
            </a:r>
            <a:endParaRPr sz="3600" b="0">
              <a:solidFill>
                <a:srgbClr val="FFFFFF"/>
              </a:solidFill>
            </a:endParaRPr>
          </a:p>
        </p:txBody>
      </p:sp>
      <p:cxnSp>
        <p:nvCxnSpPr>
          <p:cNvPr id="184" name="Google Shape;184;g5df449d0b6_0_33"/>
          <p:cNvCxnSpPr/>
          <p:nvPr/>
        </p:nvCxnSpPr>
        <p:spPr>
          <a:xfrm>
            <a:off x="5873579" y="2753427"/>
            <a:ext cx="0" cy="2903100"/>
          </a:xfrm>
          <a:prstGeom prst="straightConnector1">
            <a:avLst/>
          </a:prstGeom>
          <a:noFill/>
          <a:ln w="19050" cap="flat" cmpd="sng">
            <a:solidFill>
              <a:srgbClr val="F6B33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7" name="Google Shape;187;g5df449d0b6_0_33"/>
          <p:cNvSpPr txBox="1"/>
          <p:nvPr/>
        </p:nvSpPr>
        <p:spPr>
          <a:xfrm>
            <a:off x="457200" y="1911625"/>
            <a:ext cx="5087400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Architecture Design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Associate of Science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41 units in the major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20-40* units of general education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Architecture Technician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Associate of Science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23 units in the major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20-40* units of general education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sz="1400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prstClr val="black"/>
                </a:solidFill>
                <a:latin typeface="Trebuchet MS"/>
                <a:ea typeface="Trebuchet MS"/>
                <a:cs typeface="Trebuchet MS"/>
                <a:sym typeface="Trebuchet MS"/>
              </a:rPr>
              <a:t>*GE units can vary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573" y="6232582"/>
            <a:ext cx="1727213" cy="484337"/>
          </a:xfrm>
          <a:prstGeom prst="rect">
            <a:avLst/>
          </a:prstGeom>
        </p:spPr>
      </p:pic>
      <p:sp>
        <p:nvSpPr>
          <p:cNvPr id="8" name="Google Shape;236;g5df449d0b6_0_42"/>
          <p:cNvSpPr txBox="1"/>
          <p:nvPr/>
        </p:nvSpPr>
        <p:spPr>
          <a:xfrm>
            <a:off x="6193350" y="1911625"/>
            <a:ext cx="5503500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tabLst>
                <a:tab pos="3998913" algn="l"/>
                <a:tab pos="4572000" algn="l"/>
              </a:tabLst>
            </a:pPr>
            <a:r>
              <a:rPr lang="en-US" dirty="0"/>
              <a:t>The Architecture Program at Mesa College has two main focuses: transfer to university Architecture programs and preparation for direct employment in architecture or a related design office.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tabLst>
                <a:tab pos="3998913" algn="l"/>
                <a:tab pos="4572000" algn="l"/>
              </a:tabLst>
            </a:pPr>
            <a:endParaRPr lang="en-US" u="sng" dirty="0">
              <a:solidFill>
                <a:schemeClr val="dk1"/>
              </a:solidFill>
            </a:endParaRP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tabLst>
                <a:tab pos="3998913" algn="l"/>
                <a:tab pos="4572000" algn="l"/>
              </a:tabLst>
            </a:pPr>
            <a:r>
              <a:rPr lang="en-US" u="sng" dirty="0">
                <a:solidFill>
                  <a:schemeClr val="dk1"/>
                </a:solidFill>
              </a:rPr>
              <a:t>Career Opportunities	Median Wage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3997325" algn="l"/>
              </a:tabLst>
            </a:pPr>
            <a:r>
              <a:rPr lang="en-US" dirty="0"/>
              <a:t>Architectural and Civil Drafters	$28.31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3997325" algn="l"/>
              </a:tabLst>
            </a:pPr>
            <a:r>
              <a:rPr lang="en-US" dirty="0"/>
              <a:t>Mechanical Drafters	$24.43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3997325" algn="l"/>
              </a:tabLst>
            </a:pPr>
            <a:r>
              <a:rPr lang="en-US" dirty="0"/>
              <a:t>Architectural Technicians	$22.59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3251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5df449d0b6_0_33"/>
          <p:cNvSpPr txBox="1">
            <a:spLocks noGrp="1"/>
          </p:cNvSpPr>
          <p:nvPr>
            <p:ph type="sldNum" idx="4294967295"/>
          </p:nvPr>
        </p:nvSpPr>
        <p:spPr>
          <a:xfrm>
            <a:off x="11531600" y="6300788"/>
            <a:ext cx="660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bg1"/>
                </a:solidFill>
                <a:latin typeface="Trebuchet MS" panose="020B0603020202020204" pitchFamily="34" charset="0"/>
              </a:rPr>
              <a:t>45</a:t>
            </a:fld>
            <a:endParaRPr sz="1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183" name="Google Shape;183;g5df449d0b6_0_33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1239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  <a:buSzPts val="1100"/>
              <a:buNone/>
            </a:pPr>
            <a:r>
              <a:rPr lang="en-US" sz="3600" b="0">
                <a:solidFill>
                  <a:srgbClr val="FFFFFF"/>
                </a:solidFill>
              </a:rPr>
              <a:t>Energy, Construction, and Utilities</a:t>
            </a:r>
            <a:endParaRPr sz="3600" b="0">
              <a:solidFill>
                <a:srgbClr val="FFFFFF"/>
              </a:solidFill>
            </a:endParaRPr>
          </a:p>
        </p:txBody>
      </p:sp>
      <p:cxnSp>
        <p:nvCxnSpPr>
          <p:cNvPr id="184" name="Google Shape;184;g5df449d0b6_0_33"/>
          <p:cNvCxnSpPr/>
          <p:nvPr/>
        </p:nvCxnSpPr>
        <p:spPr>
          <a:xfrm>
            <a:off x="5873579" y="2753427"/>
            <a:ext cx="0" cy="2903100"/>
          </a:xfrm>
          <a:prstGeom prst="straightConnector1">
            <a:avLst/>
          </a:prstGeom>
          <a:noFill/>
          <a:ln w="19050" cap="flat" cmpd="sng">
            <a:solidFill>
              <a:srgbClr val="F6B33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7" name="Google Shape;187;g5df449d0b6_0_33"/>
          <p:cNvSpPr txBox="1"/>
          <p:nvPr/>
        </p:nvSpPr>
        <p:spPr>
          <a:xfrm>
            <a:off x="466350" y="1911875"/>
            <a:ext cx="5087400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Construction Management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Associate of Science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30 units in the major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20-40* units of general education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b="1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Building Construction Technology - Inspection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Associate of Science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28 units in the major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20-40* units of general education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Building Construction Technology – Inspection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Certificate of Achievement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28 units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1050" dirty="0">
              <a:solidFill>
                <a:prstClr val="black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1050" dirty="0">
              <a:solidFill>
                <a:prstClr val="black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prstClr val="black"/>
                </a:solidFill>
                <a:latin typeface="Trebuchet MS"/>
                <a:ea typeface="Trebuchet MS"/>
                <a:cs typeface="Trebuchet MS"/>
                <a:sym typeface="Trebuchet MS"/>
              </a:rPr>
              <a:t>*GE units can vary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573" y="6232582"/>
            <a:ext cx="1727213" cy="484337"/>
          </a:xfrm>
          <a:prstGeom prst="rect">
            <a:avLst/>
          </a:prstGeom>
        </p:spPr>
      </p:pic>
      <p:sp>
        <p:nvSpPr>
          <p:cNvPr id="8" name="Google Shape;236;g5df449d0b6_0_42"/>
          <p:cNvSpPr txBox="1"/>
          <p:nvPr/>
        </p:nvSpPr>
        <p:spPr>
          <a:xfrm>
            <a:off x="6193350" y="1911625"/>
            <a:ext cx="5503500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tabLst>
                <a:tab pos="3998913" algn="l"/>
                <a:tab pos="4572000" algn="l"/>
              </a:tabLst>
            </a:pPr>
            <a:r>
              <a:rPr lang="en-US" u="sng" dirty="0">
                <a:solidFill>
                  <a:schemeClr val="dk1"/>
                </a:solidFill>
              </a:rPr>
              <a:t>Career Opportunities	Median Wage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  <a:tabLst>
                <a:tab pos="3997325" algn="l"/>
              </a:tabLst>
            </a:pPr>
            <a:r>
              <a:rPr lang="en-US" dirty="0">
                <a:solidFill>
                  <a:schemeClr val="dk1"/>
                </a:solidFill>
              </a:rPr>
              <a:t>Construction Managers	$35.00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  <a:tabLst>
                <a:tab pos="3997325" algn="l"/>
              </a:tabLst>
            </a:pPr>
            <a:r>
              <a:rPr lang="en-US" dirty="0">
                <a:solidFill>
                  <a:schemeClr val="dk1"/>
                </a:solidFill>
              </a:rPr>
              <a:t>Construction &amp; Building Inspectors	$39.26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  <a:tabLst>
                <a:tab pos="3997325" algn="l"/>
              </a:tabLst>
            </a:pPr>
            <a:r>
              <a:rPr lang="en-US" dirty="0">
                <a:solidFill>
                  <a:schemeClr val="dk1"/>
                </a:solidFill>
              </a:rPr>
              <a:t>First-Line Supervisor - Construction	$30.20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  <a:tabLst>
                <a:tab pos="3997325" algn="l"/>
              </a:tabLst>
            </a:pPr>
            <a:r>
              <a:rPr lang="en-US" dirty="0">
                <a:solidFill>
                  <a:schemeClr val="dk1"/>
                </a:solidFill>
              </a:rPr>
              <a:t>Cost Estimators	$31.00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endParaRPr lang="en-US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895768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5df449d0b6_0_82"/>
          <p:cNvSpPr txBox="1">
            <a:spLocks noGrp="1"/>
          </p:cNvSpPr>
          <p:nvPr>
            <p:ph type="sldNum" idx="4294967295"/>
          </p:nvPr>
        </p:nvSpPr>
        <p:spPr>
          <a:xfrm>
            <a:off x="11531600" y="6300788"/>
            <a:ext cx="660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bg1"/>
                </a:solidFill>
                <a:latin typeface="Trebuchet MS" panose="020B0603020202020204" pitchFamily="34" charset="0"/>
              </a:rPr>
              <a:t>46</a:t>
            </a:fld>
            <a:endParaRPr sz="1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195" name="Google Shape;195;g5df449d0b6_0_82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1239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  <a:buSzPts val="1100"/>
              <a:buNone/>
            </a:pPr>
            <a:r>
              <a:rPr lang="en-US" sz="3600" b="0">
                <a:solidFill>
                  <a:srgbClr val="FFFFFF"/>
                </a:solidFill>
              </a:rPr>
              <a:t>Health</a:t>
            </a:r>
            <a:endParaRPr sz="3600" b="0">
              <a:solidFill>
                <a:srgbClr val="FFFFFF"/>
              </a:solidFill>
            </a:endParaRPr>
          </a:p>
        </p:txBody>
      </p:sp>
      <p:cxnSp>
        <p:nvCxnSpPr>
          <p:cNvPr id="196" name="Google Shape;196;g5df449d0b6_0_82"/>
          <p:cNvCxnSpPr/>
          <p:nvPr/>
        </p:nvCxnSpPr>
        <p:spPr>
          <a:xfrm>
            <a:off x="5873579" y="2753427"/>
            <a:ext cx="0" cy="2903100"/>
          </a:xfrm>
          <a:prstGeom prst="straightConnector1">
            <a:avLst/>
          </a:prstGeom>
          <a:noFill/>
          <a:ln w="19050" cap="flat" cmpd="sng">
            <a:solidFill>
              <a:srgbClr val="F6B33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99" name="Google Shape;199;g5df449d0b6_0_82"/>
          <p:cNvSpPr txBox="1"/>
          <p:nvPr/>
        </p:nvSpPr>
        <p:spPr>
          <a:xfrm>
            <a:off x="626294" y="1911625"/>
            <a:ext cx="5087400" cy="42046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Dental Assisting (RDA, </a:t>
            </a:r>
            <a:r>
              <a:rPr lang="en-US" b="1" dirty="0" err="1">
                <a:latin typeface="Trebuchet MS"/>
                <a:ea typeface="Trebuchet MS"/>
                <a:cs typeface="Trebuchet MS"/>
                <a:sym typeface="Trebuchet MS"/>
              </a:rPr>
              <a:t>CDA</a:t>
            </a: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)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Associate of Science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37 units in the major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20-40* units of general education 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1200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Dental Assisting (RDA, </a:t>
            </a:r>
            <a:r>
              <a:rPr lang="en-US" b="1" dirty="0" err="1">
                <a:latin typeface="Trebuchet MS"/>
                <a:ea typeface="Trebuchet MS"/>
                <a:cs typeface="Trebuchet MS"/>
                <a:sym typeface="Trebuchet MS"/>
              </a:rPr>
              <a:t>CDA</a:t>
            </a: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)</a:t>
            </a: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Certificate of Achievement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37 units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1200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Program Application Deadline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Opens: February 1</a:t>
            </a:r>
            <a:r>
              <a:rPr lang="en-US" baseline="30000" dirty="0">
                <a:latin typeface="Trebuchet MS"/>
                <a:ea typeface="Trebuchet MS"/>
                <a:cs typeface="Trebuchet MS"/>
                <a:sym typeface="Trebuchet MS"/>
              </a:rPr>
              <a:t>st</a:t>
            </a: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 	Closes: April 1</a:t>
            </a:r>
            <a:r>
              <a:rPr lang="en-US" baseline="30000" dirty="0">
                <a:latin typeface="Trebuchet MS"/>
                <a:ea typeface="Trebuchet MS"/>
                <a:cs typeface="Trebuchet MS"/>
                <a:sym typeface="Trebuchet MS"/>
              </a:rPr>
              <a:t>st</a:t>
            </a: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 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1200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Information Sessions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12/3/19 @ 6:00 pm	3/18/20 @ 6:30 pm</a:t>
            </a:r>
            <a:endParaRPr lang="en-US" sz="1200" dirty="0">
              <a:solidFill>
                <a:prstClr val="black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800" dirty="0">
              <a:solidFill>
                <a:prstClr val="black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800" dirty="0">
              <a:solidFill>
                <a:prstClr val="black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prstClr val="black"/>
                </a:solidFill>
                <a:latin typeface="Trebuchet MS"/>
                <a:ea typeface="Trebuchet MS"/>
                <a:cs typeface="Trebuchet MS"/>
                <a:sym typeface="Trebuchet MS"/>
              </a:rPr>
              <a:t>*GE units can vary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00" name="Google Shape;200;g5df449d0b6_0_82"/>
          <p:cNvSpPr txBox="1"/>
          <p:nvPr/>
        </p:nvSpPr>
        <p:spPr>
          <a:xfrm>
            <a:off x="6193350" y="1911625"/>
            <a:ext cx="5503500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>
                <a:solidFill>
                  <a:schemeClr val="dk1"/>
                </a:solidFill>
              </a:rPr>
              <a:t>Dental Assistants average salary range in San Diego is $32,00 - $42,00 per year.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endParaRPr lang="en-US" dirty="0">
              <a:solidFill>
                <a:schemeClr val="dk1"/>
              </a:solidFill>
            </a:endParaRP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>
                <a:solidFill>
                  <a:schemeClr val="dk1"/>
                </a:solidFill>
              </a:rPr>
              <a:t>After completion, students are eligible to take the state and national Dental Assisting boards for: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/>
              <a:t>Certified Dental Assisting (</a:t>
            </a:r>
            <a:r>
              <a:rPr lang="en-US" dirty="0" err="1"/>
              <a:t>CDA</a:t>
            </a:r>
            <a:r>
              <a:rPr lang="en-US" dirty="0"/>
              <a:t>)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/>
              <a:t>Registered Dental Assisting (RDA)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endParaRPr lang="en-US" dirty="0">
              <a:solidFill>
                <a:schemeClr val="dk1"/>
              </a:solidFill>
              <a:latin typeface="+mn-lt"/>
            </a:endParaRP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>
                <a:solidFill>
                  <a:srgbClr val="222222"/>
                </a:solidFill>
                <a:latin typeface="+mn-lt"/>
              </a:rPr>
              <a:t>Mesa’s Dental Assisting program is accredited by the Dental Board of California (</a:t>
            </a:r>
            <a:r>
              <a:rPr lang="en-US" dirty="0" err="1">
                <a:solidFill>
                  <a:srgbClr val="222222"/>
                </a:solidFill>
                <a:latin typeface="+mn-lt"/>
              </a:rPr>
              <a:t>DBC</a:t>
            </a:r>
            <a:r>
              <a:rPr lang="en-US" dirty="0">
                <a:solidFill>
                  <a:srgbClr val="222222"/>
                </a:solidFill>
                <a:latin typeface="+mn-lt"/>
              </a:rPr>
              <a:t>) and the Commission of Dental Accreditation (CODA) of the American Dental Association.</a:t>
            </a:r>
            <a:endParaRPr lang="en-US" dirty="0">
              <a:latin typeface="+mn-lt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endParaRPr lang="en-US" dirty="0">
              <a:solidFill>
                <a:schemeClr val="dk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573" y="6232582"/>
            <a:ext cx="1727213" cy="484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38107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5df449d0b6_0_82"/>
          <p:cNvSpPr txBox="1">
            <a:spLocks noGrp="1"/>
          </p:cNvSpPr>
          <p:nvPr>
            <p:ph type="sldNum" idx="4294967295"/>
          </p:nvPr>
        </p:nvSpPr>
        <p:spPr>
          <a:xfrm>
            <a:off x="11531600" y="6300788"/>
            <a:ext cx="660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bg1"/>
                </a:solidFill>
                <a:latin typeface="Trebuchet MS" panose="020B0603020202020204" pitchFamily="34" charset="0"/>
              </a:rPr>
              <a:t>47</a:t>
            </a:fld>
            <a:endParaRPr sz="1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195" name="Google Shape;195;g5df449d0b6_0_82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1239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  <a:buSzPts val="1100"/>
              <a:buNone/>
            </a:pPr>
            <a:r>
              <a:rPr lang="en-US" sz="3600" b="0">
                <a:solidFill>
                  <a:srgbClr val="FFFFFF"/>
                </a:solidFill>
              </a:rPr>
              <a:t>Health</a:t>
            </a:r>
            <a:endParaRPr sz="3600" b="0">
              <a:solidFill>
                <a:srgbClr val="FFFFFF"/>
              </a:solidFill>
            </a:endParaRPr>
          </a:p>
        </p:txBody>
      </p:sp>
      <p:cxnSp>
        <p:nvCxnSpPr>
          <p:cNvPr id="196" name="Google Shape;196;g5df449d0b6_0_82"/>
          <p:cNvCxnSpPr/>
          <p:nvPr/>
        </p:nvCxnSpPr>
        <p:spPr>
          <a:xfrm>
            <a:off x="5873579" y="2753427"/>
            <a:ext cx="0" cy="2903100"/>
          </a:xfrm>
          <a:prstGeom prst="straightConnector1">
            <a:avLst/>
          </a:prstGeom>
          <a:noFill/>
          <a:ln w="19050" cap="flat" cmpd="sng">
            <a:solidFill>
              <a:srgbClr val="F6B33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99" name="Google Shape;199;g5df449d0b6_0_82"/>
          <p:cNvSpPr txBox="1"/>
          <p:nvPr/>
        </p:nvSpPr>
        <p:spPr>
          <a:xfrm>
            <a:off x="466350" y="1911875"/>
            <a:ext cx="5087400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Health Information Management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Bachelor of Science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130-132 units for the major and in general education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Application Deadline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Opens: February 1</a:t>
            </a:r>
            <a:r>
              <a:rPr lang="en-US" baseline="30000" dirty="0">
                <a:latin typeface="Trebuchet MS"/>
                <a:ea typeface="Trebuchet MS"/>
                <a:cs typeface="Trebuchet MS"/>
                <a:sym typeface="Trebuchet MS"/>
              </a:rPr>
              <a:t>st</a:t>
            </a: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 	Closes: April 30</a:t>
            </a:r>
            <a:r>
              <a:rPr lang="en-US" baseline="30000" dirty="0">
                <a:latin typeface="Trebuchet MS"/>
                <a:ea typeface="Trebuchet MS"/>
                <a:cs typeface="Trebuchet MS"/>
                <a:sym typeface="Trebuchet MS"/>
              </a:rPr>
              <a:t>th</a:t>
            </a: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 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Information Session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11/19/19 @ 5:00 pm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1200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latin typeface="Trebuchet MS"/>
                <a:ea typeface="Trebuchet MS"/>
                <a:cs typeface="Trebuchet MS"/>
                <a:sym typeface="Trebuchet MS"/>
              </a:rPr>
              <a:t>*GE units can vary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00" name="Google Shape;200;g5df449d0b6_0_82"/>
          <p:cNvSpPr txBox="1"/>
          <p:nvPr/>
        </p:nvSpPr>
        <p:spPr>
          <a:xfrm>
            <a:off x="6193350" y="1911625"/>
            <a:ext cx="5503500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Health Information Management graduates obtaining their Registered Health Information Administrator (</a:t>
            </a:r>
            <a:r>
              <a:rPr lang="en-US" dirty="0" err="1"/>
              <a:t>RHIA</a:t>
            </a:r>
            <a:r>
              <a:rPr lang="en-US" dirty="0"/>
              <a:t>) certification are qualified to be:</a:t>
            </a:r>
          </a:p>
          <a:p>
            <a:pPr marL="285750" lvl="0" indent="-2857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/>
              <a:t>Health Information Manager	$104,000/year</a:t>
            </a:r>
          </a:p>
          <a:p>
            <a:pPr marL="285750" lvl="0" indent="-2857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/>
              <a:t>Coding Supervisor		$  71,600/year</a:t>
            </a:r>
          </a:p>
          <a:p>
            <a:pPr marL="285750" lvl="0" indent="-2857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/>
              <a:t>Release of Information On-Site Supervisor</a:t>
            </a:r>
          </a:p>
          <a:p>
            <a:pPr lvl="7">
              <a:lnSpc>
                <a:spcPct val="150000"/>
              </a:lnSpc>
              <a:buClr>
                <a:schemeClr val="dk1"/>
              </a:buClr>
              <a:buSzPts val="1100"/>
            </a:pPr>
            <a:r>
              <a:rPr lang="en-US" dirty="0"/>
              <a:t>	$  52,000/year</a:t>
            </a:r>
          </a:p>
          <a:p>
            <a:pPr>
              <a:buClr>
                <a:schemeClr val="dk1"/>
              </a:buClr>
              <a:buSzPts val="1100"/>
            </a:pPr>
            <a:r>
              <a:rPr lang="en-US" dirty="0"/>
              <a:t>Mesa’s College Health Information Management program is accredited by the Commission on Accreditation for Health Informatics and Information Management (</a:t>
            </a:r>
            <a:r>
              <a:rPr lang="en-US" dirty="0" err="1"/>
              <a:t>CAHIIM</a:t>
            </a:r>
            <a:r>
              <a:rPr lang="en-US" dirty="0"/>
              <a:t>).</a:t>
            </a:r>
            <a:endParaRPr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573" y="6232582"/>
            <a:ext cx="1727213" cy="484337"/>
          </a:xfrm>
          <a:prstGeom prst="rect">
            <a:avLst/>
          </a:prstGeom>
        </p:spPr>
      </p:pic>
      <p:pic>
        <p:nvPicPr>
          <p:cNvPr id="5122" name="Picture 2" descr="CAHIIM seal of accredita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9099" y="4183024"/>
            <a:ext cx="1584680" cy="1473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416776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5df449d0b6_0_82"/>
          <p:cNvSpPr txBox="1">
            <a:spLocks noGrp="1"/>
          </p:cNvSpPr>
          <p:nvPr>
            <p:ph type="sldNum" idx="4294967295"/>
          </p:nvPr>
        </p:nvSpPr>
        <p:spPr>
          <a:xfrm>
            <a:off x="11531600" y="6300788"/>
            <a:ext cx="660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bg1"/>
                </a:solidFill>
                <a:latin typeface="Trebuchet MS" panose="020B0603020202020204" pitchFamily="34" charset="0"/>
              </a:rPr>
              <a:t>48</a:t>
            </a:fld>
            <a:endParaRPr sz="1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195" name="Google Shape;195;g5df449d0b6_0_82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1239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  <a:buSzPts val="1100"/>
              <a:buNone/>
            </a:pPr>
            <a:r>
              <a:rPr lang="en-US" sz="3600" b="0">
                <a:solidFill>
                  <a:srgbClr val="FFFFFF"/>
                </a:solidFill>
              </a:rPr>
              <a:t>Health</a:t>
            </a:r>
            <a:endParaRPr sz="3600" b="0">
              <a:solidFill>
                <a:srgbClr val="FFFFFF"/>
              </a:solidFill>
            </a:endParaRPr>
          </a:p>
        </p:txBody>
      </p:sp>
      <p:cxnSp>
        <p:nvCxnSpPr>
          <p:cNvPr id="196" name="Google Shape;196;g5df449d0b6_0_82"/>
          <p:cNvCxnSpPr/>
          <p:nvPr/>
        </p:nvCxnSpPr>
        <p:spPr>
          <a:xfrm>
            <a:off x="5873579" y="2753427"/>
            <a:ext cx="0" cy="2903100"/>
          </a:xfrm>
          <a:prstGeom prst="straightConnector1">
            <a:avLst/>
          </a:prstGeom>
          <a:noFill/>
          <a:ln w="19050" cap="flat" cmpd="sng">
            <a:solidFill>
              <a:srgbClr val="F6B33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99" name="Google Shape;199;g5df449d0b6_0_82"/>
          <p:cNvSpPr txBox="1"/>
          <p:nvPr/>
        </p:nvSpPr>
        <p:spPr>
          <a:xfrm>
            <a:off x="466350" y="1911875"/>
            <a:ext cx="5087400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Health Information Technology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Associate of Science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33 Units in the major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20-40* units of general education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Application Deadline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Opens: 09/01/19		Closes: 01/31/20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Information Session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11/19/19 @ 5:00 pm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1200" dirty="0">
              <a:solidFill>
                <a:prstClr val="black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1200" dirty="0">
              <a:solidFill>
                <a:prstClr val="black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1200" dirty="0">
              <a:solidFill>
                <a:prstClr val="black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1200" dirty="0">
              <a:solidFill>
                <a:prstClr val="black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prstClr val="black"/>
                </a:solidFill>
                <a:latin typeface="Trebuchet MS"/>
                <a:ea typeface="Trebuchet MS"/>
                <a:cs typeface="Trebuchet MS"/>
                <a:sym typeface="Trebuchet MS"/>
              </a:rPr>
              <a:t>*GE units can vary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573" y="6232582"/>
            <a:ext cx="1727213" cy="484337"/>
          </a:xfrm>
          <a:prstGeom prst="rect">
            <a:avLst/>
          </a:prstGeom>
        </p:spPr>
      </p:pic>
      <p:pic>
        <p:nvPicPr>
          <p:cNvPr id="8" name="Picture 2" descr="CAHIIM seal of accredita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9099" y="4183024"/>
            <a:ext cx="1584680" cy="1473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Google Shape;200;g5df449d0b6_0_82"/>
          <p:cNvSpPr txBox="1"/>
          <p:nvPr/>
        </p:nvSpPr>
        <p:spPr>
          <a:xfrm>
            <a:off x="6193350" y="1911625"/>
            <a:ext cx="5503500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Health Information Technology graduates are eligible to sit for the national board examination to become Registered Health Information Technicians (</a:t>
            </a:r>
            <a:r>
              <a:rPr lang="en-US" dirty="0" err="1"/>
              <a:t>RHIT's</a:t>
            </a:r>
            <a:r>
              <a:rPr lang="en-US" dirty="0"/>
              <a:t>) to be employed as:</a:t>
            </a:r>
          </a:p>
          <a:p>
            <a:pPr marL="285750" lvl="0" indent="-2857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  <a:tabLst>
                <a:tab pos="3657600" algn="l"/>
                <a:tab pos="4114800" algn="l"/>
              </a:tabLst>
            </a:pPr>
            <a:r>
              <a:rPr lang="en-US" dirty="0"/>
              <a:t>Health Information Technician	$37,800/year</a:t>
            </a:r>
          </a:p>
          <a:p>
            <a:pPr marL="285750" lvl="0" indent="-2857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  <a:tabLst>
                <a:tab pos="3657600" algn="l"/>
                <a:tab pos="4114800" algn="l"/>
              </a:tabLst>
            </a:pPr>
            <a:r>
              <a:rPr lang="en-US" dirty="0"/>
              <a:t>Health Information analyst: 	$41,600/year</a:t>
            </a:r>
          </a:p>
          <a:p>
            <a:pPr marL="285750" lvl="0" indent="-2857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  <a:tabLst>
                <a:tab pos="3657600" algn="l"/>
                <a:tab pos="4114800" algn="l"/>
              </a:tabLst>
            </a:pPr>
            <a:r>
              <a:rPr lang="en-US" dirty="0"/>
              <a:t>Release of Information Specialist	$45,760/year</a:t>
            </a:r>
          </a:p>
          <a:p>
            <a:pPr marL="285750" lvl="0" indent="-2857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  <a:tabLst>
                <a:tab pos="3657600" algn="l"/>
                <a:tab pos="4114800" algn="l"/>
              </a:tabLst>
            </a:pPr>
            <a:r>
              <a:rPr lang="en-US" dirty="0"/>
              <a:t>Coder I	$52,000/year</a:t>
            </a:r>
          </a:p>
          <a:p>
            <a:pPr>
              <a:spcBef>
                <a:spcPts val="600"/>
              </a:spcBef>
              <a:buClr>
                <a:schemeClr val="dk1"/>
              </a:buClr>
              <a:buSzPts val="1100"/>
            </a:pPr>
            <a:r>
              <a:rPr lang="en-US" dirty="0"/>
              <a:t>The Mesa College Health Information Technology program is accredited by the Commission on Accreditation for Health Informatics and Information Management (</a:t>
            </a:r>
            <a:r>
              <a:rPr lang="en-US" dirty="0" err="1"/>
              <a:t>CAHIIM</a:t>
            </a:r>
            <a:r>
              <a:rPr lang="en-US" dirty="0"/>
              <a:t>).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9082328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5df449d0b6_0_82"/>
          <p:cNvSpPr txBox="1">
            <a:spLocks noGrp="1"/>
          </p:cNvSpPr>
          <p:nvPr>
            <p:ph type="sldNum" idx="4294967295"/>
          </p:nvPr>
        </p:nvSpPr>
        <p:spPr>
          <a:xfrm>
            <a:off x="11531600" y="6300788"/>
            <a:ext cx="660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bg1"/>
                </a:solidFill>
                <a:latin typeface="Trebuchet MS" panose="020B0603020202020204" pitchFamily="34" charset="0"/>
              </a:rPr>
              <a:t>49</a:t>
            </a:fld>
            <a:endParaRPr sz="1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195" name="Google Shape;195;g5df449d0b6_0_82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1239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  <a:buSzPts val="1100"/>
              <a:buNone/>
            </a:pPr>
            <a:r>
              <a:rPr lang="en-US" sz="3600" b="0">
                <a:solidFill>
                  <a:srgbClr val="FFFFFF"/>
                </a:solidFill>
              </a:rPr>
              <a:t>Health</a:t>
            </a:r>
            <a:endParaRPr sz="3600" b="0">
              <a:solidFill>
                <a:srgbClr val="FFFFFF"/>
              </a:solidFill>
            </a:endParaRPr>
          </a:p>
        </p:txBody>
      </p:sp>
      <p:cxnSp>
        <p:nvCxnSpPr>
          <p:cNvPr id="196" name="Google Shape;196;g5df449d0b6_0_82"/>
          <p:cNvCxnSpPr/>
          <p:nvPr/>
        </p:nvCxnSpPr>
        <p:spPr>
          <a:xfrm>
            <a:off x="5873579" y="2753427"/>
            <a:ext cx="0" cy="2903100"/>
          </a:xfrm>
          <a:prstGeom prst="straightConnector1">
            <a:avLst/>
          </a:prstGeom>
          <a:noFill/>
          <a:ln w="19050" cap="flat" cmpd="sng">
            <a:solidFill>
              <a:srgbClr val="F6B33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99" name="Google Shape;199;g5df449d0b6_0_82"/>
          <p:cNvSpPr txBox="1"/>
          <p:nvPr/>
        </p:nvSpPr>
        <p:spPr>
          <a:xfrm>
            <a:off x="457200" y="1489823"/>
            <a:ext cx="5087400" cy="4331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Medical Assisting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Associate of Science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29-30 units in the major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20-40* units of general education 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Medical Assisting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Certificate of Achievement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29-30 units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Application Deadline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Opens: 03/02/20		Closes: 04/10/20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Information Session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11/18/19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prstClr val="black"/>
                </a:solidFill>
                <a:latin typeface="Trebuchet MS"/>
                <a:ea typeface="Trebuchet MS"/>
                <a:cs typeface="Trebuchet MS"/>
                <a:sym typeface="Trebuchet MS"/>
              </a:rPr>
              <a:t>*GE units can vary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00" name="Google Shape;200;g5df449d0b6_0_82"/>
          <p:cNvSpPr txBox="1"/>
          <p:nvPr/>
        </p:nvSpPr>
        <p:spPr>
          <a:xfrm>
            <a:off x="6193350" y="1718268"/>
            <a:ext cx="5503500" cy="4237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The average salary range in San Diego for Medical Assisting is $31,000 to $37,000 annually.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endParaRPr lang="en-US" dirty="0"/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Graduates are qualified to sit for the following exams: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/>
              <a:t>Clinical Medical Assistant – CCMA (</a:t>
            </a:r>
            <a:r>
              <a:rPr lang="en-US" dirty="0" err="1"/>
              <a:t>NHA</a:t>
            </a:r>
            <a:r>
              <a:rPr lang="en-US" dirty="0"/>
              <a:t>)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/>
              <a:t>Medical Administrative Assistant – CCMA (</a:t>
            </a:r>
            <a:r>
              <a:rPr lang="en-US" dirty="0" err="1"/>
              <a:t>NHA</a:t>
            </a:r>
            <a:r>
              <a:rPr lang="en-US" dirty="0"/>
              <a:t>)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/>
              <a:t>Registered Medical Assistant - </a:t>
            </a:r>
            <a:r>
              <a:rPr lang="en-US" dirty="0" err="1"/>
              <a:t>RMA</a:t>
            </a:r>
            <a:r>
              <a:rPr lang="en-US" dirty="0"/>
              <a:t> (</a:t>
            </a:r>
            <a:r>
              <a:rPr lang="en-US" dirty="0" err="1"/>
              <a:t>AMT</a:t>
            </a:r>
            <a:r>
              <a:rPr lang="en-US" dirty="0"/>
              <a:t>)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/>
              <a:t>California Medical Assistant – CCMA (</a:t>
            </a:r>
            <a:r>
              <a:rPr lang="en-US" dirty="0" err="1"/>
              <a:t>CCBMDA</a:t>
            </a:r>
            <a:r>
              <a:rPr lang="en-US" dirty="0"/>
              <a:t>)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endParaRPr lang="en-US" dirty="0"/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Employment Opportunities in: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/>
              <a:t>Hospitals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/>
              <a:t>Nursing Care Facilities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/>
              <a:t>Outpatient Care Centers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/>
              <a:t>Medical Research Centers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/>
              <a:t>Insurance Carriers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573" y="6232582"/>
            <a:ext cx="1727213" cy="484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28721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5df449d0b6_0_82"/>
          <p:cNvSpPr txBox="1">
            <a:spLocks noGrp="1"/>
          </p:cNvSpPr>
          <p:nvPr>
            <p:ph type="sldNum" idx="4294967295"/>
          </p:nvPr>
        </p:nvSpPr>
        <p:spPr>
          <a:xfrm>
            <a:off x="11531600" y="6300788"/>
            <a:ext cx="660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bg1"/>
                </a:solidFill>
                <a:latin typeface="Trebuchet MS" panose="020B0603020202020204" pitchFamily="34" charset="0"/>
              </a:rPr>
              <a:t>50</a:t>
            </a:fld>
            <a:endParaRPr sz="1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195" name="Google Shape;195;g5df449d0b6_0_82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1239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  <a:buSzPts val="1100"/>
              <a:buNone/>
            </a:pPr>
            <a:r>
              <a:rPr lang="en-US" sz="3600" b="0">
                <a:solidFill>
                  <a:srgbClr val="FFFFFF"/>
                </a:solidFill>
              </a:rPr>
              <a:t>Health</a:t>
            </a:r>
            <a:endParaRPr sz="3600" b="0">
              <a:solidFill>
                <a:srgbClr val="FFFFFF"/>
              </a:solidFill>
            </a:endParaRPr>
          </a:p>
        </p:txBody>
      </p:sp>
      <p:cxnSp>
        <p:nvCxnSpPr>
          <p:cNvPr id="196" name="Google Shape;196;g5df449d0b6_0_82"/>
          <p:cNvCxnSpPr/>
          <p:nvPr/>
        </p:nvCxnSpPr>
        <p:spPr>
          <a:xfrm>
            <a:off x="5873579" y="2753427"/>
            <a:ext cx="0" cy="2903100"/>
          </a:xfrm>
          <a:prstGeom prst="straightConnector1">
            <a:avLst/>
          </a:prstGeom>
          <a:noFill/>
          <a:ln w="19050" cap="flat" cmpd="sng">
            <a:solidFill>
              <a:srgbClr val="F6B33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99" name="Google Shape;199;g5df449d0b6_0_82"/>
          <p:cNvSpPr txBox="1"/>
          <p:nvPr/>
        </p:nvSpPr>
        <p:spPr>
          <a:xfrm>
            <a:off x="466350" y="1325700"/>
            <a:ext cx="5087400" cy="4325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Nutrition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Associate of Science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27-30 units in the major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20-40* units of general education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Nutrition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Certificate of Achievement: 27-30 units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Nutrition and Fitness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Associate of Science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18.5-23 units in the major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20-40* units of general education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Nutrition and Fitness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Certificate of Achievement: 18.5-23 units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prstClr val="black"/>
                </a:solidFill>
                <a:latin typeface="Trebuchet MS"/>
                <a:ea typeface="Trebuchet MS"/>
                <a:cs typeface="Trebuchet MS"/>
                <a:sym typeface="Trebuchet MS"/>
              </a:rPr>
              <a:t>*GE units can vary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00" name="Google Shape;200;g5df449d0b6_0_82"/>
          <p:cNvSpPr txBox="1"/>
          <p:nvPr/>
        </p:nvSpPr>
        <p:spPr>
          <a:xfrm>
            <a:off x="6193350" y="1911625"/>
            <a:ext cx="5503500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tabLst>
                <a:tab pos="3998913" algn="l"/>
                <a:tab pos="4572000" algn="l"/>
              </a:tabLst>
            </a:pPr>
            <a:r>
              <a:rPr lang="en-US" u="sng" dirty="0">
                <a:solidFill>
                  <a:schemeClr val="dk1"/>
                </a:solidFill>
              </a:rPr>
              <a:t>Career Opportunities	Median Wage</a:t>
            </a:r>
          </a:p>
          <a:p>
            <a:pPr marL="285750" lvl="0" indent="-285750" algn="l" defTabSz="99853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  <a:tabLst>
                <a:tab pos="3998913" algn="l"/>
              </a:tabLst>
            </a:pPr>
            <a:r>
              <a:rPr lang="en-US" dirty="0">
                <a:solidFill>
                  <a:schemeClr val="dk1"/>
                </a:solidFill>
              </a:rPr>
              <a:t>Dietetic Technicians	$13.44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>
                <a:solidFill>
                  <a:schemeClr val="dk1"/>
                </a:solidFill>
              </a:rPr>
              <a:t>Employment Opportunities in: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</a:rPr>
              <a:t>Healthcare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</a:rPr>
              <a:t>Sports Nutrition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</a:rPr>
              <a:t>Education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</a:rPr>
              <a:t>Research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</a:rPr>
              <a:t>Food Science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</a:rPr>
              <a:t>Food Service 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endParaRPr lang="en-US" dirty="0">
              <a:solidFill>
                <a:schemeClr val="dk1"/>
              </a:solidFill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>
                <a:solidFill>
                  <a:schemeClr val="dk1"/>
                </a:solidFill>
              </a:rPr>
              <a:t>Mesa’s Nutrition program also offers an Associate Degree for Transfer in Nutrition and Dietetics.</a:t>
            </a:r>
            <a:endParaRPr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573" y="6232582"/>
            <a:ext cx="1727213" cy="484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44945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5df449d0b6_0_82"/>
          <p:cNvSpPr txBox="1">
            <a:spLocks noGrp="1"/>
          </p:cNvSpPr>
          <p:nvPr>
            <p:ph type="sldNum" idx="4294967295"/>
          </p:nvPr>
        </p:nvSpPr>
        <p:spPr>
          <a:xfrm>
            <a:off x="11531600" y="6300788"/>
            <a:ext cx="660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bg1"/>
                </a:solidFill>
                <a:latin typeface="Trebuchet MS" panose="020B0603020202020204" pitchFamily="34" charset="0"/>
              </a:rPr>
              <a:t>51</a:t>
            </a:fld>
            <a:endParaRPr sz="1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195" name="Google Shape;195;g5df449d0b6_0_82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1239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  <a:buSzPts val="1100"/>
              <a:buNone/>
            </a:pPr>
            <a:r>
              <a:rPr lang="en-US" sz="3600" b="0">
                <a:solidFill>
                  <a:srgbClr val="FFFFFF"/>
                </a:solidFill>
              </a:rPr>
              <a:t>Health</a:t>
            </a:r>
            <a:endParaRPr sz="3600" b="0">
              <a:solidFill>
                <a:srgbClr val="FFFFFF"/>
              </a:solidFill>
            </a:endParaRPr>
          </a:p>
        </p:txBody>
      </p:sp>
      <p:cxnSp>
        <p:nvCxnSpPr>
          <p:cNvPr id="196" name="Google Shape;196;g5df449d0b6_0_82"/>
          <p:cNvCxnSpPr/>
          <p:nvPr/>
        </p:nvCxnSpPr>
        <p:spPr>
          <a:xfrm>
            <a:off x="5873579" y="2753427"/>
            <a:ext cx="0" cy="2903100"/>
          </a:xfrm>
          <a:prstGeom prst="straightConnector1">
            <a:avLst/>
          </a:prstGeom>
          <a:noFill/>
          <a:ln w="19050" cap="flat" cmpd="sng">
            <a:solidFill>
              <a:srgbClr val="F6B33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99" name="Google Shape;199;g5df449d0b6_0_82"/>
          <p:cNvSpPr txBox="1"/>
          <p:nvPr/>
        </p:nvSpPr>
        <p:spPr>
          <a:xfrm>
            <a:off x="457200" y="1911875"/>
            <a:ext cx="5087400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Personal Trainer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Certificate of Achievement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19-22 units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This program prepares candidates for American College of Sports Medicine (</a:t>
            </a:r>
            <a:r>
              <a:rPr lang="en-US" dirty="0" err="1"/>
              <a:t>ACSM</a:t>
            </a:r>
            <a:r>
              <a:rPr lang="en-US" dirty="0"/>
              <a:t>) or American Council of Exercise (ACE) certification exams.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1050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1050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1050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prstClr val="black"/>
                </a:solidFill>
                <a:latin typeface="Trebuchet MS"/>
                <a:ea typeface="Trebuchet MS"/>
                <a:cs typeface="Trebuchet MS"/>
                <a:sym typeface="Trebuchet MS"/>
              </a:rPr>
              <a:t>*GE units can vary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00" name="Google Shape;200;g5df449d0b6_0_82"/>
          <p:cNvSpPr txBox="1"/>
          <p:nvPr/>
        </p:nvSpPr>
        <p:spPr>
          <a:xfrm>
            <a:off x="6193350" y="1911625"/>
            <a:ext cx="5503500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>
                <a:solidFill>
                  <a:schemeClr val="dk1"/>
                </a:solidFill>
              </a:rPr>
              <a:t>Personal Trainers have a projected 13% growth potential and a median hourly wage of $19.68.  Many Personal Trainers own their own business or work as independent contractors.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endParaRPr lang="en-US" dirty="0">
              <a:solidFill>
                <a:schemeClr val="dk1"/>
              </a:solidFill>
            </a:endParaRP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>
                <a:solidFill>
                  <a:schemeClr val="dk1"/>
                </a:solidFill>
              </a:rPr>
              <a:t>Job titles include: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</a:rPr>
              <a:t>Personal Trainer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</a:rPr>
              <a:t>Exercise Testing Technicians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</a:rPr>
              <a:t>Group Fitness Instructor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</a:rPr>
              <a:t>Fitness Specialist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</a:rPr>
              <a:t>Strength Training Instructors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</a:rPr>
              <a:t>Worksite Wellness Specialist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endParaRPr lang="en-US" dirty="0">
              <a:solidFill>
                <a:schemeClr val="dk1"/>
              </a:solidFill>
            </a:endParaRPr>
          </a:p>
          <a:p>
            <a:pPr lvl="0" algn="r"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100"/>
              <a:tabLst>
                <a:tab pos="4572000" algn="l"/>
              </a:tabLst>
            </a:pPr>
            <a:r>
              <a:rPr lang="en-US" sz="1200" dirty="0">
                <a:solidFill>
                  <a:prstClr val="black"/>
                </a:solidFill>
              </a:rPr>
              <a:t>Data provided by the Centers Of Excellence, May 2019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573" y="6232582"/>
            <a:ext cx="1727213" cy="484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50648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5df449d0b6_0_82"/>
          <p:cNvSpPr txBox="1">
            <a:spLocks noGrp="1"/>
          </p:cNvSpPr>
          <p:nvPr>
            <p:ph type="sldNum" idx="4294967295"/>
          </p:nvPr>
        </p:nvSpPr>
        <p:spPr>
          <a:xfrm>
            <a:off x="11531600" y="6300788"/>
            <a:ext cx="660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bg1"/>
                </a:solidFill>
                <a:latin typeface="Trebuchet MS" panose="020B0603020202020204" pitchFamily="34" charset="0"/>
              </a:rPr>
              <a:t>52</a:t>
            </a:fld>
            <a:endParaRPr sz="1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195" name="Google Shape;195;g5df449d0b6_0_82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1239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  <a:buSzPts val="1100"/>
              <a:buNone/>
            </a:pPr>
            <a:r>
              <a:rPr lang="en-US" sz="3600" b="0">
                <a:solidFill>
                  <a:srgbClr val="FFFFFF"/>
                </a:solidFill>
              </a:rPr>
              <a:t>Health</a:t>
            </a:r>
            <a:endParaRPr sz="3600" b="0">
              <a:solidFill>
                <a:srgbClr val="FFFFFF"/>
              </a:solidFill>
            </a:endParaRPr>
          </a:p>
        </p:txBody>
      </p:sp>
      <p:cxnSp>
        <p:nvCxnSpPr>
          <p:cNvPr id="196" name="Google Shape;196;g5df449d0b6_0_82"/>
          <p:cNvCxnSpPr/>
          <p:nvPr/>
        </p:nvCxnSpPr>
        <p:spPr>
          <a:xfrm>
            <a:off x="5873579" y="2753427"/>
            <a:ext cx="0" cy="2903100"/>
          </a:xfrm>
          <a:prstGeom prst="straightConnector1">
            <a:avLst/>
          </a:prstGeom>
          <a:noFill/>
          <a:ln w="19050" cap="flat" cmpd="sng">
            <a:solidFill>
              <a:srgbClr val="F6B33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99" name="Google Shape;199;g5df449d0b6_0_82"/>
          <p:cNvSpPr txBox="1"/>
          <p:nvPr/>
        </p:nvSpPr>
        <p:spPr>
          <a:xfrm>
            <a:off x="466350" y="1911875"/>
            <a:ext cx="5087400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Phlebotomy Training Program 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Certificate of Performance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6 units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Application Deadline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Opens: November 1</a:t>
            </a:r>
            <a:r>
              <a:rPr lang="en-US" baseline="30000" dirty="0">
                <a:latin typeface="Trebuchet MS"/>
                <a:ea typeface="Trebuchet MS"/>
                <a:cs typeface="Trebuchet MS"/>
                <a:sym typeface="Trebuchet MS"/>
              </a:rPr>
              <a:t>st</a:t>
            </a: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	Closes: December 3</a:t>
            </a:r>
            <a:r>
              <a:rPr lang="en-US" baseline="30000" dirty="0">
                <a:latin typeface="Trebuchet MS"/>
                <a:ea typeface="Trebuchet MS"/>
                <a:cs typeface="Trebuchet MS"/>
                <a:sym typeface="Trebuchet MS"/>
              </a:rPr>
              <a:t>rd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baseline="30000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baseline="30000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baseline="30000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baseline="30000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baseline="30000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baseline="30000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baseline="30000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baseline="30000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baseline="30000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1200" dirty="0">
              <a:solidFill>
                <a:prstClr val="black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1050" dirty="0">
              <a:solidFill>
                <a:prstClr val="black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1050" dirty="0">
              <a:solidFill>
                <a:prstClr val="black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prstClr val="black"/>
                </a:solidFill>
                <a:latin typeface="Trebuchet MS"/>
                <a:ea typeface="Trebuchet MS"/>
                <a:cs typeface="Trebuchet MS"/>
                <a:sym typeface="Trebuchet MS"/>
              </a:rPr>
              <a:t>*GE units can vary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baseline="30000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 </a:t>
            </a:r>
          </a:p>
        </p:txBody>
      </p:sp>
      <p:sp>
        <p:nvSpPr>
          <p:cNvPr id="200" name="Google Shape;200;g5df449d0b6_0_82"/>
          <p:cNvSpPr txBox="1"/>
          <p:nvPr/>
        </p:nvSpPr>
        <p:spPr>
          <a:xfrm>
            <a:off x="6193350" y="1627833"/>
            <a:ext cx="5503500" cy="4028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tabLst>
                <a:tab pos="3998913" algn="l"/>
                <a:tab pos="4572000" algn="l"/>
              </a:tabLst>
            </a:pPr>
            <a:r>
              <a:rPr lang="en-US" dirty="0">
                <a:solidFill>
                  <a:schemeClr val="dk1"/>
                </a:solidFill>
              </a:rPr>
              <a:t>Phlebotomy provides a firm entry level position with the potential for growth in health care.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tabLst>
                <a:tab pos="3998913" algn="l"/>
                <a:tab pos="4572000" algn="l"/>
              </a:tabLst>
            </a:pPr>
            <a:endParaRPr lang="en-US" dirty="0">
              <a:solidFill>
                <a:schemeClr val="dk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tabLst>
                <a:tab pos="3998913" algn="l"/>
                <a:tab pos="4572000" algn="l"/>
              </a:tabLst>
            </a:pPr>
            <a:r>
              <a:rPr lang="en-US" dirty="0">
                <a:solidFill>
                  <a:schemeClr val="dk1"/>
                </a:solidFill>
              </a:rPr>
              <a:t>The average salary for Phlebotomists in San Diego is $25,000 to $30,000 annually.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tabLst>
                <a:tab pos="3998913" algn="l"/>
                <a:tab pos="4572000" algn="l"/>
              </a:tabLst>
            </a:pPr>
            <a:endParaRPr lang="en-US" dirty="0">
              <a:solidFill>
                <a:schemeClr val="dk1"/>
              </a:solidFill>
            </a:endParaRP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tabLst>
                <a:tab pos="3998913" algn="l"/>
                <a:tab pos="4572000" algn="l"/>
              </a:tabLst>
            </a:pPr>
            <a:r>
              <a:rPr lang="en-US" dirty="0">
                <a:solidFill>
                  <a:schemeClr val="dk1"/>
                </a:solidFill>
              </a:rPr>
              <a:t>Job titles include: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  <a:tabLst>
                <a:tab pos="3998913" algn="l"/>
                <a:tab pos="4572000" algn="l"/>
              </a:tabLst>
            </a:pPr>
            <a:r>
              <a:rPr lang="en-US" dirty="0">
                <a:solidFill>
                  <a:schemeClr val="dk1"/>
                </a:solidFill>
              </a:rPr>
              <a:t>Lab Assistant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  <a:tabLst>
                <a:tab pos="4572000" algn="l"/>
              </a:tabLst>
            </a:pPr>
            <a:r>
              <a:rPr lang="en-US" dirty="0">
                <a:solidFill>
                  <a:schemeClr val="dk1"/>
                </a:solidFill>
              </a:rPr>
              <a:t>Phlebotomy Technician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  <a:tabLst>
                <a:tab pos="4572000" algn="l"/>
              </a:tabLst>
            </a:pPr>
            <a:r>
              <a:rPr lang="en-US" dirty="0">
                <a:solidFill>
                  <a:schemeClr val="dk1"/>
                </a:solidFill>
              </a:rPr>
              <a:t>Registered Phlebotomist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  <a:tabLst>
                <a:tab pos="4572000" algn="l"/>
              </a:tabLst>
            </a:pPr>
            <a:r>
              <a:rPr lang="en-US" dirty="0">
                <a:solidFill>
                  <a:schemeClr val="dk1"/>
                </a:solidFill>
              </a:rPr>
              <a:t>Phlebotomy Supervisor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tabLst>
                <a:tab pos="4572000" algn="l"/>
              </a:tabLst>
            </a:pPr>
            <a:endParaRPr lang="en-US" dirty="0">
              <a:solidFill>
                <a:schemeClr val="dk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tabLst>
                <a:tab pos="4572000" algn="l"/>
              </a:tabLst>
            </a:pPr>
            <a:r>
              <a:rPr lang="en-US" dirty="0">
                <a:solidFill>
                  <a:srgbClr val="222222"/>
                </a:solidFill>
                <a:latin typeface="+mn-lt"/>
              </a:rPr>
              <a:t>Completers will be eligible to apply for State of California certification as a Certified Phlebotomy Technician 1 (</a:t>
            </a:r>
            <a:r>
              <a:rPr lang="en-US" dirty="0" err="1">
                <a:solidFill>
                  <a:srgbClr val="222222"/>
                </a:solidFill>
                <a:latin typeface="+mn-lt"/>
              </a:rPr>
              <a:t>CPT</a:t>
            </a:r>
            <a:r>
              <a:rPr lang="en-US" dirty="0">
                <a:solidFill>
                  <a:srgbClr val="222222"/>
                </a:solidFill>
                <a:latin typeface="+mn-lt"/>
              </a:rPr>
              <a:t> 1) and sit for several state and national examinations.</a:t>
            </a:r>
            <a:endParaRPr lang="en-US" sz="1200" dirty="0">
              <a:solidFill>
                <a:prstClr val="black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573" y="6232582"/>
            <a:ext cx="1727213" cy="484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1580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5df449d0b6_0_82"/>
          <p:cNvSpPr txBox="1">
            <a:spLocks noGrp="1"/>
          </p:cNvSpPr>
          <p:nvPr>
            <p:ph type="sldNum" idx="4294967295"/>
          </p:nvPr>
        </p:nvSpPr>
        <p:spPr>
          <a:xfrm>
            <a:off x="11531600" y="6300788"/>
            <a:ext cx="660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bg1"/>
                </a:solidFill>
                <a:latin typeface="Trebuchet MS" panose="020B0603020202020204" pitchFamily="34" charset="0"/>
              </a:rPr>
              <a:t>53</a:t>
            </a:fld>
            <a:endParaRPr sz="1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195" name="Google Shape;195;g5df449d0b6_0_82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1239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  <a:buSzPts val="1100"/>
              <a:buNone/>
            </a:pPr>
            <a:r>
              <a:rPr lang="en-US" sz="3600" b="0">
                <a:solidFill>
                  <a:srgbClr val="FFFFFF"/>
                </a:solidFill>
              </a:rPr>
              <a:t>Health</a:t>
            </a:r>
            <a:endParaRPr sz="3600" b="0">
              <a:solidFill>
                <a:srgbClr val="FFFFFF"/>
              </a:solidFill>
            </a:endParaRPr>
          </a:p>
        </p:txBody>
      </p:sp>
      <p:cxnSp>
        <p:nvCxnSpPr>
          <p:cNvPr id="196" name="Google Shape;196;g5df449d0b6_0_82"/>
          <p:cNvCxnSpPr/>
          <p:nvPr/>
        </p:nvCxnSpPr>
        <p:spPr>
          <a:xfrm>
            <a:off x="5873579" y="2753427"/>
            <a:ext cx="0" cy="2903100"/>
          </a:xfrm>
          <a:prstGeom prst="straightConnector1">
            <a:avLst/>
          </a:prstGeom>
          <a:noFill/>
          <a:ln w="19050" cap="flat" cmpd="sng">
            <a:solidFill>
              <a:srgbClr val="F6B33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99" name="Google Shape;199;g5df449d0b6_0_82"/>
          <p:cNvSpPr txBox="1"/>
          <p:nvPr/>
        </p:nvSpPr>
        <p:spPr>
          <a:xfrm>
            <a:off x="456302" y="1911625"/>
            <a:ext cx="5087400" cy="3745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Physical Therapist Assistant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Associate of Science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46 units in the major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20-40* units of general education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Application Deadline</a:t>
            </a:r>
            <a:r>
              <a:rPr lang="en-US" sz="1400" dirty="0">
                <a:latin typeface="Trebuchet MS"/>
                <a:ea typeface="Trebuchet MS"/>
                <a:cs typeface="Trebuchet MS"/>
                <a:sym typeface="Trebuchet MS"/>
              </a:rPr>
              <a:t> (open every other year)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Opens: 04/05/21		Closes: 04/26/21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Information Sessions</a:t>
            </a:r>
          </a:p>
          <a:p>
            <a:pPr algn="just"/>
            <a:r>
              <a:rPr lang="en-US" dirty="0">
                <a:solidFill>
                  <a:srgbClr val="333333"/>
                </a:solidFill>
                <a:latin typeface="Helvetica Neue"/>
              </a:rPr>
              <a:t>11/02/19 @ 10:30 am </a:t>
            </a:r>
            <a:endParaRPr lang="en-US" dirty="0">
              <a:solidFill>
                <a:srgbClr val="222222"/>
              </a:solidFill>
              <a:latin typeface="Helvetica" panose="020B0604020202020204" pitchFamily="34" charset="0"/>
            </a:endParaRPr>
          </a:p>
          <a:p>
            <a:pPr algn="just"/>
            <a:r>
              <a:rPr lang="en-US" dirty="0">
                <a:solidFill>
                  <a:srgbClr val="333333"/>
                </a:solidFill>
                <a:latin typeface="Helvetica Neue"/>
              </a:rPr>
              <a:t>02/04/20 @ 5:30 pm</a:t>
            </a:r>
            <a:endParaRPr lang="en-US" dirty="0">
              <a:solidFill>
                <a:srgbClr val="222222"/>
              </a:solidFill>
              <a:latin typeface="Helvetica" panose="020B0604020202020204" pitchFamily="34" charset="0"/>
            </a:endParaRPr>
          </a:p>
          <a:p>
            <a:pPr algn="just"/>
            <a:r>
              <a:rPr lang="en-US" dirty="0">
                <a:solidFill>
                  <a:srgbClr val="333333"/>
                </a:solidFill>
                <a:latin typeface="Helvetica Neue"/>
              </a:rPr>
              <a:t>04/16/20 @ 5:30 pm</a:t>
            </a:r>
          </a:p>
          <a:p>
            <a:pPr algn="just"/>
            <a:endParaRPr lang="en-US" dirty="0">
              <a:solidFill>
                <a:srgbClr val="333333"/>
              </a:solidFill>
              <a:latin typeface="Helvetica Neue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800" dirty="0">
              <a:solidFill>
                <a:prstClr val="black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800" dirty="0">
              <a:solidFill>
                <a:prstClr val="black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prstClr val="black"/>
                </a:solidFill>
                <a:latin typeface="Trebuchet MS"/>
                <a:ea typeface="Trebuchet MS"/>
                <a:cs typeface="Trebuchet MS"/>
                <a:sym typeface="Trebuchet MS"/>
              </a:rPr>
              <a:t>*GE units can vary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00" name="Google Shape;200;g5df449d0b6_0_82"/>
          <p:cNvSpPr txBox="1"/>
          <p:nvPr/>
        </p:nvSpPr>
        <p:spPr>
          <a:xfrm>
            <a:off x="6193350" y="1911625"/>
            <a:ext cx="5503500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>
                <a:solidFill>
                  <a:schemeClr val="dk1"/>
                </a:solidFill>
              </a:rPr>
              <a:t>Physical Therapist Assistants are an in demand job with a projected 31% growth potential and an average salary in San Diego of $52,000 to $57,000 annually.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dirty="0">
              <a:solidFill>
                <a:schemeClr val="dk1"/>
              </a:solidFill>
            </a:endParaRP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>
                <a:solidFill>
                  <a:schemeClr val="dk1"/>
                </a:solidFill>
              </a:rPr>
              <a:t>Program graduates are eligible to take the Physical Therapist Assistant licensure examination.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endParaRPr lang="en-US" dirty="0">
              <a:solidFill>
                <a:schemeClr val="dk1"/>
              </a:solidFill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>
                <a:solidFill>
                  <a:schemeClr val="dk1"/>
                </a:solidFill>
              </a:rPr>
              <a:t>Mesa’s Physical Therapist Assistant program is accredited by the Commission on Accreditation in Physical Education (</a:t>
            </a:r>
            <a:r>
              <a:rPr lang="en-US" dirty="0" err="1">
                <a:solidFill>
                  <a:schemeClr val="dk1"/>
                </a:solidFill>
              </a:rPr>
              <a:t>CAPTE</a:t>
            </a:r>
            <a:r>
              <a:rPr lang="en-US" dirty="0">
                <a:solidFill>
                  <a:schemeClr val="dk1"/>
                </a:solidFill>
              </a:rPr>
              <a:t>).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573" y="6232582"/>
            <a:ext cx="1727213" cy="484337"/>
          </a:xfrm>
          <a:prstGeom prst="rect">
            <a:avLst/>
          </a:prstGeom>
        </p:spPr>
      </p:pic>
      <p:pic>
        <p:nvPicPr>
          <p:cNvPr id="6146" name="Picture 2" descr="CAPT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6827" y="5028124"/>
            <a:ext cx="1666875" cy="628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592088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5df449d0b6_0_82"/>
          <p:cNvSpPr txBox="1">
            <a:spLocks noGrp="1"/>
          </p:cNvSpPr>
          <p:nvPr>
            <p:ph type="sldNum" idx="4294967295"/>
          </p:nvPr>
        </p:nvSpPr>
        <p:spPr>
          <a:xfrm>
            <a:off x="11531600" y="6300788"/>
            <a:ext cx="660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bg1"/>
                </a:solidFill>
                <a:latin typeface="Trebuchet MS" panose="020B0603020202020204" pitchFamily="34" charset="0"/>
              </a:rPr>
              <a:t>54</a:t>
            </a:fld>
            <a:endParaRPr sz="1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195" name="Google Shape;195;g5df449d0b6_0_82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1239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  <a:buSzPts val="1100"/>
              <a:buNone/>
            </a:pPr>
            <a:r>
              <a:rPr lang="en-US" sz="3600" b="0">
                <a:solidFill>
                  <a:srgbClr val="FFFFFF"/>
                </a:solidFill>
              </a:rPr>
              <a:t>Health</a:t>
            </a:r>
            <a:endParaRPr sz="3600" b="0">
              <a:solidFill>
                <a:srgbClr val="FFFFFF"/>
              </a:solidFill>
            </a:endParaRPr>
          </a:p>
        </p:txBody>
      </p:sp>
      <p:cxnSp>
        <p:nvCxnSpPr>
          <p:cNvPr id="196" name="Google Shape;196;g5df449d0b6_0_82"/>
          <p:cNvCxnSpPr/>
          <p:nvPr/>
        </p:nvCxnSpPr>
        <p:spPr>
          <a:xfrm>
            <a:off x="5873579" y="2753427"/>
            <a:ext cx="0" cy="2903100"/>
          </a:xfrm>
          <a:prstGeom prst="straightConnector1">
            <a:avLst/>
          </a:prstGeom>
          <a:noFill/>
          <a:ln w="19050" cap="flat" cmpd="sng">
            <a:solidFill>
              <a:srgbClr val="F6B33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99" name="Google Shape;199;g5df449d0b6_0_82"/>
          <p:cNvSpPr txBox="1"/>
          <p:nvPr/>
        </p:nvSpPr>
        <p:spPr>
          <a:xfrm>
            <a:off x="466350" y="1325700"/>
            <a:ext cx="5087400" cy="4331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Radiologic Technology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Associate of Science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76 units in the major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20-40* units of general education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Radiologic Technology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Certificate of Achievement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76 units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Application Deadline </a:t>
            </a:r>
            <a:r>
              <a:rPr lang="en-US" sz="1400" dirty="0">
                <a:latin typeface="Trebuchet MS"/>
                <a:ea typeface="Trebuchet MS"/>
                <a:cs typeface="Trebuchet MS"/>
                <a:sym typeface="Trebuchet MS"/>
              </a:rPr>
              <a:t>(open every other year)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Opens: 02/03/20		Closes: 03/02/20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Information Sessions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11/15/19 @ 8:00 am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01/24/20 @ 11:00 am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800" dirty="0">
              <a:solidFill>
                <a:prstClr val="black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800" dirty="0">
              <a:solidFill>
                <a:prstClr val="black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prstClr val="black"/>
                </a:solidFill>
                <a:latin typeface="Trebuchet MS"/>
                <a:ea typeface="Trebuchet MS"/>
                <a:cs typeface="Trebuchet MS"/>
                <a:sym typeface="Trebuchet MS"/>
              </a:rPr>
              <a:t>*GE units can vary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00" name="Google Shape;200;g5df449d0b6_0_82"/>
          <p:cNvSpPr txBox="1"/>
          <p:nvPr/>
        </p:nvSpPr>
        <p:spPr>
          <a:xfrm>
            <a:off x="6193350" y="2140299"/>
            <a:ext cx="5503500" cy="3516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100"/>
            </a:pPr>
            <a:r>
              <a:rPr lang="en-US" dirty="0">
                <a:solidFill>
                  <a:prstClr val="black"/>
                </a:solidFill>
              </a:rPr>
              <a:t>Radiologic Technicians are an in demand job with a projected 13% growth potential and an average salary in San Diego of $52,000 to $78,000 annually.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100"/>
            </a:pPr>
            <a:endParaRPr lang="en-US" dirty="0">
              <a:solidFill>
                <a:schemeClr val="dk1"/>
              </a:solidFill>
            </a:endParaRP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100"/>
            </a:pPr>
            <a:r>
              <a:rPr lang="en-US" dirty="0">
                <a:solidFill>
                  <a:schemeClr val="dk1"/>
                </a:solidFill>
              </a:rPr>
              <a:t>Program graduates are eligible for the national certification by the American Registration of Radiologic Technologist and sate licensure.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100"/>
            </a:pPr>
            <a:endParaRPr lang="en-US" dirty="0">
              <a:solidFill>
                <a:schemeClr val="dk1"/>
              </a:solidFill>
            </a:endParaRP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100"/>
            </a:pPr>
            <a:r>
              <a:rPr lang="en-US" dirty="0">
                <a:solidFill>
                  <a:schemeClr val="dk1"/>
                </a:solidFill>
              </a:rPr>
              <a:t>Mesa’s Radiologic Technology program is accredited by the Joint Review Committee on Education in Radiologic Technology (</a:t>
            </a:r>
            <a:r>
              <a:rPr lang="en-US" dirty="0" err="1">
                <a:solidFill>
                  <a:schemeClr val="dk1"/>
                </a:solidFill>
              </a:rPr>
              <a:t>JRCERT</a:t>
            </a:r>
            <a:r>
              <a:rPr lang="en-US" dirty="0">
                <a:solidFill>
                  <a:schemeClr val="dk1"/>
                </a:solidFill>
              </a:rPr>
              <a:t>).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573" y="6232582"/>
            <a:ext cx="1727213" cy="48433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6983" y="4715555"/>
            <a:ext cx="1656767" cy="941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49374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5df449d0b6_0_51"/>
          <p:cNvSpPr txBox="1">
            <a:spLocks noGrp="1"/>
          </p:cNvSpPr>
          <p:nvPr>
            <p:ph type="sldNum" idx="4294967295"/>
          </p:nvPr>
        </p:nvSpPr>
        <p:spPr>
          <a:xfrm>
            <a:off x="11531600" y="6300788"/>
            <a:ext cx="660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bg1"/>
                </a:solidFill>
                <a:latin typeface="Trebuchet MS" panose="020B0603020202020204" pitchFamily="34" charset="0"/>
              </a:rPr>
              <a:t>55</a:t>
            </a:fld>
            <a:endParaRPr sz="1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207" name="Google Shape;207;g5df449d0b6_0_51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1239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100"/>
              <a:buNone/>
            </a:pPr>
            <a:r>
              <a:rPr lang="en-US" sz="3600" b="0">
                <a:solidFill>
                  <a:srgbClr val="FFFFFF"/>
                </a:solidFill>
              </a:rPr>
              <a:t>Information and Communication Technology (ICT) </a:t>
            </a:r>
            <a:endParaRPr sz="3600" b="0">
              <a:solidFill>
                <a:srgbClr val="FFFFFF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100"/>
              <a:buNone/>
            </a:pPr>
            <a:r>
              <a:rPr lang="en-US" sz="3600" b="0">
                <a:solidFill>
                  <a:srgbClr val="FFFFFF"/>
                </a:solidFill>
              </a:rPr>
              <a:t>and Digital Media</a:t>
            </a:r>
            <a:endParaRPr sz="3600" b="0">
              <a:solidFill>
                <a:srgbClr val="FFFFFF"/>
              </a:solidFill>
            </a:endParaRPr>
          </a:p>
        </p:txBody>
      </p:sp>
      <p:cxnSp>
        <p:nvCxnSpPr>
          <p:cNvPr id="208" name="Google Shape;208;g5df449d0b6_0_51"/>
          <p:cNvCxnSpPr/>
          <p:nvPr/>
        </p:nvCxnSpPr>
        <p:spPr>
          <a:xfrm>
            <a:off x="5873579" y="2753427"/>
            <a:ext cx="0" cy="2903100"/>
          </a:xfrm>
          <a:prstGeom prst="straightConnector1">
            <a:avLst/>
          </a:prstGeom>
          <a:noFill/>
          <a:ln w="19050" cap="flat" cmpd="sng">
            <a:solidFill>
              <a:srgbClr val="F6B33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11" name="Google Shape;211;g5df449d0b6_0_51"/>
          <p:cNvSpPr txBox="1"/>
          <p:nvPr/>
        </p:nvSpPr>
        <p:spPr>
          <a:xfrm>
            <a:off x="466350" y="1911875"/>
            <a:ext cx="5087400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Computer and Information Sciences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Associate of Science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31-32 units in the major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20-40* units of general education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Computer and Information Sciences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Certificate of Achievement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31-32 units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Computer Programming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Certificate of Performance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15 units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sz="1050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sz="1050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prstClr val="black"/>
                </a:solidFill>
                <a:latin typeface="Trebuchet MS"/>
                <a:ea typeface="Trebuchet MS"/>
                <a:cs typeface="Trebuchet MS"/>
                <a:sym typeface="Trebuchet MS"/>
              </a:rPr>
              <a:t>*GE units can vary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prstClr val="black"/>
                </a:solidFill>
                <a:latin typeface="Trebuchet MS"/>
                <a:ea typeface="Trebuchet MS"/>
                <a:cs typeface="Trebuchet MS"/>
                <a:sym typeface="Trebuchet MS"/>
              </a:rPr>
              <a:t>**Associate in Science for Transfer coming soon.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2" name="Google Shape;212;g5df449d0b6_0_51"/>
          <p:cNvSpPr txBox="1"/>
          <p:nvPr/>
        </p:nvSpPr>
        <p:spPr>
          <a:xfrm>
            <a:off x="6193350" y="1911625"/>
            <a:ext cx="5503500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>
                <a:solidFill>
                  <a:schemeClr val="dk1"/>
                </a:solidFill>
              </a:rPr>
              <a:t>Mesa’s Computer and Information Sciences program is primarily designed for transfer to a four-year institution, however employment opportunities are available with our stackable certificates.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dirty="0"/>
          </a:p>
          <a:p>
            <a:pPr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tabLst>
                <a:tab pos="3998913" algn="l"/>
                <a:tab pos="4572000" algn="l"/>
              </a:tabLst>
            </a:pPr>
            <a:r>
              <a:rPr lang="en-US" u="sng" dirty="0">
                <a:solidFill>
                  <a:schemeClr val="dk1"/>
                </a:solidFill>
              </a:rPr>
              <a:t>Career Opportunities </a:t>
            </a:r>
            <a:r>
              <a:rPr lang="en-US" sz="1200" u="sng" dirty="0">
                <a:solidFill>
                  <a:schemeClr val="dk1"/>
                </a:solidFill>
              </a:rPr>
              <a:t>(2 &amp; 4 Year Degrees)</a:t>
            </a:r>
            <a:r>
              <a:rPr lang="en-US" u="sng" dirty="0">
                <a:solidFill>
                  <a:schemeClr val="dk1"/>
                </a:solidFill>
              </a:rPr>
              <a:t>	Median Wage</a:t>
            </a:r>
          </a:p>
          <a:p>
            <a:pPr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tabLst>
                <a:tab pos="4572000" algn="l"/>
              </a:tabLst>
            </a:pPr>
            <a:r>
              <a:rPr lang="en-US" dirty="0">
                <a:solidFill>
                  <a:schemeClr val="dk1"/>
                </a:solidFill>
              </a:rPr>
              <a:t>Web Developers	$27.24</a:t>
            </a:r>
          </a:p>
          <a:p>
            <a:pPr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tabLst>
                <a:tab pos="4572000" algn="l"/>
              </a:tabLst>
            </a:pPr>
            <a:r>
              <a:rPr lang="en-US" dirty="0">
                <a:solidFill>
                  <a:schemeClr val="dk1"/>
                </a:solidFill>
              </a:rPr>
              <a:t>Computer Programmers	$40.26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tabLst>
                <a:tab pos="4572000" algn="l"/>
              </a:tabLst>
            </a:pPr>
            <a:r>
              <a:rPr lang="en-US" dirty="0">
                <a:solidFill>
                  <a:schemeClr val="dk1"/>
                </a:solidFill>
              </a:rPr>
              <a:t>Software Developers, Applications	$51.85</a:t>
            </a:r>
            <a:endParaRPr lang="en-US" dirty="0"/>
          </a:p>
          <a:p>
            <a:pPr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tabLst>
                <a:tab pos="4572000" algn="l"/>
              </a:tabLst>
            </a:pPr>
            <a:r>
              <a:rPr lang="en-US" dirty="0">
                <a:solidFill>
                  <a:schemeClr val="dk1"/>
                </a:solidFill>
              </a:rPr>
              <a:t>Software Developers, System Software	$58.04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573" y="6232582"/>
            <a:ext cx="1727213" cy="484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99394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5df449d0b6_0_51"/>
          <p:cNvSpPr txBox="1">
            <a:spLocks noGrp="1"/>
          </p:cNvSpPr>
          <p:nvPr>
            <p:ph type="sldNum" idx="4294967295"/>
          </p:nvPr>
        </p:nvSpPr>
        <p:spPr>
          <a:xfrm>
            <a:off x="11531600" y="6300788"/>
            <a:ext cx="660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bg1"/>
                </a:solidFill>
                <a:latin typeface="Trebuchet MS" panose="020B0603020202020204" pitchFamily="34" charset="0"/>
              </a:rPr>
              <a:t>56</a:t>
            </a:fld>
            <a:endParaRPr sz="1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207" name="Google Shape;207;g5df449d0b6_0_51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1239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100"/>
              <a:buNone/>
            </a:pPr>
            <a:r>
              <a:rPr lang="en-US" sz="3600" b="0" dirty="0">
                <a:solidFill>
                  <a:srgbClr val="FFFFFF"/>
                </a:solidFill>
              </a:rPr>
              <a:t>Information and Communication Technology (ICT) </a:t>
            </a:r>
            <a:endParaRPr sz="3600" b="0" dirty="0">
              <a:solidFill>
                <a:srgbClr val="FFFFFF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100"/>
              <a:buNone/>
            </a:pPr>
            <a:r>
              <a:rPr lang="en-US" sz="3600" b="0" dirty="0">
                <a:solidFill>
                  <a:srgbClr val="FFFFFF"/>
                </a:solidFill>
              </a:rPr>
              <a:t>and Digital Media</a:t>
            </a:r>
            <a:endParaRPr sz="3600" b="0" dirty="0">
              <a:solidFill>
                <a:srgbClr val="FFFFFF"/>
              </a:solidFill>
            </a:endParaRPr>
          </a:p>
        </p:txBody>
      </p:sp>
      <p:cxnSp>
        <p:nvCxnSpPr>
          <p:cNvPr id="208" name="Google Shape;208;g5df449d0b6_0_51"/>
          <p:cNvCxnSpPr/>
          <p:nvPr/>
        </p:nvCxnSpPr>
        <p:spPr>
          <a:xfrm>
            <a:off x="5873579" y="2753427"/>
            <a:ext cx="0" cy="2903100"/>
          </a:xfrm>
          <a:prstGeom prst="straightConnector1">
            <a:avLst/>
          </a:prstGeom>
          <a:noFill/>
          <a:ln w="19050" cap="flat" cmpd="sng">
            <a:solidFill>
              <a:srgbClr val="F6B33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11" name="Google Shape;211;g5df449d0b6_0_51"/>
          <p:cNvSpPr txBox="1"/>
          <p:nvPr/>
        </p:nvSpPr>
        <p:spPr>
          <a:xfrm>
            <a:off x="466409" y="1533334"/>
            <a:ext cx="5087400" cy="4551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Fashion: Computer Technology Design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Associate of Science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45-46 units in the major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20-40* units of general education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sz="1600" b="1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Fashion: Computer Technology Design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Certificate of Achievement - 31 units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1600" b="1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Fashion: Computer Technology Merchandising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Associate of Science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41-42 units in the major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20-40* units of general education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sz="1600" b="1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Fashion: Computer Technology Merchandising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Certificate of Achievement - 30 units</a:t>
            </a:r>
            <a:endParaRPr lang="en-US" sz="1200" dirty="0">
              <a:solidFill>
                <a:prstClr val="black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1000" dirty="0">
              <a:solidFill>
                <a:prstClr val="black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prstClr val="black"/>
                </a:solidFill>
                <a:latin typeface="Trebuchet MS"/>
                <a:ea typeface="Trebuchet MS"/>
                <a:cs typeface="Trebuchet MS"/>
                <a:sym typeface="Trebuchet MS"/>
              </a:rPr>
              <a:t>*GE units can vary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2" name="Google Shape;212;g5df449d0b6_0_51"/>
          <p:cNvSpPr txBox="1"/>
          <p:nvPr/>
        </p:nvSpPr>
        <p:spPr>
          <a:xfrm>
            <a:off x="6193350" y="1911625"/>
            <a:ext cx="5503500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tabLst>
                <a:tab pos="3998913" algn="l"/>
                <a:tab pos="4572000" algn="l"/>
              </a:tabLst>
            </a:pPr>
            <a:r>
              <a:rPr lang="en-US" u="sng" dirty="0">
                <a:solidFill>
                  <a:schemeClr val="dk1"/>
                </a:solidFill>
              </a:rPr>
              <a:t>Career Opportunities</a:t>
            </a:r>
          </a:p>
          <a:p>
            <a:pPr marL="285750" lvl="0" indent="-2857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  <a:tabLst>
                <a:tab pos="3998913" algn="l"/>
                <a:tab pos="4572000" algn="l"/>
              </a:tabLst>
            </a:pPr>
            <a:r>
              <a:rPr lang="en-US" dirty="0">
                <a:solidFill>
                  <a:schemeClr val="dk1"/>
                </a:solidFill>
              </a:rPr>
              <a:t>Interior Designers</a:t>
            </a:r>
          </a:p>
          <a:p>
            <a:pPr marL="285750" lvl="0" indent="-2857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  <a:tabLst>
                <a:tab pos="4572000" algn="l"/>
              </a:tabLst>
            </a:pPr>
            <a:r>
              <a:rPr lang="en-US" dirty="0">
                <a:solidFill>
                  <a:schemeClr val="dk1"/>
                </a:solidFill>
              </a:rPr>
              <a:t>Residential and Commercial Design</a:t>
            </a:r>
          </a:p>
          <a:p>
            <a:pPr marL="285750" lvl="0" indent="-2857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</a:rPr>
              <a:t>Lighting Design</a:t>
            </a:r>
          </a:p>
          <a:p>
            <a:pPr marL="285750" lvl="0" indent="-2857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</a:rPr>
              <a:t>Textiles</a:t>
            </a:r>
          </a:p>
          <a:p>
            <a:pPr marL="285750" lvl="0" indent="-2857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</a:rPr>
              <a:t>Computer Aided Design</a:t>
            </a:r>
          </a:p>
          <a:p>
            <a:pPr marL="285750" lvl="0" indent="-2857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</a:rPr>
              <a:t>Sole Proprietor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573" y="6232582"/>
            <a:ext cx="1727213" cy="484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9077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5df449d0b6_0_51"/>
          <p:cNvSpPr txBox="1">
            <a:spLocks noGrp="1"/>
          </p:cNvSpPr>
          <p:nvPr>
            <p:ph type="sldNum" idx="4294967295"/>
          </p:nvPr>
        </p:nvSpPr>
        <p:spPr>
          <a:xfrm>
            <a:off x="11531600" y="6300788"/>
            <a:ext cx="660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bg1"/>
                </a:solidFill>
                <a:latin typeface="Trebuchet MS" panose="020B0603020202020204" pitchFamily="34" charset="0"/>
              </a:rPr>
              <a:t>57</a:t>
            </a:fld>
            <a:endParaRPr sz="1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207" name="Google Shape;207;g5df449d0b6_0_51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1239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100"/>
              <a:buNone/>
            </a:pPr>
            <a:r>
              <a:rPr lang="en-US" sz="3600" b="0">
                <a:solidFill>
                  <a:srgbClr val="FFFFFF"/>
                </a:solidFill>
              </a:rPr>
              <a:t>Information and Communication Technology (ICT) </a:t>
            </a:r>
            <a:endParaRPr sz="3600" b="0">
              <a:solidFill>
                <a:srgbClr val="FFFFFF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100"/>
              <a:buNone/>
            </a:pPr>
            <a:r>
              <a:rPr lang="en-US" sz="3600" b="0">
                <a:solidFill>
                  <a:srgbClr val="FFFFFF"/>
                </a:solidFill>
              </a:rPr>
              <a:t>and Digital Media</a:t>
            </a:r>
            <a:endParaRPr sz="3600" b="0">
              <a:solidFill>
                <a:srgbClr val="FFFFFF"/>
              </a:solidFill>
            </a:endParaRPr>
          </a:p>
        </p:txBody>
      </p:sp>
      <p:cxnSp>
        <p:nvCxnSpPr>
          <p:cNvPr id="208" name="Google Shape;208;g5df449d0b6_0_51"/>
          <p:cNvCxnSpPr/>
          <p:nvPr/>
        </p:nvCxnSpPr>
        <p:spPr>
          <a:xfrm>
            <a:off x="5873579" y="2753427"/>
            <a:ext cx="0" cy="2903100"/>
          </a:xfrm>
          <a:prstGeom prst="straightConnector1">
            <a:avLst/>
          </a:prstGeom>
          <a:noFill/>
          <a:ln w="19050" cap="flat" cmpd="sng">
            <a:solidFill>
              <a:srgbClr val="F6B33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11" name="Google Shape;211;g5df449d0b6_0_51"/>
          <p:cNvSpPr txBox="1"/>
          <p:nvPr/>
        </p:nvSpPr>
        <p:spPr>
          <a:xfrm>
            <a:off x="457200" y="1911625"/>
            <a:ext cx="5087400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Geographic Information Systems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Associate of Science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30-34 units in the major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20-40* units of general education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Geographic Information Systems Technician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Certificate of Achievement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13-16 units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1200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prstClr val="black"/>
                </a:solidFill>
                <a:latin typeface="Trebuchet MS"/>
                <a:ea typeface="Trebuchet MS"/>
                <a:cs typeface="Trebuchet MS"/>
                <a:sym typeface="Trebuchet MS"/>
              </a:rPr>
              <a:t>*GE units can vary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2" name="Google Shape;212;g5df449d0b6_0_51"/>
          <p:cNvSpPr txBox="1"/>
          <p:nvPr/>
        </p:nvSpPr>
        <p:spPr>
          <a:xfrm>
            <a:off x="6193350" y="1911625"/>
            <a:ext cx="5503500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>
                <a:solidFill>
                  <a:schemeClr val="dk1"/>
                </a:solidFill>
              </a:rPr>
              <a:t>Geographic Information Systems Technician in San Diego have an average salary of $48,000 to $53,000 annually.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>
                <a:solidFill>
                  <a:schemeClr val="dk1"/>
                </a:solidFill>
              </a:rPr>
              <a:t>Career Opportunities in: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</a:rPr>
              <a:t>Business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</a:rPr>
              <a:t>Marketing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</a:rPr>
              <a:t>Public Health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</a:rPr>
              <a:t>Government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</a:rPr>
              <a:t>Environmental Manager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</a:rPr>
              <a:t>Emergency Management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</a:rPr>
              <a:t>Cultural Resources Management 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</a:rPr>
              <a:t>Education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</a:rPr>
              <a:t>Public Safety</a:t>
            </a:r>
            <a:endParaRPr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573" y="6232582"/>
            <a:ext cx="1727213" cy="484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93053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5df449d0b6_0_51"/>
          <p:cNvSpPr txBox="1">
            <a:spLocks noGrp="1"/>
          </p:cNvSpPr>
          <p:nvPr>
            <p:ph type="sldNum" idx="4294967295"/>
          </p:nvPr>
        </p:nvSpPr>
        <p:spPr>
          <a:xfrm>
            <a:off x="11531600" y="6300788"/>
            <a:ext cx="660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bg1"/>
                </a:solidFill>
                <a:latin typeface="Trebuchet MS" panose="020B0603020202020204" pitchFamily="34" charset="0"/>
              </a:rPr>
              <a:t>58</a:t>
            </a:fld>
            <a:endParaRPr sz="1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207" name="Google Shape;207;g5df449d0b6_0_51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1239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100"/>
              <a:buNone/>
            </a:pPr>
            <a:r>
              <a:rPr lang="en-US" sz="3600" b="0">
                <a:solidFill>
                  <a:srgbClr val="FFFFFF"/>
                </a:solidFill>
              </a:rPr>
              <a:t>Information and Communication Technology (ICT) </a:t>
            </a:r>
            <a:endParaRPr sz="3600" b="0">
              <a:solidFill>
                <a:srgbClr val="FFFFFF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100"/>
              <a:buNone/>
            </a:pPr>
            <a:r>
              <a:rPr lang="en-US" sz="3600" b="0">
                <a:solidFill>
                  <a:srgbClr val="FFFFFF"/>
                </a:solidFill>
              </a:rPr>
              <a:t>and Digital Media</a:t>
            </a:r>
            <a:endParaRPr sz="3600" b="0">
              <a:solidFill>
                <a:srgbClr val="FFFFFF"/>
              </a:solidFill>
            </a:endParaRPr>
          </a:p>
        </p:txBody>
      </p:sp>
      <p:cxnSp>
        <p:nvCxnSpPr>
          <p:cNvPr id="208" name="Google Shape;208;g5df449d0b6_0_51"/>
          <p:cNvCxnSpPr/>
          <p:nvPr/>
        </p:nvCxnSpPr>
        <p:spPr>
          <a:xfrm>
            <a:off x="5873579" y="2753427"/>
            <a:ext cx="0" cy="2903100"/>
          </a:xfrm>
          <a:prstGeom prst="straightConnector1">
            <a:avLst/>
          </a:prstGeom>
          <a:noFill/>
          <a:ln w="19050" cap="flat" cmpd="sng">
            <a:solidFill>
              <a:srgbClr val="F6B33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11" name="Google Shape;211;g5df449d0b6_0_51"/>
          <p:cNvSpPr txBox="1"/>
          <p:nvPr/>
        </p:nvSpPr>
        <p:spPr>
          <a:xfrm>
            <a:off x="617144" y="1688861"/>
            <a:ext cx="5096550" cy="4179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Multimedia: Video Game Design &amp; Development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Associate of Science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45 units in the major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20-40*units of general education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1200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Multimedia: Video Game Design &amp; Development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Certificate of Achievement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31 units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1200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Multimedia: 3D Animation and Modeling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Certificate of Achievement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28 units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1050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1050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prstClr val="black"/>
                </a:solidFill>
                <a:latin typeface="Trebuchet MS"/>
                <a:ea typeface="Trebuchet MS"/>
                <a:cs typeface="Trebuchet MS"/>
                <a:sym typeface="Trebuchet MS"/>
              </a:rPr>
              <a:t>*GE units can vary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2" name="Google Shape;212;g5df449d0b6_0_51"/>
          <p:cNvSpPr txBox="1"/>
          <p:nvPr/>
        </p:nvSpPr>
        <p:spPr>
          <a:xfrm>
            <a:off x="6193350" y="1688861"/>
            <a:ext cx="5503500" cy="3967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u="sng" dirty="0"/>
              <a:t>Career Opportunities</a:t>
            </a:r>
          </a:p>
          <a:p>
            <a:endParaRPr lang="en-US" dirty="0"/>
          </a:p>
          <a:p>
            <a:r>
              <a:rPr lang="en-US" b="1" dirty="0"/>
              <a:t>Video Game Design and Development</a:t>
            </a:r>
          </a:p>
          <a:p>
            <a:r>
              <a:rPr lang="en-US" dirty="0"/>
              <a:t>Game Developer, Game Designer, 3D Artist, Gameplay Programmer, Game Tester, Environmental Artist, 3D Character Artist, 3D Modeler, Level Designer, Cinematic Animator, Concept Artist, Character Rigger/Animator, Software Engineer/Programmer</a:t>
            </a:r>
          </a:p>
          <a:p>
            <a:endParaRPr lang="en-US" dirty="0"/>
          </a:p>
          <a:p>
            <a:r>
              <a:rPr lang="en-US" b="1" dirty="0"/>
              <a:t>3D Modeling &amp; Animation</a:t>
            </a:r>
          </a:p>
          <a:p>
            <a:r>
              <a:rPr lang="en-US" dirty="0"/>
              <a:t>3D Animator, 3D Character Artist, Asset Design, Production Modeler, 3D Generalist, Modeling and Texture Artist, Character Rigging, Medical Modeler &amp; Animator, Gameplay Animator, Environment Artist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573" y="6232582"/>
            <a:ext cx="1727213" cy="484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56367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5df449d0b6_0_51"/>
          <p:cNvSpPr txBox="1">
            <a:spLocks noGrp="1"/>
          </p:cNvSpPr>
          <p:nvPr>
            <p:ph type="sldNum" idx="4294967295"/>
          </p:nvPr>
        </p:nvSpPr>
        <p:spPr>
          <a:xfrm>
            <a:off x="11531600" y="6300788"/>
            <a:ext cx="660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bg1"/>
                </a:solidFill>
                <a:latin typeface="Trebuchet MS" panose="020B0603020202020204" pitchFamily="34" charset="0"/>
              </a:rPr>
              <a:t>59</a:t>
            </a:fld>
            <a:endParaRPr sz="1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207" name="Google Shape;207;g5df449d0b6_0_51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1239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100"/>
              <a:buNone/>
            </a:pPr>
            <a:r>
              <a:rPr lang="en-US" sz="3600" b="0">
                <a:solidFill>
                  <a:srgbClr val="FFFFFF"/>
                </a:solidFill>
              </a:rPr>
              <a:t>Information and Communication Technology (ICT) </a:t>
            </a:r>
            <a:endParaRPr sz="3600" b="0">
              <a:solidFill>
                <a:srgbClr val="FFFFFF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100"/>
              <a:buNone/>
            </a:pPr>
            <a:r>
              <a:rPr lang="en-US" sz="3600" b="0">
                <a:solidFill>
                  <a:srgbClr val="FFFFFF"/>
                </a:solidFill>
              </a:rPr>
              <a:t>and Digital Media</a:t>
            </a:r>
            <a:endParaRPr sz="3600" b="0">
              <a:solidFill>
                <a:srgbClr val="FFFFFF"/>
              </a:solidFill>
            </a:endParaRPr>
          </a:p>
        </p:txBody>
      </p:sp>
      <p:cxnSp>
        <p:nvCxnSpPr>
          <p:cNvPr id="208" name="Google Shape;208;g5df449d0b6_0_51"/>
          <p:cNvCxnSpPr/>
          <p:nvPr/>
        </p:nvCxnSpPr>
        <p:spPr>
          <a:xfrm>
            <a:off x="5873579" y="2753427"/>
            <a:ext cx="0" cy="2903100"/>
          </a:xfrm>
          <a:prstGeom prst="straightConnector1">
            <a:avLst/>
          </a:prstGeom>
          <a:noFill/>
          <a:ln w="19050" cap="flat" cmpd="sng">
            <a:solidFill>
              <a:srgbClr val="F6B33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11" name="Google Shape;211;g5df449d0b6_0_51"/>
          <p:cNvSpPr txBox="1"/>
          <p:nvPr/>
        </p:nvSpPr>
        <p:spPr>
          <a:xfrm>
            <a:off x="552658" y="1718268"/>
            <a:ext cx="5001091" cy="3938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Multimedia: Visual Communication 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Associate of Science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30-32 units in the major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20-40* units of general education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Multimedia: Interactive Media Production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Certificate of Achievement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30-31 units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1050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1050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1050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1050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prstClr val="black"/>
                </a:solidFill>
                <a:latin typeface="Trebuchet MS"/>
                <a:ea typeface="Trebuchet MS"/>
                <a:cs typeface="Trebuchet MS"/>
                <a:sym typeface="Trebuchet MS"/>
              </a:rPr>
              <a:t>*GE units can vary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2" name="Google Shape;212;g5df449d0b6_0_51"/>
          <p:cNvSpPr txBox="1"/>
          <p:nvPr/>
        </p:nvSpPr>
        <p:spPr>
          <a:xfrm>
            <a:off x="6193350" y="1911625"/>
            <a:ext cx="5503500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u="sng" dirty="0"/>
              <a:t>Career Opportunities</a:t>
            </a:r>
          </a:p>
          <a:p>
            <a:endParaRPr lang="en-US" b="1" dirty="0"/>
          </a:p>
          <a:p>
            <a:r>
              <a:rPr lang="en-US" b="1" dirty="0"/>
              <a:t>Visual Communication </a:t>
            </a:r>
          </a:p>
          <a:p>
            <a:r>
              <a:rPr lang="en-US" dirty="0"/>
              <a:t>Graphic Designer, Animator, Web Content Design, Video Content Producer, Game Asset Design, Character Design, Sales &amp; Advertising Presentation Developer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573" y="6232582"/>
            <a:ext cx="1727213" cy="484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67657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5df449d0b6_0_51"/>
          <p:cNvSpPr txBox="1">
            <a:spLocks noGrp="1"/>
          </p:cNvSpPr>
          <p:nvPr>
            <p:ph type="sldNum" idx="4294967295"/>
          </p:nvPr>
        </p:nvSpPr>
        <p:spPr>
          <a:xfrm>
            <a:off x="11531600" y="6300788"/>
            <a:ext cx="660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bg1"/>
                </a:solidFill>
                <a:latin typeface="Trebuchet MS" panose="020B0603020202020204" pitchFamily="34" charset="0"/>
              </a:rPr>
              <a:t>60</a:t>
            </a:fld>
            <a:endParaRPr sz="1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207" name="Google Shape;207;g5df449d0b6_0_51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1239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100"/>
              <a:buNone/>
            </a:pPr>
            <a:r>
              <a:rPr lang="en-US" sz="3600" b="0">
                <a:solidFill>
                  <a:srgbClr val="FFFFFF"/>
                </a:solidFill>
              </a:rPr>
              <a:t>Information and Communication Technology (ICT) </a:t>
            </a:r>
            <a:endParaRPr sz="3600" b="0">
              <a:solidFill>
                <a:srgbClr val="FFFFFF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100"/>
              <a:buNone/>
            </a:pPr>
            <a:r>
              <a:rPr lang="en-US" sz="3600" b="0">
                <a:solidFill>
                  <a:srgbClr val="FFFFFF"/>
                </a:solidFill>
              </a:rPr>
              <a:t>and Digital Media</a:t>
            </a:r>
            <a:endParaRPr sz="3600" b="0">
              <a:solidFill>
                <a:srgbClr val="FFFFFF"/>
              </a:solidFill>
            </a:endParaRPr>
          </a:p>
        </p:txBody>
      </p:sp>
      <p:cxnSp>
        <p:nvCxnSpPr>
          <p:cNvPr id="208" name="Google Shape;208;g5df449d0b6_0_51"/>
          <p:cNvCxnSpPr/>
          <p:nvPr/>
        </p:nvCxnSpPr>
        <p:spPr>
          <a:xfrm>
            <a:off x="5873579" y="2753427"/>
            <a:ext cx="0" cy="2903100"/>
          </a:xfrm>
          <a:prstGeom prst="straightConnector1">
            <a:avLst/>
          </a:prstGeom>
          <a:noFill/>
          <a:ln w="19050" cap="flat" cmpd="sng">
            <a:solidFill>
              <a:srgbClr val="F6B33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11" name="Google Shape;211;g5df449d0b6_0_51"/>
          <p:cNvSpPr txBox="1"/>
          <p:nvPr/>
        </p:nvSpPr>
        <p:spPr>
          <a:xfrm>
            <a:off x="666487" y="1811392"/>
            <a:ext cx="5087400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Web Design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Associate of Science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33 units in the major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20-40* units of general education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Web Design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Certificate of Achievement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24 units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1200" dirty="0">
              <a:solidFill>
                <a:prstClr val="black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1200" dirty="0">
              <a:solidFill>
                <a:prstClr val="black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1050" dirty="0">
              <a:solidFill>
                <a:prstClr val="black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1050" dirty="0">
              <a:solidFill>
                <a:prstClr val="black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1200" dirty="0">
              <a:solidFill>
                <a:prstClr val="black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prstClr val="black"/>
                </a:solidFill>
                <a:latin typeface="Trebuchet MS"/>
                <a:ea typeface="Trebuchet MS"/>
                <a:cs typeface="Trebuchet MS"/>
                <a:sym typeface="Trebuchet MS"/>
              </a:rPr>
              <a:t>*GE units can vary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2" name="Google Shape;212;g5df449d0b6_0_51"/>
          <p:cNvSpPr txBox="1"/>
          <p:nvPr/>
        </p:nvSpPr>
        <p:spPr>
          <a:xfrm>
            <a:off x="6193350" y="1911625"/>
            <a:ext cx="5503500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>
                <a:solidFill>
                  <a:schemeClr val="dk1"/>
                </a:solidFill>
              </a:rPr>
              <a:t>Web Development have a projected 6% growth potential and a median hourly wage of $22.67. Many Web Developers own their own business or work as independent contractors.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endParaRPr lang="en-US" sz="1200" dirty="0">
              <a:solidFill>
                <a:schemeClr val="dk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>
                <a:solidFill>
                  <a:schemeClr val="dk1"/>
                </a:solidFill>
              </a:rPr>
              <a:t>Job titles include: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22222"/>
                </a:solidFill>
                <a:latin typeface="+mn-lt"/>
                <a:ea typeface="Calibri" panose="020F0502020204030204" pitchFamily="34" charset="0"/>
              </a:rPr>
              <a:t>Web Designer or Developer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22222"/>
                </a:solidFill>
                <a:latin typeface="+mn-lt"/>
                <a:ea typeface="Calibri" panose="020F0502020204030204" pitchFamily="34" charset="0"/>
              </a:rPr>
              <a:t>Front End or Back End Developer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22222"/>
                </a:solidFill>
                <a:latin typeface="+mn-lt"/>
                <a:ea typeface="Calibri" panose="020F0502020204030204" pitchFamily="34" charset="0"/>
              </a:rPr>
              <a:t>Full Stack Developer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22222"/>
                </a:solidFill>
                <a:latin typeface="+mn-lt"/>
                <a:ea typeface="Calibri" panose="020F0502020204030204" pitchFamily="34" charset="0"/>
              </a:rPr>
              <a:t>Content Manager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22222"/>
                </a:solidFill>
                <a:latin typeface="+mn-lt"/>
                <a:ea typeface="Calibri" panose="020F0502020204030204" pitchFamily="34" charset="0"/>
              </a:rPr>
              <a:t>Search Engine Optimizer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22222"/>
                </a:solidFill>
                <a:latin typeface="+mn-lt"/>
                <a:ea typeface="Calibri" panose="020F0502020204030204" pitchFamily="34" charset="0"/>
              </a:rPr>
              <a:t>Data Model Engineer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22222"/>
                </a:solidFill>
                <a:latin typeface="+mn-lt"/>
                <a:ea typeface="Calibri" panose="020F0502020204030204" pitchFamily="34" charset="0"/>
              </a:rPr>
              <a:t>Web Programmer, HTML, and </a:t>
            </a:r>
            <a:r>
              <a:rPr lang="en-US" dirty="0" err="1">
                <a:solidFill>
                  <a:srgbClr val="222222"/>
                </a:solidFill>
                <a:latin typeface="+mn-lt"/>
                <a:ea typeface="Calibri" panose="020F0502020204030204" pitchFamily="34" charset="0"/>
              </a:rPr>
              <a:t>CSS</a:t>
            </a:r>
            <a:r>
              <a:rPr lang="en-US" dirty="0">
                <a:solidFill>
                  <a:srgbClr val="222222"/>
                </a:solidFill>
                <a:latin typeface="+mn-lt"/>
                <a:ea typeface="Calibri" panose="020F0502020204030204" pitchFamily="34" charset="0"/>
              </a:rPr>
              <a:t> Coders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22222"/>
                </a:solidFill>
                <a:latin typeface="+mn-lt"/>
                <a:ea typeface="Calibri" panose="020F0502020204030204" pitchFamily="34" charset="0"/>
              </a:rPr>
              <a:t>Internet Concept Developer</a:t>
            </a:r>
            <a:endParaRPr lang="en-US" dirty="0">
              <a:solidFill>
                <a:schemeClr val="dk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573" y="6232582"/>
            <a:ext cx="1727213" cy="484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83287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5df449d0b6_3_0"/>
          <p:cNvSpPr txBox="1">
            <a:spLocks noGrp="1"/>
          </p:cNvSpPr>
          <p:nvPr>
            <p:ph type="sldNum" idx="4294967295"/>
          </p:nvPr>
        </p:nvSpPr>
        <p:spPr>
          <a:xfrm>
            <a:off x="11531600" y="6300788"/>
            <a:ext cx="660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bg1"/>
                </a:solidFill>
                <a:latin typeface="Trebuchet MS" panose="020B0603020202020204" pitchFamily="34" charset="0"/>
              </a:rPr>
              <a:t>61</a:t>
            </a:fld>
            <a:endParaRPr sz="1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255" name="Google Shape;255;g5df449d0b6_3_0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1239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  <a:buSzPts val="1100"/>
              <a:buNone/>
            </a:pPr>
            <a:r>
              <a:rPr lang="en-US" sz="3600" b="0" dirty="0">
                <a:solidFill>
                  <a:srgbClr val="FFFFFF"/>
                </a:solidFill>
              </a:rPr>
              <a:t>Retail, Hospitality and Tourism</a:t>
            </a:r>
            <a:endParaRPr sz="3600" b="0" dirty="0">
              <a:solidFill>
                <a:srgbClr val="FFFFFF"/>
              </a:solidFill>
            </a:endParaRPr>
          </a:p>
        </p:txBody>
      </p:sp>
      <p:cxnSp>
        <p:nvCxnSpPr>
          <p:cNvPr id="256" name="Google Shape;256;g5df449d0b6_3_0"/>
          <p:cNvCxnSpPr/>
          <p:nvPr/>
        </p:nvCxnSpPr>
        <p:spPr>
          <a:xfrm>
            <a:off x="5873579" y="2753427"/>
            <a:ext cx="0" cy="2903100"/>
          </a:xfrm>
          <a:prstGeom prst="straightConnector1">
            <a:avLst/>
          </a:prstGeom>
          <a:noFill/>
          <a:ln w="19050" cap="flat" cmpd="sng">
            <a:solidFill>
              <a:srgbClr val="F6B33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58" name="Google Shape;258;g5df449d0b6_3_0"/>
          <p:cNvSpPr txBox="1"/>
          <p:nvPr/>
        </p:nvSpPr>
        <p:spPr>
          <a:xfrm>
            <a:off x="626294" y="1778500"/>
            <a:ext cx="5087400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Dance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Associate of Arts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26 units in the major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20-40* units of general education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Dance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Certificate of Performance - 17 units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b="1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Choreography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Certificate of Achievement - 22 units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Commercial Dance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Certificate of Achievement - 23-26.5 units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1050" dirty="0">
              <a:solidFill>
                <a:prstClr val="black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1050" dirty="0">
              <a:solidFill>
                <a:prstClr val="black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prstClr val="black"/>
                </a:solidFill>
                <a:latin typeface="Trebuchet MS"/>
                <a:ea typeface="Trebuchet MS"/>
                <a:cs typeface="Trebuchet MS"/>
                <a:sym typeface="Trebuchet MS"/>
              </a:rPr>
              <a:t>*GE units can vary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9" name="Google Shape;259;g5df449d0b6_3_0"/>
          <p:cNvSpPr txBox="1"/>
          <p:nvPr/>
        </p:nvSpPr>
        <p:spPr>
          <a:xfrm>
            <a:off x="6193350" y="1911625"/>
            <a:ext cx="5503500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u="sng" dirty="0">
                <a:solidFill>
                  <a:schemeClr val="dk1"/>
                </a:solidFill>
              </a:rPr>
              <a:t>Career Opportunities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</a:rPr>
              <a:t>Professional Dancer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</a:rPr>
              <a:t>Choreographer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</a:rPr>
              <a:t>Dance Production Technician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</a:rPr>
              <a:t>Recreational Leader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</a:rPr>
              <a:t>Company Director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</a:rPr>
              <a:t>Movement </a:t>
            </a:r>
            <a:r>
              <a:rPr lang="en-US" dirty="0" err="1">
                <a:solidFill>
                  <a:schemeClr val="dk1"/>
                </a:solidFill>
              </a:rPr>
              <a:t>Notator</a:t>
            </a:r>
            <a:endParaRPr lang="en-US" dirty="0">
              <a:solidFill>
                <a:schemeClr val="dk1"/>
              </a:solidFill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</a:rPr>
              <a:t>Dance Therapist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</a:rPr>
              <a:t>Dance Teacher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</a:rPr>
              <a:t>Dance Critic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</a:rPr>
              <a:t>Fitness Instructor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</a:rPr>
              <a:t>Dance Promoter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endParaRPr lang="en-US" dirty="0">
              <a:solidFill>
                <a:schemeClr val="dk1"/>
              </a:solidFill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>
                <a:solidFill>
                  <a:schemeClr val="dk1"/>
                </a:solidFill>
              </a:rPr>
              <a:t>Median hourly earning range from $16.90 - $20.17.</a:t>
            </a:r>
            <a:endParaRPr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573" y="6232582"/>
            <a:ext cx="1727213" cy="484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96403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5df449d0b6_3_0"/>
          <p:cNvSpPr txBox="1">
            <a:spLocks noGrp="1"/>
          </p:cNvSpPr>
          <p:nvPr>
            <p:ph type="sldNum" idx="4294967295"/>
          </p:nvPr>
        </p:nvSpPr>
        <p:spPr>
          <a:xfrm>
            <a:off x="11531600" y="6300788"/>
            <a:ext cx="660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bg1"/>
                </a:solidFill>
                <a:latin typeface="Trebuchet MS" panose="020B0603020202020204" pitchFamily="34" charset="0"/>
              </a:rPr>
              <a:t>62</a:t>
            </a:fld>
            <a:endParaRPr sz="1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255" name="Google Shape;255;g5df449d0b6_3_0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1239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  <a:buSzPts val="1100"/>
              <a:buNone/>
            </a:pPr>
            <a:r>
              <a:rPr lang="en-US" sz="3600" b="0" dirty="0">
                <a:solidFill>
                  <a:srgbClr val="FFFFFF"/>
                </a:solidFill>
              </a:rPr>
              <a:t>Retail, Hospitality and Tourism</a:t>
            </a:r>
            <a:endParaRPr sz="3600" b="0" dirty="0">
              <a:solidFill>
                <a:srgbClr val="FFFFFF"/>
              </a:solidFill>
            </a:endParaRPr>
          </a:p>
        </p:txBody>
      </p:sp>
      <p:cxnSp>
        <p:nvCxnSpPr>
          <p:cNvPr id="256" name="Google Shape;256;g5df449d0b6_3_0"/>
          <p:cNvCxnSpPr/>
          <p:nvPr/>
        </p:nvCxnSpPr>
        <p:spPr>
          <a:xfrm>
            <a:off x="5873579" y="2753427"/>
            <a:ext cx="0" cy="2903100"/>
          </a:xfrm>
          <a:prstGeom prst="straightConnector1">
            <a:avLst/>
          </a:prstGeom>
          <a:noFill/>
          <a:ln w="19050" cap="flat" cmpd="sng">
            <a:solidFill>
              <a:srgbClr val="F6B33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58" name="Google Shape;258;g5df449d0b6_3_0"/>
          <p:cNvSpPr txBox="1"/>
          <p:nvPr/>
        </p:nvSpPr>
        <p:spPr>
          <a:xfrm>
            <a:off x="466350" y="1911875"/>
            <a:ext cx="5087400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Culinary Arts/Culinary Management in Hospitality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Associate of Science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48 units in the major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20-40* units of general education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Culinary Arts/Culinary Management in Hospitality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Certificate of Achievement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31 units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1050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1050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1050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prstClr val="black"/>
                </a:solidFill>
                <a:latin typeface="Trebuchet MS"/>
                <a:ea typeface="Trebuchet MS"/>
                <a:cs typeface="Trebuchet MS"/>
                <a:sym typeface="Trebuchet MS"/>
              </a:rPr>
              <a:t>*GE units can vary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9" name="Google Shape;259;g5df449d0b6_3_0"/>
          <p:cNvSpPr txBox="1"/>
          <p:nvPr/>
        </p:nvSpPr>
        <p:spPr>
          <a:xfrm>
            <a:off x="6193350" y="1911625"/>
            <a:ext cx="5503500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tabLst>
                <a:tab pos="3889375" algn="l"/>
              </a:tabLst>
            </a:pPr>
            <a:r>
              <a:rPr lang="en-US" u="sng" dirty="0">
                <a:solidFill>
                  <a:schemeClr val="dk1"/>
                </a:solidFill>
              </a:rPr>
              <a:t>Career Opportunities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  <a:tabLst>
                <a:tab pos="3889375" algn="l"/>
              </a:tabLst>
            </a:pPr>
            <a:r>
              <a:rPr lang="en-US" dirty="0"/>
              <a:t>Caterer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  <a:tabLst>
                <a:tab pos="3889375" algn="l"/>
              </a:tabLst>
            </a:pPr>
            <a:r>
              <a:rPr lang="en-US" dirty="0"/>
              <a:t>Line Cook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  <a:tabLst>
                <a:tab pos="3889375" algn="l"/>
              </a:tabLst>
            </a:pPr>
            <a:r>
              <a:rPr lang="en-US" dirty="0"/>
              <a:t>Restaurateur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  <a:tabLst>
                <a:tab pos="3889375" algn="l"/>
              </a:tabLst>
            </a:pPr>
            <a:r>
              <a:rPr lang="en-US" dirty="0"/>
              <a:t>Executive Chef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  <a:tabLst>
                <a:tab pos="3889375" algn="l"/>
              </a:tabLst>
            </a:pPr>
            <a:r>
              <a:rPr lang="en-US" dirty="0"/>
              <a:t>Food Stylist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  <a:tabLst>
                <a:tab pos="3889375" algn="l"/>
              </a:tabLst>
            </a:pPr>
            <a:r>
              <a:rPr lang="en-US" dirty="0"/>
              <a:t>Pastry Chef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  <a:tabLst>
                <a:tab pos="3889375" algn="l"/>
              </a:tabLst>
            </a:pPr>
            <a:r>
              <a:rPr lang="en-US" dirty="0"/>
              <a:t>Kitchen Manager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  <a:tabLst>
                <a:tab pos="3889375" algn="l"/>
              </a:tabLst>
            </a:pPr>
            <a:r>
              <a:rPr lang="en-US" dirty="0"/>
              <a:t>Restaurant Manager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  <a:tabLst>
                <a:tab pos="3889375" algn="l"/>
              </a:tabLst>
            </a:pPr>
            <a:r>
              <a:rPr lang="en-US" dirty="0"/>
              <a:t>Private Chef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  <a:tabLst>
                <a:tab pos="3889375" algn="l"/>
              </a:tabLst>
            </a:pPr>
            <a:r>
              <a:rPr lang="en-US" dirty="0"/>
              <a:t>Entrepreneur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  <a:tabLst>
                <a:tab pos="3889375" algn="l"/>
              </a:tabLst>
            </a:pPr>
            <a:r>
              <a:rPr lang="en-US" dirty="0"/>
              <a:t>Food Writer or Editor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  <a:tabLst>
                <a:tab pos="3889375" algn="l"/>
              </a:tabLst>
            </a:pPr>
            <a:r>
              <a:rPr lang="en-US" dirty="0"/>
              <a:t>Product Research and Development Specialist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  <a:tabLst>
                <a:tab pos="3889375" algn="l"/>
              </a:tabLst>
            </a:pPr>
            <a:r>
              <a:rPr lang="en-US" dirty="0"/>
              <a:t>Sous Chef</a:t>
            </a:r>
            <a:endParaRPr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573" y="6232582"/>
            <a:ext cx="1727213" cy="484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11276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5df449d0b6_3_0"/>
          <p:cNvSpPr txBox="1">
            <a:spLocks noGrp="1"/>
          </p:cNvSpPr>
          <p:nvPr>
            <p:ph type="sldNum" idx="4294967295"/>
          </p:nvPr>
        </p:nvSpPr>
        <p:spPr>
          <a:xfrm>
            <a:off x="11531600" y="6300788"/>
            <a:ext cx="660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bg1"/>
                </a:solidFill>
                <a:latin typeface="Trebuchet MS" panose="020B0603020202020204" pitchFamily="34" charset="0"/>
              </a:rPr>
              <a:t>63</a:t>
            </a:fld>
            <a:endParaRPr sz="1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255" name="Google Shape;255;g5df449d0b6_3_0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1239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  <a:buSzPts val="1100"/>
              <a:buNone/>
            </a:pPr>
            <a:r>
              <a:rPr lang="en-US" sz="3600" b="0" dirty="0">
                <a:solidFill>
                  <a:srgbClr val="FFFFFF"/>
                </a:solidFill>
              </a:rPr>
              <a:t>Retail, Hospitality and Tourism</a:t>
            </a:r>
            <a:endParaRPr sz="3600" b="0" dirty="0">
              <a:solidFill>
                <a:srgbClr val="FFFFFF"/>
              </a:solidFill>
            </a:endParaRPr>
          </a:p>
        </p:txBody>
      </p:sp>
      <p:cxnSp>
        <p:nvCxnSpPr>
          <p:cNvPr id="256" name="Google Shape;256;g5df449d0b6_3_0"/>
          <p:cNvCxnSpPr/>
          <p:nvPr/>
        </p:nvCxnSpPr>
        <p:spPr>
          <a:xfrm>
            <a:off x="5873579" y="2753427"/>
            <a:ext cx="0" cy="2903100"/>
          </a:xfrm>
          <a:prstGeom prst="straightConnector1">
            <a:avLst/>
          </a:prstGeom>
          <a:noFill/>
          <a:ln w="19050" cap="flat" cmpd="sng">
            <a:solidFill>
              <a:srgbClr val="F6B33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58" name="Google Shape;258;g5df449d0b6_3_0"/>
          <p:cNvSpPr txBox="1"/>
          <p:nvPr/>
        </p:nvSpPr>
        <p:spPr>
          <a:xfrm>
            <a:off x="466350" y="1325700"/>
            <a:ext cx="5087400" cy="46430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Fashion Design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Associate of Science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46-52 units in the major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20-40* units of general education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Fashion Design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Certificate of Achievement - 31-37 units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Fashion Merchandising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Associate of Science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39.5-44.5 units in the major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20-40* units of general education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Fashion Merchandising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Certificate of Achievement - 33.5-38.5 units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prstClr val="black"/>
                </a:solidFill>
                <a:latin typeface="Trebuchet MS"/>
                <a:ea typeface="Trebuchet MS"/>
                <a:cs typeface="Trebuchet MS"/>
                <a:sym typeface="Trebuchet MS"/>
              </a:rPr>
              <a:t>*GE units can vary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9" name="Google Shape;259;g5df449d0b6_3_0"/>
          <p:cNvSpPr txBox="1"/>
          <p:nvPr/>
        </p:nvSpPr>
        <p:spPr>
          <a:xfrm>
            <a:off x="6193350" y="1911625"/>
            <a:ext cx="5503500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100"/>
              <a:tabLst>
                <a:tab pos="3998913" algn="l"/>
                <a:tab pos="4572000" algn="l"/>
              </a:tabLst>
            </a:pPr>
            <a:r>
              <a:rPr lang="en-US" u="sng" dirty="0">
                <a:solidFill>
                  <a:prstClr val="black"/>
                </a:solidFill>
              </a:rPr>
              <a:t>Career Opportunities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100"/>
              <a:buFont typeface="Arial" panose="020B0604020202020204" pitchFamily="34" charset="0"/>
              <a:buChar char="•"/>
              <a:tabLst>
                <a:tab pos="4572000" algn="l"/>
              </a:tabLst>
            </a:pPr>
            <a:r>
              <a:rPr lang="en-US" dirty="0">
                <a:solidFill>
                  <a:prstClr val="black"/>
                </a:solidFill>
              </a:rPr>
              <a:t>Sewing Machine Operators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100"/>
              <a:buFont typeface="Arial" panose="020B0604020202020204" pitchFamily="34" charset="0"/>
              <a:buChar char="•"/>
              <a:tabLst>
                <a:tab pos="4572000" algn="l"/>
              </a:tabLst>
            </a:pPr>
            <a:r>
              <a:rPr lang="en-US" dirty="0">
                <a:solidFill>
                  <a:prstClr val="black"/>
                </a:solidFill>
              </a:rPr>
              <a:t>Merchandise Displayers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100"/>
              <a:buFont typeface="Arial" panose="020B0604020202020204" pitchFamily="34" charset="0"/>
              <a:buChar char="•"/>
              <a:tabLst>
                <a:tab pos="4572000" algn="l"/>
              </a:tabLst>
            </a:pPr>
            <a:r>
              <a:rPr lang="en-US" dirty="0">
                <a:solidFill>
                  <a:prstClr val="black"/>
                </a:solidFill>
              </a:rPr>
              <a:t>Window Trimmers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100"/>
              <a:buFont typeface="Arial" panose="020B0604020202020204" pitchFamily="34" charset="0"/>
              <a:buChar char="•"/>
              <a:tabLst>
                <a:tab pos="4572000" algn="l"/>
              </a:tabLst>
            </a:pPr>
            <a:r>
              <a:rPr lang="en-US" dirty="0">
                <a:solidFill>
                  <a:prstClr val="black"/>
                </a:solidFill>
              </a:rPr>
              <a:t>Tailors, Dressmakers, and Custom Sewers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100"/>
              <a:buFont typeface="Arial" panose="020B0604020202020204" pitchFamily="34" charset="0"/>
              <a:buChar char="•"/>
              <a:tabLst>
                <a:tab pos="4572000" algn="l"/>
              </a:tabLst>
            </a:pPr>
            <a:r>
              <a:rPr lang="en-US" dirty="0">
                <a:solidFill>
                  <a:prstClr val="black"/>
                </a:solidFill>
              </a:rPr>
              <a:t>Fashion Designers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100"/>
              <a:buFont typeface="Arial" panose="020B0604020202020204" pitchFamily="34" charset="0"/>
              <a:buChar char="•"/>
              <a:tabLst>
                <a:tab pos="4572000" algn="l"/>
              </a:tabLst>
            </a:pPr>
            <a:r>
              <a:rPr lang="en-US" dirty="0">
                <a:solidFill>
                  <a:prstClr val="black"/>
                </a:solidFill>
              </a:rPr>
              <a:t>Costume Attendants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100"/>
              <a:buFont typeface="Arial" panose="020B0604020202020204" pitchFamily="34" charset="0"/>
              <a:buChar char="•"/>
              <a:tabLst>
                <a:tab pos="4572000" algn="l"/>
              </a:tabLst>
            </a:pPr>
            <a:r>
              <a:rPr lang="en-US" dirty="0">
                <a:solidFill>
                  <a:prstClr val="black"/>
                </a:solidFill>
              </a:rPr>
              <a:t>Fabric and Apparel Patternmakers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100"/>
              <a:tabLst>
                <a:tab pos="4572000" algn="l"/>
              </a:tabLst>
            </a:pPr>
            <a:endParaRPr lang="en-US" dirty="0">
              <a:solidFill>
                <a:prstClr val="black"/>
              </a:solidFill>
            </a:endParaRP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100"/>
              <a:tabLst>
                <a:tab pos="4572000" algn="l"/>
              </a:tabLst>
            </a:pPr>
            <a:r>
              <a:rPr lang="en-US" dirty="0">
                <a:solidFill>
                  <a:prstClr val="black"/>
                </a:solidFill>
              </a:rPr>
              <a:t>Median hourly earnings range from $11.45 to $29.32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573" y="6232582"/>
            <a:ext cx="1727213" cy="484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14397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5df449d0b6_3_0"/>
          <p:cNvSpPr txBox="1">
            <a:spLocks noGrp="1"/>
          </p:cNvSpPr>
          <p:nvPr>
            <p:ph type="sldNum" idx="4294967295"/>
          </p:nvPr>
        </p:nvSpPr>
        <p:spPr>
          <a:xfrm>
            <a:off x="11531600" y="6300788"/>
            <a:ext cx="660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bg1"/>
                </a:solidFill>
                <a:latin typeface="Trebuchet MS" panose="020B0603020202020204" pitchFamily="34" charset="0"/>
              </a:rPr>
              <a:t>64</a:t>
            </a:fld>
            <a:endParaRPr sz="1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255" name="Google Shape;255;g5df449d0b6_3_0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1239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  <a:buSzPts val="1100"/>
              <a:buNone/>
            </a:pPr>
            <a:r>
              <a:rPr lang="en-US" sz="3600" b="0" dirty="0">
                <a:solidFill>
                  <a:srgbClr val="FFFFFF"/>
                </a:solidFill>
              </a:rPr>
              <a:t>Retail, Hospitality and Tourism</a:t>
            </a:r>
            <a:endParaRPr sz="3600" b="0" dirty="0">
              <a:solidFill>
                <a:srgbClr val="FFFFFF"/>
              </a:solidFill>
            </a:endParaRPr>
          </a:p>
        </p:txBody>
      </p:sp>
      <p:cxnSp>
        <p:nvCxnSpPr>
          <p:cNvPr id="256" name="Google Shape;256;g5df449d0b6_3_0"/>
          <p:cNvCxnSpPr/>
          <p:nvPr/>
        </p:nvCxnSpPr>
        <p:spPr>
          <a:xfrm>
            <a:off x="5873579" y="2753427"/>
            <a:ext cx="0" cy="2903100"/>
          </a:xfrm>
          <a:prstGeom prst="straightConnector1">
            <a:avLst/>
          </a:prstGeom>
          <a:noFill/>
          <a:ln w="19050" cap="flat" cmpd="sng">
            <a:solidFill>
              <a:srgbClr val="F6B33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58" name="Google Shape;258;g5df449d0b6_3_0"/>
          <p:cNvSpPr txBox="1"/>
          <p:nvPr/>
        </p:nvSpPr>
        <p:spPr>
          <a:xfrm>
            <a:off x="626294" y="1906691"/>
            <a:ext cx="5087400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Hospitality Management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Associate of Science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36 units in the major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20-40* units of general education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Hospitality Management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Certificate of Achievement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35 units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1050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1050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1050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prstClr val="black"/>
                </a:solidFill>
                <a:latin typeface="Trebuchet MS"/>
                <a:ea typeface="Trebuchet MS"/>
                <a:cs typeface="Trebuchet MS"/>
                <a:sym typeface="Trebuchet MS"/>
              </a:rPr>
              <a:t>*GE units can vary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 </a:t>
            </a:r>
          </a:p>
        </p:txBody>
      </p:sp>
      <p:sp>
        <p:nvSpPr>
          <p:cNvPr id="259" name="Google Shape;259;g5df449d0b6_3_0"/>
          <p:cNvSpPr txBox="1"/>
          <p:nvPr/>
        </p:nvSpPr>
        <p:spPr>
          <a:xfrm>
            <a:off x="6193350" y="1911625"/>
            <a:ext cx="5503500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u="sng" dirty="0">
                <a:solidFill>
                  <a:schemeClr val="dk1"/>
                </a:solidFill>
              </a:rPr>
              <a:t>Career Opportunities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/>
              <a:t>Meeting Planners </a:t>
            </a:r>
          </a:p>
          <a:p>
            <a:pPr marL="280988" lvl="1"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100"/>
            </a:pPr>
            <a:r>
              <a:rPr lang="en-US" dirty="0"/>
              <a:t>seminars, conferences, trade shows, and expositions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/>
              <a:t>Event Planners</a:t>
            </a:r>
          </a:p>
          <a:p>
            <a:pPr marL="280988" lvl="0"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100"/>
            </a:pPr>
            <a:r>
              <a:rPr lang="en-US" dirty="0"/>
              <a:t>fairs, parties, and specials events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/>
              <a:t>Certified entertainment managers </a:t>
            </a:r>
          </a:p>
          <a:p>
            <a:pPr marL="280988"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100"/>
            </a:pPr>
            <a:r>
              <a:rPr lang="en-US" dirty="0"/>
              <a:t>artists, music, and amusement 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/>
              <a:t>Destination Specialist</a:t>
            </a:r>
          </a:p>
          <a:p>
            <a:pPr marL="280988" lvl="0"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100"/>
            </a:pPr>
            <a:r>
              <a:rPr lang="en-US" dirty="0"/>
              <a:t>location expert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/>
              <a:t>Incentive Travel Specialist </a:t>
            </a:r>
          </a:p>
          <a:p>
            <a:pPr marL="280988"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tours, group tours, and enticement </a:t>
            </a:r>
            <a:endParaRPr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573" y="6232582"/>
            <a:ext cx="1727213" cy="484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64129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SUCCESS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State-of-the-Art Facilities</a:t>
            </a:r>
          </a:p>
          <a:p>
            <a:r>
              <a:rPr lang="en-US" dirty="0"/>
              <a:t>Industry Experienced Faculty</a:t>
            </a:r>
          </a:p>
          <a:p>
            <a:r>
              <a:rPr lang="en-US" dirty="0"/>
              <a:t>Work-Based Learning</a:t>
            </a:r>
          </a:p>
          <a:p>
            <a:r>
              <a:rPr lang="en-US" dirty="0"/>
              <a:t>Career Center</a:t>
            </a:r>
          </a:p>
          <a:p>
            <a:r>
              <a:rPr lang="en-US" dirty="0"/>
              <a:t>Tutoring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5376BE-D380-6445-A9C8-3DDF91D08D8C}" type="slidenum">
              <a:rPr lang="en-US" smtClean="0"/>
              <a:pPr>
                <a:defRPr/>
              </a:pPr>
              <a:t>65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573" y="6232582"/>
            <a:ext cx="1727213" cy="484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74243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5376BE-D380-6445-A9C8-3DDF91D08D8C}" type="slidenum">
              <a:rPr lang="en-US" smtClean="0"/>
              <a:pPr>
                <a:defRPr/>
              </a:pPr>
              <a:t>66</a:t>
            </a:fld>
            <a:endParaRPr lang="en-US" dirty="0"/>
          </a:p>
        </p:txBody>
      </p:sp>
      <p:sp>
        <p:nvSpPr>
          <p:cNvPr id="4" name="Content Placeholder 1"/>
          <p:cNvSpPr>
            <a:spLocks noGrp="1"/>
          </p:cNvSpPr>
          <p:nvPr>
            <p:ph sz="half" idx="2"/>
          </p:nvPr>
        </p:nvSpPr>
        <p:spPr>
          <a:xfrm>
            <a:off x="381785" y="642293"/>
            <a:ext cx="4416458" cy="5441984"/>
          </a:xfrm>
        </p:spPr>
        <p:txBody>
          <a:bodyPr/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rgbClr val="F1C232"/>
                </a:solidFill>
              </a:rPr>
              <a:t>Monica Romero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rgbClr val="F1C232"/>
                </a:solidFill>
              </a:rPr>
              <a:t>Associate Dean of CTE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rgbClr val="F1C232"/>
                </a:solidFill>
              </a:rPr>
              <a:t>San Diego Mesa College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2000" dirty="0">
              <a:solidFill>
                <a:srgbClr val="F1C232"/>
              </a:solidFill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rgbClr val="F1C232"/>
                </a:solidFill>
                <a:hlinkClick r:id="rId3"/>
              </a:rPr>
              <a:t>mdromero@sdccd.edu</a:t>
            </a:r>
            <a:endParaRPr lang="en-US" sz="2000" dirty="0">
              <a:solidFill>
                <a:srgbClr val="F1C232"/>
              </a:solidFill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rgbClr val="F1C232"/>
                </a:solidFill>
              </a:rPr>
              <a:t>619-388-5025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573" y="6232582"/>
            <a:ext cx="1727213" cy="484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90381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 bwMode="auto">
          <a:xfrm>
            <a:off x="695178" y="2204461"/>
            <a:ext cx="5028965" cy="1450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Autofit/>
          </a:bodyPr>
          <a:lstStyle>
            <a:lvl1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en-US" sz="4400" b="1" i="0" kern="1200" smtClean="0">
                <a:solidFill>
                  <a:srgbClr val="223365"/>
                </a:solidFill>
                <a:effectLst/>
                <a:latin typeface="Trebuchet MS" charset="0"/>
                <a:ea typeface="Trebuchet MS" charset="0"/>
                <a:cs typeface="Trebuchet MS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3365"/>
                </a:solidFill>
                <a:latin typeface="Trebuchet MS" charset="0"/>
                <a:ea typeface="Trebuchet MS" charset="0"/>
                <a:cs typeface="Trebuchet MS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3365"/>
                </a:solidFill>
                <a:latin typeface="Trebuchet MS" charset="0"/>
                <a:ea typeface="Trebuchet MS" charset="0"/>
                <a:cs typeface="Trebuchet MS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3365"/>
                </a:solidFill>
                <a:latin typeface="Trebuchet MS" charset="0"/>
                <a:ea typeface="Trebuchet MS" charset="0"/>
                <a:cs typeface="Trebuchet MS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3365"/>
                </a:solidFill>
                <a:latin typeface="Trebuchet MS" charset="0"/>
                <a:ea typeface="Trebuchet MS" charset="0"/>
                <a:cs typeface="Trebuchet MS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3365"/>
                </a:solidFill>
                <a:latin typeface="Trebuchet MS" charset="0"/>
                <a:ea typeface="Trebuchet MS" charset="0"/>
                <a:cs typeface="Trebuchet MS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3365"/>
                </a:solidFill>
                <a:latin typeface="Trebuchet MS" charset="0"/>
                <a:ea typeface="Trebuchet MS" charset="0"/>
                <a:cs typeface="Trebuchet MS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3365"/>
                </a:solidFill>
                <a:latin typeface="Trebuchet MS" charset="0"/>
                <a:ea typeface="Trebuchet MS" charset="0"/>
                <a:cs typeface="Trebuchet MS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3365"/>
                </a:solidFill>
                <a:latin typeface="Trebuchet MS" charset="0"/>
                <a:ea typeface="Trebuchet MS" charset="0"/>
                <a:cs typeface="Trebuchet MS" charset="0"/>
              </a:defRPr>
            </a:lvl9pPr>
          </a:lstStyle>
          <a:p>
            <a:r>
              <a:rPr lang="en-US" sz="6000" dirty="0"/>
              <a:t>CAREER EDUCATION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idx="1"/>
          </p:nvPr>
        </p:nvSpPr>
        <p:spPr>
          <a:xfrm>
            <a:off x="695179" y="3655290"/>
            <a:ext cx="4693920" cy="818239"/>
          </a:xfrm>
        </p:spPr>
        <p:txBody>
          <a:bodyPr/>
          <a:lstStyle/>
          <a:p>
            <a:pPr>
              <a:spcBef>
                <a:spcPts val="400"/>
              </a:spcBef>
              <a:spcAft>
                <a:spcPts val="0"/>
              </a:spcAft>
            </a:pPr>
            <a:r>
              <a:rPr lang="en-US" sz="3600" b="1" dirty="0"/>
              <a:t>San Diego and </a:t>
            </a:r>
          </a:p>
          <a:p>
            <a:pPr>
              <a:spcBef>
                <a:spcPts val="400"/>
              </a:spcBef>
              <a:spcAft>
                <a:spcPts val="800"/>
              </a:spcAft>
            </a:pPr>
            <a:r>
              <a:rPr lang="en-US" sz="3600" b="1" dirty="0"/>
              <a:t>Imperial Counties</a:t>
            </a:r>
            <a:endParaRPr lang="en-US" sz="36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0836" y="5705619"/>
            <a:ext cx="1504223" cy="767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93973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5376BE-D380-6445-A9C8-3DDF91D08D8C}" type="slidenum">
              <a:rPr lang="en-US" smtClean="0"/>
              <a:pPr>
                <a:defRPr/>
              </a:pPr>
              <a:t>68</a:t>
            </a:fld>
            <a:endParaRPr lang="en-US" dirty="0"/>
          </a:p>
        </p:txBody>
      </p:sp>
      <p:sp>
        <p:nvSpPr>
          <p:cNvPr id="5" name="Content Placeholder 1"/>
          <p:cNvSpPr txBox="1">
            <a:spLocks/>
          </p:cNvSpPr>
          <p:nvPr/>
        </p:nvSpPr>
        <p:spPr bwMode="auto">
          <a:xfrm>
            <a:off x="457202" y="904716"/>
            <a:ext cx="3860799" cy="478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charset="0"/>
              <a:defRPr sz="2800" b="1" kern="120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  <a:lvl2pPr marL="27305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defRPr sz="2400" kern="120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2pPr>
            <a:lvl3pPr marL="547688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defRPr kern="120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3pPr>
            <a:lvl4pPr marL="547688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defRPr kern="120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4pPr>
            <a:lvl5pPr marL="547688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defRPr kern="120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Aft>
                <a:spcPts val="0"/>
              </a:spcAft>
            </a:pPr>
            <a:endParaRPr lang="en-US" dirty="0"/>
          </a:p>
          <a:p>
            <a:pPr lvl="0">
              <a:lnSpc>
                <a:spcPct val="100000"/>
              </a:lnSpc>
              <a:spcAft>
                <a:spcPts val="0"/>
              </a:spcAft>
            </a:pPr>
            <a:endParaRPr lang="en-US" dirty="0"/>
          </a:p>
          <a:p>
            <a:pPr lvl="0">
              <a:lnSpc>
                <a:spcPct val="100000"/>
              </a:lnSpc>
              <a:spcAft>
                <a:spcPts val="0"/>
              </a:spcAft>
            </a:pPr>
            <a:endParaRPr lang="en-US" dirty="0"/>
          </a:p>
          <a:p>
            <a:pPr lvl="0">
              <a:lnSpc>
                <a:spcPct val="100000"/>
              </a:lnSpc>
              <a:spcAft>
                <a:spcPts val="0"/>
              </a:spcAft>
            </a:pPr>
            <a:endParaRPr lang="en-US" dirty="0"/>
          </a:p>
          <a:p>
            <a:pPr lvl="0">
              <a:lnSpc>
                <a:spcPct val="100000"/>
              </a:lnSpc>
              <a:spcAft>
                <a:spcPts val="0"/>
              </a:spcAft>
            </a:pPr>
            <a:r>
              <a:rPr lang="en-US" dirty="0"/>
              <a:t>Benjamin Gamboa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en-US" sz="1600" i="1" dirty="0"/>
              <a:t>Associate Dean, Strong Workforce Programs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2" y="2414896"/>
            <a:ext cx="3860799" cy="385402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/>
              <a:buNone/>
              <a:defRPr sz="3200" b="1" kern="1200">
                <a:solidFill>
                  <a:srgbClr val="050A28"/>
                </a:solidFill>
                <a:latin typeface="Trebuchet MS" charset="0"/>
                <a:ea typeface="Trebuchet MS" charset="0"/>
                <a:cs typeface="Trebuchet MS" charset="0"/>
              </a:defRPr>
            </a:lvl1pPr>
            <a:lvl2pPr marL="27432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800" kern="1200">
                <a:solidFill>
                  <a:srgbClr val="050A28"/>
                </a:solidFill>
                <a:latin typeface="Trebuchet MS" charset="0"/>
                <a:ea typeface="Trebuchet MS" charset="0"/>
                <a:cs typeface="Trebuchet MS" charset="0"/>
              </a:defRPr>
            </a:lvl2pPr>
            <a:lvl3pPr marL="54864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400" kern="1200">
                <a:solidFill>
                  <a:srgbClr val="050A28"/>
                </a:solidFill>
                <a:latin typeface="Trebuchet MS" charset="0"/>
                <a:ea typeface="Trebuchet MS" charset="0"/>
                <a:cs typeface="Trebuchet MS" charset="0"/>
              </a:defRPr>
            </a:lvl3pPr>
            <a:lvl4pPr marL="54864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rgbClr val="050A28"/>
                </a:solidFill>
                <a:latin typeface="Trebuchet MS" charset="0"/>
                <a:ea typeface="Trebuchet MS" charset="0"/>
                <a:cs typeface="Trebuchet MS" charset="0"/>
              </a:defRPr>
            </a:lvl4pPr>
            <a:lvl5pPr marL="54864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rgbClr val="050A28"/>
                </a:solidFill>
                <a:latin typeface="Trebuchet MS" charset="0"/>
                <a:ea typeface="Trebuchet MS" charset="0"/>
                <a:cs typeface="Trebuchet MS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>
              <a:spcAft>
                <a:spcPts val="1800"/>
              </a:spcAft>
            </a:pP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780" y="6192957"/>
            <a:ext cx="1131626" cy="57719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483" y="904715"/>
            <a:ext cx="3223966" cy="1644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11142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5"/>
          <p:cNvSpPr txBox="1">
            <a:spLocks noGrp="1"/>
          </p:cNvSpPr>
          <p:nvPr>
            <p:ph type="sldNum" idx="4294967295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bg1"/>
                </a:solidFill>
                <a:latin typeface="Trebuchet MS" panose="020B0603020202020204" pitchFamily="34" charset="0"/>
              </a:rPr>
              <a:t>69</a:t>
            </a:fld>
            <a:endParaRPr sz="1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147" name="Google Shape;147;p5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12395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  <a:buSzPts val="1100"/>
              <a:buNone/>
            </a:pPr>
            <a:r>
              <a:rPr lang="en-US" sz="3600" b="0" dirty="0">
                <a:solidFill>
                  <a:srgbClr val="FFFFFF"/>
                </a:solidFill>
              </a:rPr>
              <a:t>Advanced Manufacturing</a:t>
            </a:r>
            <a:endParaRPr dirty="0"/>
          </a:p>
        </p:txBody>
      </p:sp>
      <p:cxnSp>
        <p:nvCxnSpPr>
          <p:cNvPr id="148" name="Google Shape;148;p5"/>
          <p:cNvCxnSpPr/>
          <p:nvPr/>
        </p:nvCxnSpPr>
        <p:spPr>
          <a:xfrm flipH="1">
            <a:off x="5873578" y="2753427"/>
            <a:ext cx="1" cy="2903049"/>
          </a:xfrm>
          <a:prstGeom prst="straightConnector1">
            <a:avLst/>
          </a:prstGeom>
          <a:noFill/>
          <a:ln w="19050" cap="flat" cmpd="sng">
            <a:solidFill>
              <a:srgbClr val="F6B33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1" name="Google Shape;151;p5"/>
          <p:cNvSpPr txBox="1"/>
          <p:nvPr/>
        </p:nvSpPr>
        <p:spPr>
          <a:xfrm>
            <a:off x="466350" y="1911875"/>
            <a:ext cx="5087400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Associates of Science &amp; Certificates of Achievement: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/>
                <a:ea typeface="Trebuchet MS"/>
                <a:cs typeface="Trebuchet MS"/>
                <a:sym typeface="Trebuchet MS"/>
              </a:rPr>
              <a:t>Aviation Maintenance Technology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i="1" dirty="0">
                <a:latin typeface="Trebuchet MS"/>
                <a:ea typeface="Trebuchet MS"/>
                <a:cs typeface="Trebuchet MS"/>
                <a:sym typeface="Trebuchet MS"/>
              </a:rPr>
              <a:t>	Airframe &amp; </a:t>
            </a:r>
            <a:r>
              <a:rPr lang="en-US" i="1" dirty="0" err="1">
                <a:latin typeface="Trebuchet MS"/>
                <a:ea typeface="Trebuchet MS"/>
                <a:cs typeface="Trebuchet MS"/>
                <a:sym typeface="Trebuchet MS"/>
              </a:rPr>
              <a:t>Powerplant</a:t>
            </a:r>
            <a:endParaRPr lang="en-US" i="1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Aviation General Studies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endParaRPr lang="en-US" i="1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i="1" dirty="0">
                <a:latin typeface="Trebuchet MS"/>
                <a:ea typeface="Trebuchet MS"/>
                <a:cs typeface="Trebuchet MS"/>
                <a:sym typeface="Trebuchet MS"/>
              </a:rPr>
              <a:t>18 to 78 units</a:t>
            </a:r>
            <a:endParaRPr i="1"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52" name="Google Shape;152;p5"/>
          <p:cNvSpPr txBox="1"/>
          <p:nvPr/>
        </p:nvSpPr>
        <p:spPr>
          <a:xfrm>
            <a:off x="6193350" y="1911625"/>
            <a:ext cx="4359902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Aircraft Structure, Surfaces, Rigging, and Systems Assemblers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Mechanical Engineering Technicians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Aerospace Engineers</a:t>
            </a:r>
            <a:endParaRPr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780" y="6192957"/>
            <a:ext cx="1131626" cy="577195"/>
          </a:xfrm>
          <a:prstGeom prst="rect">
            <a:avLst/>
          </a:prstGeom>
        </p:spPr>
      </p:pic>
      <p:sp>
        <p:nvSpPr>
          <p:cNvPr id="13" name="Google Shape;152;p5"/>
          <p:cNvSpPr txBox="1"/>
          <p:nvPr/>
        </p:nvSpPr>
        <p:spPr>
          <a:xfrm>
            <a:off x="10873022" y="1911875"/>
            <a:ext cx="823677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$19/</a:t>
            </a:r>
            <a:r>
              <a:rPr lang="en-US" dirty="0" err="1"/>
              <a:t>hr</a:t>
            </a:r>
            <a:endParaRPr lang="en-US" dirty="0"/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endParaRPr lang="en-US" dirty="0"/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$28/</a:t>
            </a:r>
            <a:r>
              <a:rPr lang="en-US" dirty="0" err="1"/>
              <a:t>hr</a:t>
            </a:r>
            <a:endParaRPr lang="en-US" dirty="0"/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$52/</a:t>
            </a:r>
            <a:r>
              <a:rPr lang="en-US" dirty="0" err="1"/>
              <a:t>hr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0072131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5df449d0b6_0_6"/>
          <p:cNvSpPr txBox="1">
            <a:spLocks noGrp="1"/>
          </p:cNvSpPr>
          <p:nvPr>
            <p:ph type="sldNum" idx="4294967295"/>
          </p:nvPr>
        </p:nvSpPr>
        <p:spPr>
          <a:xfrm>
            <a:off x="11531600" y="6300788"/>
            <a:ext cx="660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bg1"/>
                </a:solidFill>
                <a:latin typeface="Trebuchet MS" panose="020B0603020202020204" pitchFamily="34" charset="0"/>
              </a:rPr>
              <a:t>70</a:t>
            </a:fld>
            <a:endParaRPr sz="1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159" name="Google Shape;159;g5df449d0b6_0_6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1239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  <a:buSzPts val="1100"/>
              <a:buNone/>
            </a:pPr>
            <a:r>
              <a:rPr lang="en-US" sz="3600" b="0">
                <a:solidFill>
                  <a:srgbClr val="FFFFFF"/>
                </a:solidFill>
              </a:rPr>
              <a:t>Advanced Transportation and Logistics</a:t>
            </a:r>
            <a:endParaRPr sz="3600" b="0">
              <a:solidFill>
                <a:srgbClr val="FFFFFF"/>
              </a:solidFill>
            </a:endParaRPr>
          </a:p>
        </p:txBody>
      </p:sp>
      <p:cxnSp>
        <p:nvCxnSpPr>
          <p:cNvPr id="160" name="Google Shape;160;g5df449d0b6_0_6"/>
          <p:cNvCxnSpPr/>
          <p:nvPr/>
        </p:nvCxnSpPr>
        <p:spPr>
          <a:xfrm>
            <a:off x="5873579" y="2753427"/>
            <a:ext cx="0" cy="2903100"/>
          </a:xfrm>
          <a:prstGeom prst="straightConnector1">
            <a:avLst/>
          </a:prstGeom>
          <a:noFill/>
          <a:ln w="19050" cap="flat" cmpd="sng">
            <a:solidFill>
              <a:srgbClr val="F6B33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61" name="Google Shape;161;g5df449d0b6_0_6"/>
          <p:cNvSpPr/>
          <p:nvPr/>
        </p:nvSpPr>
        <p:spPr>
          <a:xfrm>
            <a:off x="2105780" y="6244555"/>
            <a:ext cx="1137600" cy="474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g5df449d0b6_0_6"/>
          <p:cNvSpPr txBox="1"/>
          <p:nvPr/>
        </p:nvSpPr>
        <p:spPr>
          <a:xfrm>
            <a:off x="466350" y="1911875"/>
            <a:ext cx="5087400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Associates of Science &amp; Certificates of Achievement/Performance: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/>
                <a:ea typeface="Trebuchet MS"/>
                <a:cs typeface="Trebuchet MS"/>
                <a:sym typeface="Trebuchet MS"/>
              </a:rPr>
              <a:t>Automotive Technology</a:t>
            </a:r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n-US" i="1" dirty="0">
                <a:latin typeface="Trebuchet MS"/>
                <a:ea typeface="Trebuchet MS"/>
                <a:cs typeface="Trebuchet MS"/>
                <a:sym typeface="Trebuchet MS"/>
              </a:rPr>
              <a:t>General, Manufacturer-Specific, Electrical, Transmission &amp; Chassis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/>
                <a:ea typeface="Trebuchet MS"/>
                <a:cs typeface="Trebuchet MS"/>
                <a:sym typeface="Trebuchet MS"/>
              </a:rPr>
              <a:t>Aviation Maintenance Technology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	</a:t>
            </a:r>
            <a:r>
              <a:rPr lang="en-US" i="1" dirty="0">
                <a:latin typeface="Trebuchet MS"/>
                <a:ea typeface="Trebuchet MS"/>
                <a:cs typeface="Trebuchet MS"/>
                <a:sym typeface="Trebuchet MS"/>
              </a:rPr>
              <a:t>Airframe &amp; </a:t>
            </a:r>
            <a:r>
              <a:rPr lang="en-US" i="1" dirty="0" err="1">
                <a:latin typeface="Trebuchet MS"/>
                <a:ea typeface="Trebuchet MS"/>
                <a:cs typeface="Trebuchet MS"/>
                <a:sym typeface="Trebuchet MS"/>
              </a:rPr>
              <a:t>Powerplant</a:t>
            </a:r>
            <a:endParaRPr lang="en-US" i="1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/>
                <a:ea typeface="Trebuchet MS"/>
                <a:cs typeface="Trebuchet MS"/>
                <a:sym typeface="Trebuchet MS"/>
              </a:rPr>
              <a:t>Diesel Technology</a:t>
            </a:r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n-US" i="1" dirty="0">
                <a:latin typeface="Trebuchet MS"/>
                <a:ea typeface="Trebuchet MS"/>
                <a:cs typeface="Trebuchet MS"/>
                <a:sym typeface="Trebuchet MS"/>
              </a:rPr>
              <a:t>Engines, Equipment &amp; Apprenticeships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/>
                <a:ea typeface="Trebuchet MS"/>
                <a:cs typeface="Trebuchet MS"/>
                <a:sym typeface="Trebuchet MS"/>
              </a:rPr>
              <a:t>Professional Aeronautics</a:t>
            </a:r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n-US" i="1" dirty="0">
                <a:latin typeface="Trebuchet MS"/>
                <a:ea typeface="Trebuchet MS"/>
                <a:cs typeface="Trebuchet MS"/>
                <a:sym typeface="Trebuchet MS"/>
              </a:rPr>
              <a:t>Private, Commercial, Instrument, Remote &amp; Helicopter</a:t>
            </a:r>
          </a:p>
          <a:p>
            <a:pPr lvl="2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i="1" dirty="0">
                <a:latin typeface="Trebuchet MS"/>
                <a:ea typeface="Trebuchet MS"/>
                <a:cs typeface="Trebuchet MS"/>
                <a:sym typeface="Trebuchet MS"/>
              </a:rPr>
              <a:t>5 to 78 units</a:t>
            </a:r>
          </a:p>
        </p:txBody>
      </p:sp>
      <p:sp>
        <p:nvSpPr>
          <p:cNvPr id="4" name="Rectangle 3"/>
          <p:cNvSpPr/>
          <p:nvPr/>
        </p:nvSpPr>
        <p:spPr>
          <a:xfrm>
            <a:off x="2053351" y="6192957"/>
            <a:ext cx="1236484" cy="577195"/>
          </a:xfrm>
          <a:prstGeom prst="rect">
            <a:avLst/>
          </a:prstGeom>
          <a:solidFill>
            <a:srgbClr val="050A28"/>
          </a:solidFill>
          <a:ln>
            <a:solidFill>
              <a:srgbClr val="050A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780" y="6192957"/>
            <a:ext cx="1131626" cy="577195"/>
          </a:xfrm>
          <a:prstGeom prst="rect">
            <a:avLst/>
          </a:prstGeom>
        </p:spPr>
      </p:pic>
      <p:sp>
        <p:nvSpPr>
          <p:cNvPr id="12" name="Google Shape;152;p5"/>
          <p:cNvSpPr txBox="1"/>
          <p:nvPr/>
        </p:nvSpPr>
        <p:spPr>
          <a:xfrm>
            <a:off x="6193350" y="1911625"/>
            <a:ext cx="4359902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Automotive Service Technicians and Mechanics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Aircraft Mechanics and Service Technicians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Diesel Technicians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Unmanned Aerial Vehicle Pilot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Commercial Pilot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Transportation, Storage, &amp; Distribution Managers</a:t>
            </a:r>
            <a:endParaRPr dirty="0"/>
          </a:p>
        </p:txBody>
      </p:sp>
      <p:sp>
        <p:nvSpPr>
          <p:cNvPr id="13" name="Google Shape;152;p5"/>
          <p:cNvSpPr txBox="1"/>
          <p:nvPr/>
        </p:nvSpPr>
        <p:spPr>
          <a:xfrm>
            <a:off x="10873022" y="1911875"/>
            <a:ext cx="823677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$19/</a:t>
            </a:r>
            <a:r>
              <a:rPr lang="en-US" dirty="0" err="1"/>
              <a:t>hr</a:t>
            </a:r>
            <a:endParaRPr lang="en-US" dirty="0"/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endParaRPr lang="en-US" dirty="0"/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$30/</a:t>
            </a:r>
            <a:r>
              <a:rPr lang="en-US" dirty="0" err="1"/>
              <a:t>hr</a:t>
            </a:r>
            <a:endParaRPr lang="en-US" dirty="0"/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$25/</a:t>
            </a:r>
            <a:r>
              <a:rPr lang="en-US" dirty="0" err="1"/>
              <a:t>hr</a:t>
            </a:r>
            <a:endParaRPr lang="en-US" dirty="0"/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$25/</a:t>
            </a:r>
            <a:r>
              <a:rPr lang="en-US" dirty="0" err="1"/>
              <a:t>hr</a:t>
            </a:r>
            <a:endParaRPr lang="en-US" dirty="0"/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$34/</a:t>
            </a:r>
            <a:r>
              <a:rPr lang="en-US" dirty="0" err="1"/>
              <a:t>hr</a:t>
            </a:r>
            <a:endParaRPr lang="en-US" dirty="0"/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$41/</a:t>
            </a:r>
            <a:r>
              <a:rPr lang="en-US" dirty="0" err="1"/>
              <a:t>hr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0051913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5df449d0b6_0_82"/>
          <p:cNvSpPr txBox="1">
            <a:spLocks noGrp="1"/>
          </p:cNvSpPr>
          <p:nvPr>
            <p:ph type="sldNum" idx="4294967295"/>
          </p:nvPr>
        </p:nvSpPr>
        <p:spPr>
          <a:xfrm>
            <a:off x="11531600" y="6300788"/>
            <a:ext cx="660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bg1"/>
                </a:solidFill>
                <a:latin typeface="Trebuchet MS" panose="020B0603020202020204" pitchFamily="34" charset="0"/>
              </a:rPr>
              <a:t>71</a:t>
            </a:fld>
            <a:endParaRPr sz="1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195" name="Google Shape;195;g5df449d0b6_0_82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1239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  <a:buSzPts val="1100"/>
              <a:buNone/>
            </a:pPr>
            <a:r>
              <a:rPr lang="en-US" sz="3600" b="0">
                <a:solidFill>
                  <a:srgbClr val="FFFFFF"/>
                </a:solidFill>
              </a:rPr>
              <a:t>Health</a:t>
            </a:r>
            <a:endParaRPr sz="3600" b="0">
              <a:solidFill>
                <a:srgbClr val="FFFFFF"/>
              </a:solidFill>
            </a:endParaRPr>
          </a:p>
        </p:txBody>
      </p:sp>
      <p:cxnSp>
        <p:nvCxnSpPr>
          <p:cNvPr id="196" name="Google Shape;196;g5df449d0b6_0_82"/>
          <p:cNvCxnSpPr/>
          <p:nvPr/>
        </p:nvCxnSpPr>
        <p:spPr>
          <a:xfrm>
            <a:off x="5873579" y="2753427"/>
            <a:ext cx="0" cy="2903100"/>
          </a:xfrm>
          <a:prstGeom prst="straightConnector1">
            <a:avLst/>
          </a:prstGeom>
          <a:noFill/>
          <a:ln w="19050" cap="flat" cmpd="sng">
            <a:solidFill>
              <a:srgbClr val="F6B33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99" name="Google Shape;199;g5df449d0b6_0_82"/>
          <p:cNvSpPr txBox="1"/>
          <p:nvPr/>
        </p:nvSpPr>
        <p:spPr>
          <a:xfrm>
            <a:off x="466350" y="1911875"/>
            <a:ext cx="5087400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Associates of Science &amp; Certificates of Achievement/Performance: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Emergency Medical Services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/>
                <a:ea typeface="Trebuchet MS"/>
                <a:cs typeface="Trebuchet MS"/>
                <a:sym typeface="Trebuchet MS"/>
              </a:rPr>
              <a:t>Medical Laboratory Technology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i="1" dirty="0">
                <a:latin typeface="Trebuchet MS"/>
                <a:ea typeface="Trebuchet MS"/>
                <a:cs typeface="Trebuchet MS"/>
                <a:sym typeface="Trebuchet MS"/>
              </a:rPr>
              <a:t>7.5 to 60 units</a:t>
            </a:r>
            <a:endParaRPr i="1"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780" y="6192957"/>
            <a:ext cx="1131626" cy="577195"/>
          </a:xfrm>
          <a:prstGeom prst="rect">
            <a:avLst/>
          </a:prstGeom>
        </p:spPr>
      </p:pic>
      <p:sp>
        <p:nvSpPr>
          <p:cNvPr id="10" name="Google Shape;152;p5"/>
          <p:cNvSpPr txBox="1"/>
          <p:nvPr/>
        </p:nvSpPr>
        <p:spPr>
          <a:xfrm>
            <a:off x="6193350" y="1911625"/>
            <a:ext cx="4359902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EMT &amp; Paramedics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Medical Laboratory Technicians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endParaRPr lang="en-US" dirty="0"/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endParaRPr lang="en-US" dirty="0"/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144 EMT students saw a median percent increase in earnings of 30% after graduation.</a:t>
            </a:r>
          </a:p>
        </p:txBody>
      </p:sp>
      <p:sp>
        <p:nvSpPr>
          <p:cNvPr id="11" name="Google Shape;152;p5"/>
          <p:cNvSpPr txBox="1"/>
          <p:nvPr/>
        </p:nvSpPr>
        <p:spPr>
          <a:xfrm>
            <a:off x="10873022" y="1911875"/>
            <a:ext cx="823677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$14/</a:t>
            </a:r>
            <a:r>
              <a:rPr lang="en-US" dirty="0" err="1"/>
              <a:t>hr</a:t>
            </a:r>
            <a:endParaRPr lang="en-US" dirty="0"/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$26/</a:t>
            </a:r>
            <a:r>
              <a:rPr lang="en-US" dirty="0" err="1"/>
              <a:t>hr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200585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5df449d0b6_0_51"/>
          <p:cNvSpPr txBox="1">
            <a:spLocks noGrp="1"/>
          </p:cNvSpPr>
          <p:nvPr>
            <p:ph type="sldNum" idx="4294967295"/>
          </p:nvPr>
        </p:nvSpPr>
        <p:spPr>
          <a:xfrm>
            <a:off x="11531600" y="6300788"/>
            <a:ext cx="660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bg1"/>
                </a:solidFill>
                <a:latin typeface="Trebuchet MS" panose="020B0603020202020204" pitchFamily="34" charset="0"/>
              </a:rPr>
              <a:t>72</a:t>
            </a:fld>
            <a:endParaRPr sz="1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207" name="Google Shape;207;g5df449d0b6_0_51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1239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100"/>
              <a:buNone/>
            </a:pPr>
            <a:r>
              <a:rPr lang="en-US" sz="3600" b="0">
                <a:solidFill>
                  <a:srgbClr val="FFFFFF"/>
                </a:solidFill>
              </a:rPr>
              <a:t>Information and Communication Technology (ICT) </a:t>
            </a:r>
            <a:endParaRPr sz="3600" b="0">
              <a:solidFill>
                <a:srgbClr val="FFFFFF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100"/>
              <a:buNone/>
            </a:pPr>
            <a:r>
              <a:rPr lang="en-US" sz="3600" b="0">
                <a:solidFill>
                  <a:srgbClr val="FFFFFF"/>
                </a:solidFill>
              </a:rPr>
              <a:t>and Digital Media</a:t>
            </a:r>
            <a:endParaRPr sz="3600" b="0">
              <a:solidFill>
                <a:srgbClr val="FFFFFF"/>
              </a:solidFill>
            </a:endParaRPr>
          </a:p>
        </p:txBody>
      </p:sp>
      <p:cxnSp>
        <p:nvCxnSpPr>
          <p:cNvPr id="208" name="Google Shape;208;g5df449d0b6_0_51"/>
          <p:cNvCxnSpPr/>
          <p:nvPr/>
        </p:nvCxnSpPr>
        <p:spPr>
          <a:xfrm>
            <a:off x="5873579" y="2753427"/>
            <a:ext cx="0" cy="2903100"/>
          </a:xfrm>
          <a:prstGeom prst="straightConnector1">
            <a:avLst/>
          </a:prstGeom>
          <a:noFill/>
          <a:ln w="19050" cap="flat" cmpd="sng">
            <a:solidFill>
              <a:srgbClr val="F6B33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11" name="Google Shape;211;g5df449d0b6_0_51"/>
          <p:cNvSpPr txBox="1"/>
          <p:nvPr/>
        </p:nvSpPr>
        <p:spPr>
          <a:xfrm>
            <a:off x="466350" y="1911875"/>
            <a:ext cx="5087400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Associates in Science for Transfer, Associates of Science &amp; Certificates of Achievement/ Performance: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/>
                <a:ea typeface="Trebuchet MS"/>
                <a:cs typeface="Trebuchet MS"/>
                <a:sym typeface="Trebuchet MS"/>
              </a:rPr>
              <a:t>Computer Science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Computer and Information Sciences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Computer Programming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i="1" dirty="0">
                <a:latin typeface="Trebuchet MS"/>
                <a:ea typeface="Trebuchet MS"/>
                <a:cs typeface="Trebuchet MS"/>
                <a:sym typeface="Trebuchet MS"/>
              </a:rPr>
              <a:t>12 to 60 units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780" y="6192957"/>
            <a:ext cx="1131626" cy="577195"/>
          </a:xfrm>
          <a:prstGeom prst="rect">
            <a:avLst/>
          </a:prstGeom>
        </p:spPr>
      </p:pic>
      <p:sp>
        <p:nvSpPr>
          <p:cNvPr id="10" name="Google Shape;152;p5"/>
          <p:cNvSpPr txBox="1"/>
          <p:nvPr/>
        </p:nvSpPr>
        <p:spPr>
          <a:xfrm>
            <a:off x="6193350" y="1911625"/>
            <a:ext cx="4359902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Web Developers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Graphic Designers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Desktop Publishers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Computer User Support Specialists</a:t>
            </a:r>
          </a:p>
        </p:txBody>
      </p:sp>
      <p:sp>
        <p:nvSpPr>
          <p:cNvPr id="11" name="Google Shape;152;p5"/>
          <p:cNvSpPr txBox="1"/>
          <p:nvPr/>
        </p:nvSpPr>
        <p:spPr>
          <a:xfrm>
            <a:off x="10873022" y="1911875"/>
            <a:ext cx="823677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$21/</a:t>
            </a:r>
            <a:r>
              <a:rPr lang="en-US" dirty="0" err="1"/>
              <a:t>hr</a:t>
            </a:r>
            <a:endParaRPr lang="en-US" dirty="0"/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$21/</a:t>
            </a:r>
            <a:r>
              <a:rPr lang="en-US" dirty="0" err="1"/>
              <a:t>hr</a:t>
            </a:r>
            <a:endParaRPr lang="en-US" dirty="0"/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$25/</a:t>
            </a:r>
            <a:r>
              <a:rPr lang="en-US" dirty="0" err="1"/>
              <a:t>hr</a:t>
            </a:r>
            <a:endParaRPr lang="en-US" dirty="0"/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$27/</a:t>
            </a:r>
            <a:r>
              <a:rPr lang="en-US" dirty="0" err="1"/>
              <a:t>hr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92623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5df449d0b6_0_60"/>
          <p:cNvSpPr txBox="1">
            <a:spLocks noGrp="1"/>
          </p:cNvSpPr>
          <p:nvPr>
            <p:ph type="sldNum" idx="4294967295"/>
          </p:nvPr>
        </p:nvSpPr>
        <p:spPr>
          <a:xfrm>
            <a:off x="11531600" y="6300788"/>
            <a:ext cx="660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bg1"/>
                </a:solidFill>
                <a:latin typeface="Trebuchet MS" panose="020B0603020202020204" pitchFamily="34" charset="0"/>
              </a:rPr>
              <a:t>73</a:t>
            </a:fld>
            <a:endParaRPr sz="1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219" name="Google Shape;219;g5df449d0b6_0_60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1239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  <a:buSzPts val="1100"/>
              <a:buNone/>
            </a:pPr>
            <a:r>
              <a:rPr lang="en-US" sz="3600" b="0">
                <a:solidFill>
                  <a:srgbClr val="FFFFFF"/>
                </a:solidFill>
              </a:rPr>
              <a:t>Life Sciences and Biotechnology</a:t>
            </a:r>
            <a:endParaRPr sz="3600" b="0">
              <a:solidFill>
                <a:srgbClr val="FFFFFF"/>
              </a:solidFill>
            </a:endParaRPr>
          </a:p>
        </p:txBody>
      </p:sp>
      <p:cxnSp>
        <p:nvCxnSpPr>
          <p:cNvPr id="220" name="Google Shape;220;g5df449d0b6_0_60"/>
          <p:cNvCxnSpPr/>
          <p:nvPr/>
        </p:nvCxnSpPr>
        <p:spPr>
          <a:xfrm>
            <a:off x="5873579" y="2753427"/>
            <a:ext cx="0" cy="2903100"/>
          </a:xfrm>
          <a:prstGeom prst="straightConnector1">
            <a:avLst/>
          </a:prstGeom>
          <a:noFill/>
          <a:ln w="19050" cap="flat" cmpd="sng">
            <a:solidFill>
              <a:srgbClr val="F6B33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23" name="Google Shape;223;g5df449d0b6_0_60"/>
          <p:cNvSpPr txBox="1"/>
          <p:nvPr/>
        </p:nvSpPr>
        <p:spPr>
          <a:xfrm>
            <a:off x="466350" y="1911875"/>
            <a:ext cx="5087400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Associates of Science &amp; Certificates of Achievement/Performance: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/>
                <a:ea typeface="Trebuchet MS"/>
                <a:cs typeface="Trebuchet MS"/>
                <a:sym typeface="Trebuchet MS"/>
              </a:rPr>
              <a:t>Applied Biology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Biology for Allied Health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/>
                <a:ea typeface="Trebuchet MS"/>
                <a:cs typeface="Trebuchet MS"/>
                <a:sym typeface="Trebuchet MS"/>
              </a:rPr>
              <a:t>Biotechnology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/>
                <a:ea typeface="Trebuchet MS"/>
                <a:cs typeface="Trebuchet MS"/>
                <a:sym typeface="Trebuchet MS"/>
              </a:rPr>
              <a:t>Medical Laboratory Technology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i="1" dirty="0">
                <a:latin typeface="Trebuchet MS"/>
                <a:ea typeface="Trebuchet MS"/>
                <a:cs typeface="Trebuchet MS"/>
                <a:sym typeface="Trebuchet MS"/>
              </a:rPr>
              <a:t>8 to 60 units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780" y="6192957"/>
            <a:ext cx="1131626" cy="577195"/>
          </a:xfrm>
          <a:prstGeom prst="rect">
            <a:avLst/>
          </a:prstGeom>
        </p:spPr>
      </p:pic>
      <p:sp>
        <p:nvSpPr>
          <p:cNvPr id="10" name="Google Shape;152;p5"/>
          <p:cNvSpPr txBox="1"/>
          <p:nvPr/>
        </p:nvSpPr>
        <p:spPr>
          <a:xfrm>
            <a:off x="6193350" y="1911625"/>
            <a:ext cx="4359902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Inspectors, Testers, Sorters, Samplers, and </a:t>
            </a:r>
            <a:r>
              <a:rPr lang="en-US" dirty="0" err="1"/>
              <a:t>Weighers</a:t>
            </a:r>
            <a:endParaRPr lang="en-US" dirty="0"/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Biological Technicians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Life, Physical, and Social Science Technicians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Engineering Technicians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Clinical Laboratory Technologists and Technicians</a:t>
            </a:r>
          </a:p>
        </p:txBody>
      </p:sp>
      <p:sp>
        <p:nvSpPr>
          <p:cNvPr id="11" name="Google Shape;152;p5"/>
          <p:cNvSpPr txBox="1"/>
          <p:nvPr/>
        </p:nvSpPr>
        <p:spPr>
          <a:xfrm>
            <a:off x="10873022" y="1911875"/>
            <a:ext cx="823677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$19/</a:t>
            </a:r>
            <a:r>
              <a:rPr lang="en-US" dirty="0" err="1"/>
              <a:t>hr</a:t>
            </a:r>
            <a:endParaRPr lang="en-US" dirty="0"/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endParaRPr lang="en-US" dirty="0"/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$24/</a:t>
            </a:r>
            <a:r>
              <a:rPr lang="en-US" dirty="0" err="1"/>
              <a:t>hr</a:t>
            </a:r>
            <a:endParaRPr lang="en-US" dirty="0"/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$26/</a:t>
            </a:r>
            <a:r>
              <a:rPr lang="en-US" dirty="0" err="1"/>
              <a:t>hr</a:t>
            </a:r>
            <a:endParaRPr lang="en-US" dirty="0"/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$33/</a:t>
            </a:r>
            <a:r>
              <a:rPr lang="en-US" dirty="0" err="1"/>
              <a:t>hr</a:t>
            </a:r>
            <a:endParaRPr lang="en-US" dirty="0"/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$37/</a:t>
            </a:r>
            <a:r>
              <a:rPr lang="en-US" dirty="0" err="1"/>
              <a:t>hr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3028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5df449d0b6_0_42"/>
          <p:cNvSpPr txBox="1">
            <a:spLocks noGrp="1"/>
          </p:cNvSpPr>
          <p:nvPr>
            <p:ph type="sldNum" idx="4294967295"/>
          </p:nvPr>
        </p:nvSpPr>
        <p:spPr>
          <a:xfrm>
            <a:off x="11531600" y="6300788"/>
            <a:ext cx="660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bg1"/>
                </a:solidFill>
                <a:latin typeface="Trebuchet MS" panose="020B0603020202020204" pitchFamily="34" charset="0"/>
              </a:rPr>
              <a:t>74</a:t>
            </a:fld>
            <a:endParaRPr sz="1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231" name="Google Shape;231;g5df449d0b6_0_42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1239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  <a:buSzPts val="1100"/>
              <a:buNone/>
            </a:pPr>
            <a:r>
              <a:rPr lang="en-US" sz="3600" b="0">
                <a:solidFill>
                  <a:srgbClr val="FFFFFF"/>
                </a:solidFill>
              </a:rPr>
              <a:t>Business and Entrepreneurship </a:t>
            </a:r>
            <a:endParaRPr sz="3600" b="0">
              <a:solidFill>
                <a:srgbClr val="FFFFFF"/>
              </a:solidFill>
            </a:endParaRPr>
          </a:p>
        </p:txBody>
      </p:sp>
      <p:cxnSp>
        <p:nvCxnSpPr>
          <p:cNvPr id="232" name="Google Shape;232;g5df449d0b6_0_42"/>
          <p:cNvCxnSpPr/>
          <p:nvPr/>
        </p:nvCxnSpPr>
        <p:spPr>
          <a:xfrm>
            <a:off x="5873579" y="2753427"/>
            <a:ext cx="0" cy="2903100"/>
          </a:xfrm>
          <a:prstGeom prst="straightConnector1">
            <a:avLst/>
          </a:prstGeom>
          <a:noFill/>
          <a:ln w="19050" cap="flat" cmpd="sng">
            <a:solidFill>
              <a:srgbClr val="F6B33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35" name="Google Shape;235;g5df449d0b6_0_42"/>
          <p:cNvSpPr txBox="1"/>
          <p:nvPr/>
        </p:nvSpPr>
        <p:spPr>
          <a:xfrm>
            <a:off x="466350" y="1911875"/>
            <a:ext cx="5087400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Associates of Science &amp; Certificates of Achievement/Performance: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/>
                <a:ea typeface="Trebuchet MS"/>
                <a:cs typeface="Trebuchet MS"/>
                <a:sym typeface="Trebuchet MS"/>
              </a:rPr>
              <a:t>Accounting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/>
                <a:ea typeface="Trebuchet MS"/>
                <a:cs typeface="Trebuchet MS"/>
                <a:sym typeface="Trebuchet MS"/>
              </a:rPr>
              <a:t>Business Administration &amp; Management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Computer Business Technology</a:t>
            </a:r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n-US" i="1" dirty="0">
                <a:latin typeface="Trebuchet MS"/>
                <a:ea typeface="Trebuchet MS"/>
                <a:cs typeface="Trebuchet MS"/>
                <a:sym typeface="Trebuchet MS"/>
              </a:rPr>
              <a:t>Administrative Assistant, Legal Secretary</a:t>
            </a: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i="1" dirty="0">
                <a:latin typeface="Trebuchet MS"/>
                <a:ea typeface="Trebuchet MS"/>
                <a:cs typeface="Trebuchet MS"/>
                <a:sym typeface="Trebuchet MS"/>
              </a:rPr>
              <a:t>&amp; Website Designer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/>
                <a:ea typeface="Trebuchet MS"/>
                <a:cs typeface="Trebuchet MS"/>
                <a:sym typeface="Trebuchet MS"/>
              </a:rPr>
              <a:t>Entrepreneurship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/>
                <a:ea typeface="Trebuchet MS"/>
                <a:cs typeface="Trebuchet MS"/>
                <a:sym typeface="Trebuchet MS"/>
              </a:rPr>
              <a:t>Independent Business Ownership</a:t>
            </a:r>
          </a:p>
          <a:p>
            <a:pPr lvl="2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i="1" dirty="0">
                <a:latin typeface="Trebuchet MS"/>
                <a:ea typeface="Trebuchet MS"/>
                <a:cs typeface="Trebuchet MS"/>
                <a:sym typeface="Trebuchet MS"/>
              </a:rPr>
              <a:t>8 to 60 units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780" y="6192957"/>
            <a:ext cx="1131626" cy="577195"/>
          </a:xfrm>
          <a:prstGeom prst="rect">
            <a:avLst/>
          </a:prstGeom>
        </p:spPr>
      </p:pic>
      <p:sp>
        <p:nvSpPr>
          <p:cNvPr id="10" name="Google Shape;152;p5"/>
          <p:cNvSpPr txBox="1"/>
          <p:nvPr/>
        </p:nvSpPr>
        <p:spPr>
          <a:xfrm>
            <a:off x="6193350" y="1911625"/>
            <a:ext cx="4359902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Customer Service Representatives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Secretaries &amp; Administrative Assistants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Supervisors of Office &amp; Administrative Support Workers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Accountants &amp; Auditors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General &amp; Operations Managers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endParaRPr lang="en-US" dirty="0"/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endParaRPr lang="en-US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106 business management students saw a median percent increase in earnings of 36% after graduation.</a:t>
            </a:r>
            <a:endParaRPr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Google Shape;152;p5"/>
          <p:cNvSpPr txBox="1"/>
          <p:nvPr/>
        </p:nvSpPr>
        <p:spPr>
          <a:xfrm>
            <a:off x="10873022" y="1911875"/>
            <a:ext cx="823677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$18/</a:t>
            </a:r>
            <a:r>
              <a:rPr lang="en-US" dirty="0" err="1"/>
              <a:t>hr</a:t>
            </a:r>
            <a:endParaRPr lang="en-US" dirty="0"/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$21/</a:t>
            </a:r>
            <a:r>
              <a:rPr lang="en-US" dirty="0" err="1"/>
              <a:t>hr</a:t>
            </a:r>
            <a:endParaRPr lang="en-US" dirty="0"/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$27/</a:t>
            </a:r>
            <a:r>
              <a:rPr lang="en-US" dirty="0" err="1"/>
              <a:t>hr</a:t>
            </a:r>
            <a:endParaRPr lang="en-US" dirty="0"/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endParaRPr lang="en-US" dirty="0"/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$35/</a:t>
            </a:r>
            <a:r>
              <a:rPr lang="en-US" dirty="0" err="1"/>
              <a:t>hr</a:t>
            </a:r>
            <a:endParaRPr lang="en-US" dirty="0"/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$52/</a:t>
            </a:r>
            <a:r>
              <a:rPr lang="en-US" dirty="0" err="1"/>
              <a:t>hr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40703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5df449d0b6_3_0"/>
          <p:cNvSpPr txBox="1">
            <a:spLocks noGrp="1"/>
          </p:cNvSpPr>
          <p:nvPr>
            <p:ph type="sldNum" idx="4294967295"/>
          </p:nvPr>
        </p:nvSpPr>
        <p:spPr>
          <a:xfrm>
            <a:off x="11531600" y="6300788"/>
            <a:ext cx="660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bg1"/>
                </a:solidFill>
                <a:latin typeface="Trebuchet MS" panose="020B0603020202020204" pitchFamily="34" charset="0"/>
              </a:rPr>
              <a:t>75</a:t>
            </a:fld>
            <a:endParaRPr sz="1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255" name="Google Shape;255;g5df449d0b6_3_0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1239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  <a:buSzPts val="1100"/>
              <a:buNone/>
            </a:pPr>
            <a:r>
              <a:rPr lang="en-US" sz="3600" b="0" dirty="0">
                <a:solidFill>
                  <a:srgbClr val="FFFFFF"/>
                </a:solidFill>
              </a:rPr>
              <a:t>Other Sectors</a:t>
            </a:r>
            <a:endParaRPr sz="3600" b="0" dirty="0">
              <a:solidFill>
                <a:srgbClr val="FFFFFF"/>
              </a:solidFill>
            </a:endParaRPr>
          </a:p>
        </p:txBody>
      </p:sp>
      <p:cxnSp>
        <p:nvCxnSpPr>
          <p:cNvPr id="256" name="Google Shape;256;g5df449d0b6_3_0"/>
          <p:cNvCxnSpPr/>
          <p:nvPr/>
        </p:nvCxnSpPr>
        <p:spPr>
          <a:xfrm>
            <a:off x="5873579" y="2753427"/>
            <a:ext cx="0" cy="2903100"/>
          </a:xfrm>
          <a:prstGeom prst="straightConnector1">
            <a:avLst/>
          </a:prstGeom>
          <a:noFill/>
          <a:ln w="19050" cap="flat" cmpd="sng">
            <a:solidFill>
              <a:srgbClr val="F6B33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58" name="Google Shape;258;g5df449d0b6_3_0"/>
          <p:cNvSpPr txBox="1"/>
          <p:nvPr/>
        </p:nvSpPr>
        <p:spPr>
          <a:xfrm>
            <a:off x="466350" y="1911875"/>
            <a:ext cx="5087400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Associates of Science &amp; Certificates of Achievement/Performance: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Administration of Justice</a:t>
            </a:r>
            <a:endParaRPr lang="en-US" i="1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Child Development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Fire Technology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Paralegal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Personal Training/Yoga</a:t>
            </a:r>
          </a:p>
          <a:p>
            <a:pPr lvl="2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i="1" dirty="0">
                <a:latin typeface="Trebuchet MS"/>
                <a:ea typeface="Trebuchet MS"/>
                <a:cs typeface="Trebuchet MS"/>
                <a:sym typeface="Trebuchet MS"/>
              </a:rPr>
              <a:t>5 to 78 units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780" y="6192957"/>
            <a:ext cx="1131626" cy="577195"/>
          </a:xfrm>
          <a:prstGeom prst="rect">
            <a:avLst/>
          </a:prstGeom>
        </p:spPr>
      </p:pic>
      <p:sp>
        <p:nvSpPr>
          <p:cNvPr id="10" name="Google Shape;152;p5"/>
          <p:cNvSpPr txBox="1"/>
          <p:nvPr/>
        </p:nvSpPr>
        <p:spPr>
          <a:xfrm>
            <a:off x="6193350" y="1911625"/>
            <a:ext cx="4359902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Fitness Trainers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Firefighters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Paralegals &amp; Legal Assistants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Police &amp; Sheriff’s Patrol Officers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endParaRPr lang="en-US" dirty="0"/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endParaRPr lang="en-US" dirty="0"/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94 child development students saw a median percent increase in earnings of 30% after graduation.</a:t>
            </a:r>
          </a:p>
        </p:txBody>
      </p:sp>
      <p:sp>
        <p:nvSpPr>
          <p:cNvPr id="11" name="Google Shape;152;p5"/>
          <p:cNvSpPr txBox="1"/>
          <p:nvPr/>
        </p:nvSpPr>
        <p:spPr>
          <a:xfrm>
            <a:off x="10873022" y="1911875"/>
            <a:ext cx="823677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$20/</a:t>
            </a:r>
            <a:r>
              <a:rPr lang="en-US" dirty="0" err="1"/>
              <a:t>hr</a:t>
            </a:r>
            <a:endParaRPr lang="en-US" dirty="0"/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$30/</a:t>
            </a:r>
            <a:r>
              <a:rPr lang="en-US" dirty="0" err="1"/>
              <a:t>hr</a:t>
            </a:r>
            <a:endParaRPr lang="en-US" dirty="0"/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$30/</a:t>
            </a:r>
            <a:r>
              <a:rPr lang="en-US" dirty="0" err="1"/>
              <a:t>hr</a:t>
            </a:r>
            <a:endParaRPr lang="en-US" dirty="0"/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$44/</a:t>
            </a:r>
            <a:r>
              <a:rPr lang="en-US" dirty="0" err="1"/>
              <a:t>hr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25824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5376BE-D380-6445-A9C8-3DDF91D08D8C}" type="slidenum">
              <a:rPr lang="en-US" smtClean="0"/>
              <a:pPr>
                <a:defRPr/>
              </a:pPr>
              <a:t>76</a:t>
            </a:fld>
            <a:endParaRPr lang="en-US" dirty="0"/>
          </a:p>
        </p:txBody>
      </p:sp>
      <p:sp>
        <p:nvSpPr>
          <p:cNvPr id="4" name="Content Placeholder 1"/>
          <p:cNvSpPr>
            <a:spLocks noGrp="1"/>
          </p:cNvSpPr>
          <p:nvPr>
            <p:ph sz="half" idx="2"/>
          </p:nvPr>
        </p:nvSpPr>
        <p:spPr>
          <a:xfrm>
            <a:off x="381785" y="642293"/>
            <a:ext cx="4512944" cy="5441984"/>
          </a:xfrm>
        </p:spPr>
        <p:txBody>
          <a:bodyPr/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2000" dirty="0">
              <a:solidFill>
                <a:srgbClr val="F1C232"/>
              </a:solidFill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2000" dirty="0">
              <a:solidFill>
                <a:srgbClr val="F1C232"/>
              </a:solidFill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2000" dirty="0">
              <a:solidFill>
                <a:srgbClr val="F1C232"/>
              </a:solidFill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2000" dirty="0">
              <a:solidFill>
                <a:srgbClr val="F1C232"/>
              </a:solidFill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2000" dirty="0">
              <a:solidFill>
                <a:srgbClr val="F1C232"/>
              </a:solidFill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rgbClr val="F1C232"/>
                </a:solidFill>
              </a:rPr>
              <a:t>Benjamin Gamboa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1600" i="1" dirty="0">
                <a:solidFill>
                  <a:srgbClr val="F1C232"/>
                </a:solidFill>
              </a:rPr>
              <a:t>Associate Dean, Strong Workforce Programs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sz="2000" dirty="0">
              <a:solidFill>
                <a:srgbClr val="F1C232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rgbClr val="F1C232"/>
                </a:solidFill>
              </a:rPr>
              <a:t>bgamboa@sdccd.edu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sz="2000" dirty="0">
              <a:solidFill>
                <a:srgbClr val="F1C232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rgbClr val="F1C232"/>
                </a:solidFill>
              </a:rPr>
              <a:t>619-388-7392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780" y="6192957"/>
            <a:ext cx="1131626" cy="577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96527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 bwMode="auto">
          <a:xfrm>
            <a:off x="695178" y="2204461"/>
            <a:ext cx="5028965" cy="1450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Autofit/>
          </a:bodyPr>
          <a:lstStyle>
            <a:lvl1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en-US" sz="4400" b="1" i="0" kern="1200" smtClean="0">
                <a:solidFill>
                  <a:srgbClr val="223365"/>
                </a:solidFill>
                <a:effectLst/>
                <a:latin typeface="Trebuchet MS" charset="0"/>
                <a:ea typeface="Trebuchet MS" charset="0"/>
                <a:cs typeface="Trebuchet MS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3365"/>
                </a:solidFill>
                <a:latin typeface="Trebuchet MS" charset="0"/>
                <a:ea typeface="Trebuchet MS" charset="0"/>
                <a:cs typeface="Trebuchet MS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3365"/>
                </a:solidFill>
                <a:latin typeface="Trebuchet MS" charset="0"/>
                <a:ea typeface="Trebuchet MS" charset="0"/>
                <a:cs typeface="Trebuchet MS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3365"/>
                </a:solidFill>
                <a:latin typeface="Trebuchet MS" charset="0"/>
                <a:ea typeface="Trebuchet MS" charset="0"/>
                <a:cs typeface="Trebuchet MS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3365"/>
                </a:solidFill>
                <a:latin typeface="Trebuchet MS" charset="0"/>
                <a:ea typeface="Trebuchet MS" charset="0"/>
                <a:cs typeface="Trebuchet MS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3365"/>
                </a:solidFill>
                <a:latin typeface="Trebuchet MS" charset="0"/>
                <a:ea typeface="Trebuchet MS" charset="0"/>
                <a:cs typeface="Trebuchet MS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3365"/>
                </a:solidFill>
                <a:latin typeface="Trebuchet MS" charset="0"/>
                <a:ea typeface="Trebuchet MS" charset="0"/>
                <a:cs typeface="Trebuchet MS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3365"/>
                </a:solidFill>
                <a:latin typeface="Trebuchet MS" charset="0"/>
                <a:ea typeface="Trebuchet MS" charset="0"/>
                <a:cs typeface="Trebuchet MS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3365"/>
                </a:solidFill>
                <a:latin typeface="Trebuchet MS" charset="0"/>
                <a:ea typeface="Trebuchet MS" charset="0"/>
                <a:cs typeface="Trebuchet MS" charset="0"/>
              </a:defRPr>
            </a:lvl9pPr>
          </a:lstStyle>
          <a:p>
            <a:r>
              <a:rPr lang="en-US" sz="6000" dirty="0"/>
              <a:t>CAREER EDUCATION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idx="1"/>
          </p:nvPr>
        </p:nvSpPr>
        <p:spPr>
          <a:xfrm>
            <a:off x="695179" y="3655290"/>
            <a:ext cx="4693920" cy="818239"/>
          </a:xfrm>
        </p:spPr>
        <p:txBody>
          <a:bodyPr/>
          <a:lstStyle/>
          <a:p>
            <a:pPr>
              <a:spcBef>
                <a:spcPts val="400"/>
              </a:spcBef>
              <a:spcAft>
                <a:spcPts val="0"/>
              </a:spcAft>
            </a:pPr>
            <a:r>
              <a:rPr lang="en-US" sz="3600" b="1" dirty="0"/>
              <a:t>San Diego and </a:t>
            </a:r>
          </a:p>
          <a:p>
            <a:pPr>
              <a:spcBef>
                <a:spcPts val="400"/>
              </a:spcBef>
              <a:spcAft>
                <a:spcPts val="800"/>
              </a:spcAft>
            </a:pPr>
            <a:r>
              <a:rPr lang="en-US" sz="3600" b="1" dirty="0"/>
              <a:t>Imperial Counties</a:t>
            </a:r>
            <a:endParaRPr lang="en-US" sz="3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6340" y="5725226"/>
            <a:ext cx="238125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8590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5376BE-D380-6445-A9C8-3DDF91D08D8C}" type="slidenum">
              <a:rPr lang="en-US" smtClean="0"/>
              <a:pPr>
                <a:defRPr/>
              </a:pPr>
              <a:t>78</a:t>
            </a:fld>
            <a:endParaRPr lang="en-US" dirty="0"/>
          </a:p>
        </p:txBody>
      </p:sp>
      <p:sp>
        <p:nvSpPr>
          <p:cNvPr id="5" name="Content Placeholder 1"/>
          <p:cNvSpPr txBox="1">
            <a:spLocks/>
          </p:cNvSpPr>
          <p:nvPr/>
        </p:nvSpPr>
        <p:spPr bwMode="auto">
          <a:xfrm>
            <a:off x="457202" y="904716"/>
            <a:ext cx="3860799" cy="478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charset="0"/>
              <a:defRPr sz="2800" b="1" kern="120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  <a:lvl2pPr marL="27305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defRPr sz="2400" kern="120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2pPr>
            <a:lvl3pPr marL="547688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defRPr kern="120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3pPr>
            <a:lvl4pPr marL="547688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defRPr kern="120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4pPr>
            <a:lvl5pPr marL="547688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defRPr kern="120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Aft>
                <a:spcPts val="0"/>
              </a:spcAft>
            </a:pPr>
            <a:r>
              <a:rPr lang="en-US" sz="3600" dirty="0"/>
              <a:t>Sasha Knox, M.A.</a:t>
            </a:r>
          </a:p>
          <a:p>
            <a:pPr lvl="0">
              <a:lnSpc>
                <a:spcPct val="100000"/>
              </a:lnSpc>
              <a:spcAft>
                <a:spcPts val="0"/>
              </a:spcAft>
            </a:pPr>
            <a:r>
              <a:rPr lang="en-US" dirty="0"/>
              <a:t>Job Placement Coordinator</a:t>
            </a:r>
          </a:p>
          <a:p>
            <a:pPr lvl="0">
              <a:lnSpc>
                <a:spcPct val="100000"/>
              </a:lnSpc>
              <a:spcAft>
                <a:spcPts val="0"/>
              </a:spcAft>
            </a:pPr>
            <a:endParaRPr lang="en-US" dirty="0"/>
          </a:p>
          <a:p>
            <a:pPr lvl="0">
              <a:lnSpc>
                <a:spcPct val="100000"/>
              </a:lnSpc>
              <a:spcAft>
                <a:spcPts val="0"/>
              </a:spcAft>
            </a:pPr>
            <a:r>
              <a:rPr lang="en-US" dirty="0"/>
              <a:t>San Diego City College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2" y="2414896"/>
            <a:ext cx="3860799" cy="385402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/>
              <a:buNone/>
              <a:defRPr sz="3200" b="1" kern="1200">
                <a:solidFill>
                  <a:srgbClr val="050A28"/>
                </a:solidFill>
                <a:latin typeface="Trebuchet MS" charset="0"/>
                <a:ea typeface="Trebuchet MS" charset="0"/>
                <a:cs typeface="Trebuchet MS" charset="0"/>
              </a:defRPr>
            </a:lvl1pPr>
            <a:lvl2pPr marL="27432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800" kern="1200">
                <a:solidFill>
                  <a:srgbClr val="050A28"/>
                </a:solidFill>
                <a:latin typeface="Trebuchet MS" charset="0"/>
                <a:ea typeface="Trebuchet MS" charset="0"/>
                <a:cs typeface="Trebuchet MS" charset="0"/>
              </a:defRPr>
            </a:lvl2pPr>
            <a:lvl3pPr marL="54864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400" kern="1200">
                <a:solidFill>
                  <a:srgbClr val="050A28"/>
                </a:solidFill>
                <a:latin typeface="Trebuchet MS" charset="0"/>
                <a:ea typeface="Trebuchet MS" charset="0"/>
                <a:cs typeface="Trebuchet MS" charset="0"/>
              </a:defRPr>
            </a:lvl3pPr>
            <a:lvl4pPr marL="54864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rgbClr val="050A28"/>
                </a:solidFill>
                <a:latin typeface="Trebuchet MS" charset="0"/>
                <a:ea typeface="Trebuchet MS" charset="0"/>
                <a:cs typeface="Trebuchet MS" charset="0"/>
              </a:defRPr>
            </a:lvl4pPr>
            <a:lvl5pPr marL="54864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rgbClr val="050A28"/>
                </a:solidFill>
                <a:latin typeface="Trebuchet MS" charset="0"/>
                <a:ea typeface="Trebuchet MS" charset="0"/>
                <a:cs typeface="Trebuchet MS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>
              <a:spcAft>
                <a:spcPts val="1800"/>
              </a:spcAft>
            </a:pP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270" y="6216727"/>
            <a:ext cx="1754095" cy="533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9418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5"/>
          <p:cNvSpPr txBox="1">
            <a:spLocks noGrp="1"/>
          </p:cNvSpPr>
          <p:nvPr>
            <p:ph type="sldNum" idx="4294967295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bg1"/>
                </a:solidFill>
                <a:latin typeface="Trebuchet MS" panose="020B0603020202020204" pitchFamily="34" charset="0"/>
              </a:rPr>
              <a:t>79</a:t>
            </a:fld>
            <a:endParaRPr sz="1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147" name="Google Shape;147;p5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12395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  <a:buSzPts val="1100"/>
              <a:buNone/>
            </a:pPr>
            <a:r>
              <a:rPr lang="en-US" sz="3600" b="0" dirty="0">
                <a:solidFill>
                  <a:srgbClr val="FFFFFF"/>
                </a:solidFill>
              </a:rPr>
              <a:t>Advanced Manufacturing</a:t>
            </a:r>
            <a:endParaRPr dirty="0"/>
          </a:p>
        </p:txBody>
      </p:sp>
      <p:cxnSp>
        <p:nvCxnSpPr>
          <p:cNvPr id="148" name="Google Shape;148;p5"/>
          <p:cNvCxnSpPr/>
          <p:nvPr/>
        </p:nvCxnSpPr>
        <p:spPr>
          <a:xfrm flipH="1">
            <a:off x="5873578" y="2753427"/>
            <a:ext cx="1" cy="2903049"/>
          </a:xfrm>
          <a:prstGeom prst="straightConnector1">
            <a:avLst/>
          </a:prstGeom>
          <a:noFill/>
          <a:ln w="19050" cap="flat" cmpd="sng">
            <a:solidFill>
              <a:srgbClr val="F6B33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1" name="Google Shape;151;p5"/>
          <p:cNvSpPr txBox="1"/>
          <p:nvPr/>
        </p:nvSpPr>
        <p:spPr>
          <a:xfrm>
            <a:off x="399477" y="1911875"/>
            <a:ext cx="5221146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Associate of Science Degree: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latin typeface="Trebuchet MS"/>
                <a:ea typeface="Trebuchet MS"/>
                <a:cs typeface="Trebuchet MS"/>
                <a:sym typeface="Trebuchet MS"/>
              </a:rPr>
              <a:t>Manufacturing Engineering Technology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Fabrication and/or Electronics Options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Requires 36 units for each Major (Option)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Program offers 2 Certificates of Achievement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Program offers 4 Certificates of Performance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Introduction to Manufacturing (7 units)</a:t>
            </a:r>
          </a:p>
          <a:p>
            <a:pPr marL="1200150" lvl="2" indent="-285750">
              <a:spcBef>
                <a:spcPts val="0"/>
              </a:spcBef>
              <a:spcAft>
                <a:spcPts val="0"/>
              </a:spcAft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STEM Guitar Building where each student can design and build their own electric guitar and amplifier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Manufacturing Fundamentals (13 units)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1" dirty="0">
                <a:latin typeface="Trebuchet MS"/>
                <a:ea typeface="Trebuchet MS"/>
                <a:cs typeface="Trebuchet MS"/>
                <a:sym typeface="Trebuchet MS"/>
              </a:rPr>
              <a:t>Advanced Manufacturing </a:t>
            </a: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(11 units)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Lean Six Sigma Certificate (9 units)</a:t>
            </a:r>
          </a:p>
        </p:txBody>
      </p:sp>
      <p:sp>
        <p:nvSpPr>
          <p:cNvPr id="152" name="Google Shape;152;p5"/>
          <p:cNvSpPr txBox="1"/>
          <p:nvPr/>
        </p:nvSpPr>
        <p:spPr>
          <a:xfrm>
            <a:off x="6193350" y="1911625"/>
            <a:ext cx="5503500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b="1" dirty="0">
                <a:latin typeface="Trebuchet MS"/>
              </a:rPr>
              <a:t>Career Opportunities: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</a:rPr>
              <a:t>Most common career options with a degree in Manufacturing Engineering Technology include: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</a:rPr>
              <a:t>Manufacturing Engineering Technician, Engineering Technician, Manufacturing Operator, Industrial Engineering Technician, Industrial Production Manager, and Production and Operating Supervisor.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</a:rPr>
              <a:t>MFET Technicians in San Diego County expect significant growth. The regional trend is markedly greater than California or even Nation-wide.  Jobs projected in the county are 4,020 for 2020.  Median pay rate is $34/hour.</a:t>
            </a:r>
            <a:endParaRPr dirty="0">
              <a:latin typeface="Trebuchet M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5961" y="6271562"/>
            <a:ext cx="1295723" cy="394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45336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5df449d0b6_0_24"/>
          <p:cNvSpPr txBox="1">
            <a:spLocks noGrp="1"/>
          </p:cNvSpPr>
          <p:nvPr>
            <p:ph type="sldNum" idx="4294967295"/>
          </p:nvPr>
        </p:nvSpPr>
        <p:spPr>
          <a:xfrm>
            <a:off x="11531600" y="6300788"/>
            <a:ext cx="660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bg1"/>
                </a:solidFill>
                <a:latin typeface="Trebuchet MS" panose="020B0603020202020204" pitchFamily="34" charset="0"/>
              </a:rPr>
              <a:t>80</a:t>
            </a:fld>
            <a:endParaRPr sz="1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171" name="Google Shape;171;g5df449d0b6_0_24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1239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  <a:buSzPts val="1100"/>
              <a:buNone/>
            </a:pPr>
            <a:r>
              <a:rPr lang="en-US" sz="3600" b="0" dirty="0">
                <a:solidFill>
                  <a:srgbClr val="FFFFFF"/>
                </a:solidFill>
              </a:rPr>
              <a:t>Agriculture, Water, and Environmental Technologies</a:t>
            </a:r>
            <a:endParaRPr sz="3600" b="0" dirty="0">
              <a:solidFill>
                <a:srgbClr val="FFFFFF"/>
              </a:solidFill>
            </a:endParaRPr>
          </a:p>
        </p:txBody>
      </p:sp>
      <p:cxnSp>
        <p:nvCxnSpPr>
          <p:cNvPr id="172" name="Google Shape;172;g5df449d0b6_0_24"/>
          <p:cNvCxnSpPr/>
          <p:nvPr/>
        </p:nvCxnSpPr>
        <p:spPr>
          <a:xfrm>
            <a:off x="5873579" y="2753427"/>
            <a:ext cx="0" cy="2903100"/>
          </a:xfrm>
          <a:prstGeom prst="straightConnector1">
            <a:avLst/>
          </a:prstGeom>
          <a:noFill/>
          <a:ln w="19050" cap="flat" cmpd="sng">
            <a:solidFill>
              <a:srgbClr val="F6B33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5" name="Google Shape;175;g5df449d0b6_0_24"/>
          <p:cNvSpPr txBox="1"/>
          <p:nvPr/>
        </p:nvSpPr>
        <p:spPr>
          <a:xfrm>
            <a:off x="466349" y="1911875"/>
            <a:ext cx="5407229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u="sng" dirty="0">
                <a:latin typeface="Trebuchet MS"/>
                <a:ea typeface="Trebuchet MS"/>
                <a:cs typeface="Trebuchet MS"/>
                <a:sym typeface="Trebuchet MS"/>
              </a:rPr>
              <a:t>Agriculture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b="1" u="sng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Associates Degree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Sustainable Urban Agriculture (23 units required for major)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Certificate of Achievement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Urban Farming Professional (27-30 units)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Urban Gardening (12 units)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Certificate of Performance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Organic Gardening for the Culinary Arts</a:t>
            </a:r>
            <a:br>
              <a:rPr lang="en-US" dirty="0"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(7 units)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	</a:t>
            </a:r>
          </a:p>
        </p:txBody>
      </p:sp>
      <p:sp>
        <p:nvSpPr>
          <p:cNvPr id="176" name="Google Shape;176;g5df449d0b6_0_24"/>
          <p:cNvSpPr txBox="1"/>
          <p:nvPr/>
        </p:nvSpPr>
        <p:spPr>
          <a:xfrm>
            <a:off x="6193350" y="1911625"/>
            <a:ext cx="5503500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>
                <a:solidFill>
                  <a:schemeClr val="dk1"/>
                </a:solidFill>
              </a:rPr>
              <a:t>All Agriculture courses at City College spend time applying theoretical skills learned in the classroom to real-world scenarios at one of 4 growing spaces on campus.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>
                <a:solidFill>
                  <a:schemeClr val="dk1"/>
                </a:solidFill>
              </a:rPr>
              <a:t>Provides career opportunities at organic farms, nurseries, or commercial greenhouses.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448" y="6159211"/>
            <a:ext cx="1961590" cy="596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63982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5df449d0b6_0_33"/>
          <p:cNvSpPr txBox="1">
            <a:spLocks noGrp="1"/>
          </p:cNvSpPr>
          <p:nvPr>
            <p:ph type="sldNum" idx="4294967295"/>
          </p:nvPr>
        </p:nvSpPr>
        <p:spPr>
          <a:xfrm>
            <a:off x="11531600" y="6300788"/>
            <a:ext cx="660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bg1"/>
                </a:solidFill>
                <a:latin typeface="Trebuchet MS" panose="020B0603020202020204" pitchFamily="34" charset="0"/>
              </a:rPr>
              <a:t>81</a:t>
            </a:fld>
            <a:endParaRPr sz="1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183" name="Google Shape;183;g5df449d0b6_0_33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1239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  <a:buSzPts val="1100"/>
              <a:buNone/>
            </a:pPr>
            <a:r>
              <a:rPr lang="en-US" sz="3600" b="0">
                <a:solidFill>
                  <a:srgbClr val="FFFFFF"/>
                </a:solidFill>
              </a:rPr>
              <a:t>Energy, Construction, and Utilities</a:t>
            </a:r>
            <a:endParaRPr sz="3600" b="0">
              <a:solidFill>
                <a:srgbClr val="FFFFFF"/>
              </a:solidFill>
            </a:endParaRPr>
          </a:p>
        </p:txBody>
      </p:sp>
      <p:cxnSp>
        <p:nvCxnSpPr>
          <p:cNvPr id="184" name="Google Shape;184;g5df449d0b6_0_33"/>
          <p:cNvCxnSpPr/>
          <p:nvPr/>
        </p:nvCxnSpPr>
        <p:spPr>
          <a:xfrm>
            <a:off x="5873579" y="2753427"/>
            <a:ext cx="0" cy="2903100"/>
          </a:xfrm>
          <a:prstGeom prst="straightConnector1">
            <a:avLst/>
          </a:prstGeom>
          <a:noFill/>
          <a:ln w="19050" cap="flat" cmpd="sng">
            <a:solidFill>
              <a:srgbClr val="F6B33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5" name="Google Shape;185;g5df449d0b6_0_33"/>
          <p:cNvSpPr/>
          <p:nvPr/>
        </p:nvSpPr>
        <p:spPr>
          <a:xfrm>
            <a:off x="2105780" y="6244555"/>
            <a:ext cx="1137600" cy="474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g5df449d0b6_0_33"/>
          <p:cNvSpPr txBox="1"/>
          <p:nvPr/>
        </p:nvSpPr>
        <p:spPr>
          <a:xfrm>
            <a:off x="2105775" y="6170150"/>
            <a:ext cx="1137600" cy="47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latin typeface="Trebuchet MS"/>
                <a:ea typeface="Trebuchet MS"/>
                <a:cs typeface="Trebuchet MS"/>
                <a:sym typeface="Trebuchet MS"/>
              </a:rPr>
              <a:t>Campus logo HERE</a:t>
            </a:r>
            <a:endParaRPr sz="1600"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7" name="Google Shape;187;g5df449d0b6_0_33"/>
          <p:cNvSpPr txBox="1"/>
          <p:nvPr/>
        </p:nvSpPr>
        <p:spPr>
          <a:xfrm>
            <a:off x="466350" y="1911875"/>
            <a:ext cx="5087400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latin typeface="Trebuchet MS"/>
                <a:ea typeface="Trebuchet MS"/>
                <a:cs typeface="Trebuchet MS"/>
                <a:sym typeface="Trebuchet MS"/>
              </a:rPr>
              <a:t>Air Conditioning, Refrigeration, and Environmental Control Technology (AIRE)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600" b="1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latin typeface="Trebuchet MS"/>
                <a:ea typeface="Trebuchet MS"/>
                <a:cs typeface="Trebuchet MS"/>
                <a:sym typeface="Trebuchet MS"/>
              </a:rPr>
              <a:t>Certificate of Achievement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latin typeface="Trebuchet MS"/>
                <a:ea typeface="Trebuchet MS"/>
                <a:cs typeface="Trebuchet MS"/>
                <a:sym typeface="Trebuchet MS"/>
              </a:rPr>
              <a:t>Basic Mechanical Systems Installation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latin typeface="Trebuchet MS"/>
                <a:ea typeface="Trebuchet MS"/>
                <a:cs typeface="Trebuchet MS"/>
                <a:sym typeface="Trebuchet MS"/>
              </a:rPr>
              <a:t>Advanced HVAC/R Mechanical Installation and Repair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latin typeface="Trebuchet MS"/>
                <a:ea typeface="Trebuchet MS"/>
                <a:cs typeface="Trebuchet MS"/>
                <a:sym typeface="Trebuchet MS"/>
              </a:rPr>
              <a:t>Mechanical Systems and Solid-State Electronics Technician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latin typeface="Trebuchet MS"/>
                <a:ea typeface="Trebuchet MS"/>
                <a:cs typeface="Trebuchet MS"/>
                <a:sym typeface="Trebuchet MS"/>
              </a:rPr>
              <a:t>Mechanical Systems Project Development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latin typeface="Trebuchet MS"/>
                <a:ea typeface="Trebuchet MS"/>
                <a:cs typeface="Trebuchet MS"/>
                <a:sym typeface="Trebuchet MS"/>
              </a:rPr>
              <a:t>Advanced Air Conditioning and Direct Digital Control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latin typeface="Trebuchet MS"/>
                <a:ea typeface="Trebuchet MS"/>
                <a:cs typeface="Trebuchet MS"/>
                <a:sym typeface="Trebuchet MS"/>
              </a:rPr>
              <a:t>Air Conditioning, Heating, and Advanced Refrigeration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latin typeface="Trebuchet MS"/>
                <a:ea typeface="Trebuchet MS"/>
                <a:cs typeface="Trebuchet MS"/>
                <a:sym typeface="Trebuchet MS"/>
              </a:rPr>
              <a:t>Heating, Ventilation, and Air Conditioning Systems Design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600" b="1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8" name="Google Shape;188;g5df449d0b6_0_33"/>
          <p:cNvSpPr txBox="1"/>
          <p:nvPr/>
        </p:nvSpPr>
        <p:spPr>
          <a:xfrm>
            <a:off x="6193350" y="1911625"/>
            <a:ext cx="5503500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These occupations’ median earnings are higher than the Self-Sufficiency Standard, suggesting that students who successfully complete a program and obtain employment in a related field may earn a living wage.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endParaRPr lang="en-US" dirty="0"/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On average, the median hourly earnings for Energy and Geo-Environmental Engineering Occupations is </a:t>
            </a:r>
            <a:r>
              <a:rPr lang="en-US" b="1" dirty="0"/>
              <a:t>$28.67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endParaRPr lang="en-US" b="1" dirty="0"/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Occupations trained by this program: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Building Operations Specialists, Energy Auditors, Solar Energy Installation Managers, Heating, Air Conditioning, and Refrigeration Mechanics and Installers </a:t>
            </a:r>
            <a:endParaRPr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3844" y="6244556"/>
            <a:ext cx="1421461" cy="47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72565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5df449d0b6_0_33"/>
          <p:cNvSpPr txBox="1">
            <a:spLocks noGrp="1"/>
          </p:cNvSpPr>
          <p:nvPr>
            <p:ph type="sldNum" idx="4294967295"/>
          </p:nvPr>
        </p:nvSpPr>
        <p:spPr>
          <a:xfrm>
            <a:off x="11531600" y="6300788"/>
            <a:ext cx="660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bg1"/>
                </a:solidFill>
                <a:latin typeface="Trebuchet MS" panose="020B0603020202020204" pitchFamily="34" charset="0"/>
              </a:rPr>
              <a:t>82</a:t>
            </a:fld>
            <a:endParaRPr sz="1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183" name="Google Shape;183;g5df449d0b6_0_33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1239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  <a:buSzPts val="1100"/>
              <a:buNone/>
            </a:pPr>
            <a:r>
              <a:rPr lang="en-US" sz="3600" b="0">
                <a:solidFill>
                  <a:srgbClr val="FFFFFF"/>
                </a:solidFill>
              </a:rPr>
              <a:t>Energy, Construction, and Utilities</a:t>
            </a:r>
            <a:endParaRPr sz="3600" b="0">
              <a:solidFill>
                <a:srgbClr val="FFFFFF"/>
              </a:solidFill>
            </a:endParaRPr>
          </a:p>
        </p:txBody>
      </p:sp>
      <p:cxnSp>
        <p:nvCxnSpPr>
          <p:cNvPr id="184" name="Google Shape;184;g5df449d0b6_0_33"/>
          <p:cNvCxnSpPr/>
          <p:nvPr/>
        </p:nvCxnSpPr>
        <p:spPr>
          <a:xfrm>
            <a:off x="5873579" y="2753427"/>
            <a:ext cx="0" cy="2903100"/>
          </a:xfrm>
          <a:prstGeom prst="straightConnector1">
            <a:avLst/>
          </a:prstGeom>
          <a:noFill/>
          <a:ln w="19050" cap="flat" cmpd="sng">
            <a:solidFill>
              <a:srgbClr val="F6B33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5" name="Google Shape;185;g5df449d0b6_0_33"/>
          <p:cNvSpPr/>
          <p:nvPr/>
        </p:nvSpPr>
        <p:spPr>
          <a:xfrm>
            <a:off x="2105780" y="6244555"/>
            <a:ext cx="1137600" cy="474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g5df449d0b6_0_33"/>
          <p:cNvSpPr txBox="1"/>
          <p:nvPr/>
        </p:nvSpPr>
        <p:spPr>
          <a:xfrm>
            <a:off x="2105775" y="6170150"/>
            <a:ext cx="1137600" cy="47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latin typeface="Trebuchet MS"/>
                <a:ea typeface="Trebuchet MS"/>
                <a:cs typeface="Trebuchet MS"/>
                <a:sym typeface="Trebuchet MS"/>
              </a:rPr>
              <a:t>Campus logo HERE</a:t>
            </a:r>
            <a:endParaRPr sz="1600"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7" name="Google Shape;187;g5df449d0b6_0_33"/>
          <p:cNvSpPr txBox="1"/>
          <p:nvPr/>
        </p:nvSpPr>
        <p:spPr>
          <a:xfrm>
            <a:off x="466350" y="1911875"/>
            <a:ext cx="5087400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latin typeface="Trebuchet MS"/>
                <a:ea typeface="Trebuchet MS"/>
                <a:cs typeface="Trebuchet MS"/>
                <a:sym typeface="Trebuchet MS"/>
              </a:rPr>
              <a:t>Air Conditioning, Refrigeration, and Environmental Control Technology (AIRE)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600" b="1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latin typeface="Trebuchet MS"/>
                <a:ea typeface="Trebuchet MS"/>
                <a:cs typeface="Trebuchet MS"/>
                <a:sym typeface="Trebuchet MS"/>
              </a:rPr>
              <a:t>Associate of Science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latin typeface="Trebuchet MS"/>
                <a:ea typeface="Trebuchet MS"/>
                <a:cs typeface="Trebuchet MS"/>
                <a:sym typeface="Trebuchet MS"/>
              </a:rPr>
              <a:t>HVAC/R Mechanical Systems Installation and Repair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latin typeface="Trebuchet MS"/>
                <a:ea typeface="Trebuchet MS"/>
                <a:cs typeface="Trebuchet MS"/>
                <a:sym typeface="Trebuchet MS"/>
              </a:rPr>
              <a:t>Mechanical Systems and Solid-State Electronics Technician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latin typeface="Trebuchet MS"/>
                <a:ea typeface="Trebuchet MS"/>
                <a:cs typeface="Trebuchet MS"/>
                <a:sym typeface="Trebuchet MS"/>
              </a:rPr>
              <a:t>Mechanical Systems Project Development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latin typeface="Trebuchet MS"/>
                <a:ea typeface="Trebuchet MS"/>
                <a:cs typeface="Trebuchet MS"/>
                <a:sym typeface="Trebuchet MS"/>
              </a:rPr>
              <a:t>Air Conditioning, Refrigeration, and Environmental Control Technology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600" b="1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" name="Google Shape;188;g5df449d0b6_0_33">
            <a:extLst>
              <a:ext uri="{FF2B5EF4-FFF2-40B4-BE49-F238E27FC236}">
                <a16:creationId xmlns:a16="http://schemas.microsoft.com/office/drawing/2014/main" id="{9BD71528-29D1-4844-BE23-793BEA962AA7}"/>
              </a:ext>
            </a:extLst>
          </p:cNvPr>
          <p:cNvSpPr txBox="1"/>
          <p:nvPr/>
        </p:nvSpPr>
        <p:spPr>
          <a:xfrm>
            <a:off x="6193350" y="1911625"/>
            <a:ext cx="5503500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These occupations’ median earnings are higher than the Self-Sufficiency Standard, suggesting that students who successfully complete a program and obtain employment in a related field may earn a living wage.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endParaRPr lang="en-US" dirty="0"/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On average, the median hourly earnings for Energy and Geo-Environmental Engineering Occupations is </a:t>
            </a:r>
            <a:r>
              <a:rPr lang="en-US" b="1" dirty="0"/>
              <a:t>$28.67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endParaRPr lang="en-US" b="1" dirty="0"/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Occupations trained by this program: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Building Operations Specialists, Energy Auditors, Solar Energy Installation Managers, Heating, Air Conditioning, and Refrigeration Mechanics and Installers </a:t>
            </a:r>
            <a:endParaRPr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9130" y="6244555"/>
            <a:ext cx="1642715" cy="499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21747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5df449d0b6_0_33"/>
          <p:cNvSpPr txBox="1">
            <a:spLocks noGrp="1"/>
          </p:cNvSpPr>
          <p:nvPr>
            <p:ph type="sldNum" idx="4294967295"/>
          </p:nvPr>
        </p:nvSpPr>
        <p:spPr>
          <a:xfrm>
            <a:off x="11531600" y="6300788"/>
            <a:ext cx="660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bg1"/>
                </a:solidFill>
                <a:latin typeface="Trebuchet MS" panose="020B0603020202020204" pitchFamily="34" charset="0"/>
              </a:rPr>
              <a:t>83</a:t>
            </a:fld>
            <a:endParaRPr sz="1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183" name="Google Shape;183;g5df449d0b6_0_33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1239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  <a:buSzPts val="1100"/>
              <a:buNone/>
            </a:pPr>
            <a:r>
              <a:rPr lang="en-US" sz="3600" b="0">
                <a:solidFill>
                  <a:srgbClr val="FFFFFF"/>
                </a:solidFill>
              </a:rPr>
              <a:t>Energy, Construction, and Utilities</a:t>
            </a:r>
            <a:endParaRPr sz="3600" b="0">
              <a:solidFill>
                <a:srgbClr val="FFFFFF"/>
              </a:solidFill>
            </a:endParaRPr>
          </a:p>
        </p:txBody>
      </p:sp>
      <p:cxnSp>
        <p:nvCxnSpPr>
          <p:cNvPr id="184" name="Google Shape;184;g5df449d0b6_0_33"/>
          <p:cNvCxnSpPr/>
          <p:nvPr/>
        </p:nvCxnSpPr>
        <p:spPr>
          <a:xfrm>
            <a:off x="5873579" y="2753427"/>
            <a:ext cx="0" cy="2903100"/>
          </a:xfrm>
          <a:prstGeom prst="straightConnector1">
            <a:avLst/>
          </a:prstGeom>
          <a:noFill/>
          <a:ln w="19050" cap="flat" cmpd="sng">
            <a:solidFill>
              <a:srgbClr val="F6B33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5" name="Google Shape;185;g5df449d0b6_0_33"/>
          <p:cNvSpPr/>
          <p:nvPr/>
        </p:nvSpPr>
        <p:spPr>
          <a:xfrm>
            <a:off x="2105780" y="6244555"/>
            <a:ext cx="1137600" cy="474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g5df449d0b6_0_33"/>
          <p:cNvSpPr txBox="1"/>
          <p:nvPr/>
        </p:nvSpPr>
        <p:spPr>
          <a:xfrm>
            <a:off x="2105775" y="6170150"/>
            <a:ext cx="1137600" cy="47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latin typeface="Trebuchet MS"/>
                <a:ea typeface="Trebuchet MS"/>
                <a:cs typeface="Trebuchet MS"/>
                <a:sym typeface="Trebuchet MS"/>
              </a:rPr>
              <a:t>Campus logo HERE</a:t>
            </a:r>
            <a:endParaRPr sz="1600"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7" name="Google Shape;187;g5df449d0b6_0_33"/>
          <p:cNvSpPr txBox="1"/>
          <p:nvPr/>
        </p:nvSpPr>
        <p:spPr>
          <a:xfrm>
            <a:off x="466350" y="1911875"/>
            <a:ext cx="5087400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1600" b="1" dirty="0">
                <a:latin typeface="Trebuchet MS"/>
                <a:ea typeface="Trebuchet MS"/>
                <a:cs typeface="Trebuchet MS"/>
                <a:sym typeface="Trebuchet MS"/>
              </a:rPr>
              <a:t>Energy and Geo-Environmental Engineering (EGEE)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1600" b="1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latin typeface="Trebuchet MS"/>
                <a:ea typeface="Trebuchet MS"/>
                <a:cs typeface="Trebuchet MS"/>
                <a:sym typeface="Trebuchet MS"/>
              </a:rPr>
              <a:t>Certificate of Achievement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Trebuchet MS"/>
                <a:ea typeface="Trebuchet MS"/>
                <a:cs typeface="Trebuchet MS"/>
                <a:sym typeface="Trebuchet MS"/>
              </a:rPr>
              <a:t>Green Building Energy Professional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Trebuchet MS"/>
                <a:ea typeface="Trebuchet MS"/>
                <a:cs typeface="Trebuchet MS"/>
                <a:sym typeface="Trebuchet MS"/>
              </a:rPr>
              <a:t>Energy Analysis and Consultation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latin typeface="Trebuchet MS"/>
                <a:ea typeface="Trebuchet MS"/>
                <a:cs typeface="Trebuchet MS"/>
                <a:sym typeface="Trebuchet MS"/>
              </a:rPr>
              <a:t>Associate of Science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Trebuchet MS"/>
                <a:ea typeface="Trebuchet MS"/>
                <a:cs typeface="Trebuchet MS"/>
                <a:sym typeface="Trebuchet MS"/>
              </a:rPr>
              <a:t>Green Building Energy Professional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Trebuchet MS"/>
                <a:ea typeface="Trebuchet MS"/>
                <a:cs typeface="Trebuchet MS"/>
                <a:sym typeface="Trebuchet MS"/>
              </a:rPr>
              <a:t>Energy Analysis and Consultation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600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1">
              <a:spcBef>
                <a:spcPts val="0"/>
              </a:spcBef>
              <a:spcAft>
                <a:spcPts val="0"/>
              </a:spcAft>
            </a:pPr>
            <a:endParaRPr lang="en-US" sz="1600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1">
              <a:spcBef>
                <a:spcPts val="0"/>
              </a:spcBef>
              <a:spcAft>
                <a:spcPts val="0"/>
              </a:spcAft>
            </a:pPr>
            <a:endParaRPr lang="en-US" sz="1600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1">
              <a:spcBef>
                <a:spcPts val="0"/>
              </a:spcBef>
              <a:spcAft>
                <a:spcPts val="0"/>
              </a:spcAft>
            </a:pPr>
            <a:endParaRPr lang="en-US" sz="1600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1">
              <a:spcBef>
                <a:spcPts val="0"/>
              </a:spcBef>
              <a:spcAft>
                <a:spcPts val="0"/>
              </a:spcAft>
            </a:pPr>
            <a:endParaRPr lang="en-US" sz="1600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latin typeface="Trebuchet MS"/>
                <a:ea typeface="Trebuchet MS"/>
                <a:cs typeface="Trebuchet MS"/>
                <a:sym typeface="Trebuchet MS"/>
              </a:rPr>
              <a:t>(Note - The required courses in these programs are offered online)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600" b="1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" name="Google Shape;188;g5df449d0b6_0_33">
            <a:extLst>
              <a:ext uri="{FF2B5EF4-FFF2-40B4-BE49-F238E27FC236}">
                <a16:creationId xmlns:a16="http://schemas.microsoft.com/office/drawing/2014/main" id="{1D18B624-21BC-4877-8399-7AC6DBC80A59}"/>
              </a:ext>
            </a:extLst>
          </p:cNvPr>
          <p:cNvSpPr txBox="1"/>
          <p:nvPr/>
        </p:nvSpPr>
        <p:spPr>
          <a:xfrm>
            <a:off x="6193350" y="1911625"/>
            <a:ext cx="5503500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These occupations’ median earnings are higher than the Self-Sufficiency Standard, suggesting that students who successfully complete a program and obtain employment in a related field may earn a living wage.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endParaRPr lang="en-US" dirty="0"/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On average, the median hourly earnings for Energy and Geo-Environmental Engineering Occupations is </a:t>
            </a:r>
            <a:r>
              <a:rPr lang="en-US" b="1" dirty="0"/>
              <a:t>$28.67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endParaRPr lang="en-US" b="1" dirty="0"/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Occupations trained by this program: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Building Operations Specialists, Energy Auditors</a:t>
            </a:r>
            <a:r>
              <a:rPr lang="en-US"/>
              <a:t>, Solar </a:t>
            </a:r>
            <a:r>
              <a:rPr lang="en-US" dirty="0"/>
              <a:t>Energy Installation Managers, Heating, Air Conditioning, and Refrigeration Mechanics and Installers </a:t>
            </a:r>
            <a:endParaRPr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201" y="6200915"/>
            <a:ext cx="1844203" cy="561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94812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5df449d0b6_0_51"/>
          <p:cNvSpPr txBox="1">
            <a:spLocks noGrp="1"/>
          </p:cNvSpPr>
          <p:nvPr>
            <p:ph type="sldNum" idx="4294967295"/>
          </p:nvPr>
        </p:nvSpPr>
        <p:spPr>
          <a:xfrm>
            <a:off x="11531600" y="6300788"/>
            <a:ext cx="660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bg1"/>
                </a:solidFill>
                <a:latin typeface="Trebuchet MS" panose="020B0603020202020204" pitchFamily="34" charset="0"/>
              </a:rPr>
              <a:t>84</a:t>
            </a:fld>
            <a:endParaRPr sz="1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207" name="Google Shape;207;g5df449d0b6_0_51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1239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100"/>
              <a:buNone/>
            </a:pPr>
            <a:r>
              <a:rPr lang="en-US" sz="3600" b="0">
                <a:solidFill>
                  <a:srgbClr val="FFFFFF"/>
                </a:solidFill>
              </a:rPr>
              <a:t>Information and Communication Technology (ICT) </a:t>
            </a:r>
            <a:endParaRPr sz="3600" b="0">
              <a:solidFill>
                <a:srgbClr val="FFFFFF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100"/>
              <a:buNone/>
            </a:pPr>
            <a:r>
              <a:rPr lang="en-US" sz="3600" b="0">
                <a:solidFill>
                  <a:srgbClr val="FFFFFF"/>
                </a:solidFill>
              </a:rPr>
              <a:t>and Digital Media</a:t>
            </a:r>
            <a:endParaRPr sz="3600" b="0">
              <a:solidFill>
                <a:srgbClr val="FFFFFF"/>
              </a:solidFill>
            </a:endParaRPr>
          </a:p>
        </p:txBody>
      </p:sp>
      <p:cxnSp>
        <p:nvCxnSpPr>
          <p:cNvPr id="208" name="Google Shape;208;g5df449d0b6_0_51"/>
          <p:cNvCxnSpPr/>
          <p:nvPr/>
        </p:nvCxnSpPr>
        <p:spPr>
          <a:xfrm>
            <a:off x="5873579" y="2753427"/>
            <a:ext cx="0" cy="2903100"/>
          </a:xfrm>
          <a:prstGeom prst="straightConnector1">
            <a:avLst/>
          </a:prstGeom>
          <a:noFill/>
          <a:ln w="19050" cap="flat" cmpd="sng">
            <a:solidFill>
              <a:srgbClr val="F6B33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09" name="Google Shape;209;g5df449d0b6_0_51"/>
          <p:cNvSpPr/>
          <p:nvPr/>
        </p:nvSpPr>
        <p:spPr>
          <a:xfrm>
            <a:off x="2105780" y="6244555"/>
            <a:ext cx="1137600" cy="474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g5df449d0b6_0_51"/>
          <p:cNvSpPr txBox="1"/>
          <p:nvPr/>
        </p:nvSpPr>
        <p:spPr>
          <a:xfrm>
            <a:off x="2105775" y="6170150"/>
            <a:ext cx="1137600" cy="47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latin typeface="Trebuchet MS"/>
                <a:ea typeface="Trebuchet MS"/>
                <a:cs typeface="Trebuchet MS"/>
                <a:sym typeface="Trebuchet MS"/>
              </a:rPr>
              <a:t>Campus logo HERE</a:t>
            </a:r>
            <a:endParaRPr sz="1600"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1" name="Google Shape;211;g5df449d0b6_0_51"/>
          <p:cNvSpPr txBox="1"/>
          <p:nvPr/>
        </p:nvSpPr>
        <p:spPr>
          <a:xfrm>
            <a:off x="466350" y="1911875"/>
            <a:ext cx="5087400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San Diego City College offers degrees and certificates in the following areas of the ICT and Digital Media Sector: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Graphic Design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Computer Business Technology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Computer Information Systems – to include Cybersecurity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Digital Journalism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Commercial Music (production)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Photography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Radio, Television, and Film</a:t>
            </a:r>
          </a:p>
        </p:txBody>
      </p:sp>
      <p:sp>
        <p:nvSpPr>
          <p:cNvPr id="212" name="Google Shape;212;g5df449d0b6_0_51"/>
          <p:cNvSpPr txBox="1"/>
          <p:nvPr/>
        </p:nvSpPr>
        <p:spPr>
          <a:xfrm>
            <a:off x="6193350" y="1911625"/>
            <a:ext cx="5503500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>
                <a:solidFill>
                  <a:schemeClr val="dk1"/>
                </a:solidFill>
              </a:rPr>
              <a:t>The area of ICT and Digital Media is the perfect blend of technological skills and creativity. 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>
                <a:solidFill>
                  <a:schemeClr val="dk1"/>
                </a:solidFill>
              </a:rPr>
              <a:t>San Diego City College has been accredited by the EC-Council as an approved training center for Cybersecurity.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>
                <a:solidFill>
                  <a:schemeClr val="dk1"/>
                </a:solidFill>
              </a:rPr>
              <a:t>City College student in Graphic Design have worked with Qualcomm and the joint firms heading up the San Diego Seaport Village project to provide signage and marketing materials.</a:t>
            </a:r>
            <a:endParaRPr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553" y="6218543"/>
            <a:ext cx="1800225" cy="547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97251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5df449d0b6_0_42"/>
          <p:cNvSpPr txBox="1">
            <a:spLocks noGrp="1"/>
          </p:cNvSpPr>
          <p:nvPr>
            <p:ph type="sldNum" idx="4294967295"/>
          </p:nvPr>
        </p:nvSpPr>
        <p:spPr>
          <a:xfrm>
            <a:off x="11531600" y="6300788"/>
            <a:ext cx="660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bg1"/>
                </a:solidFill>
                <a:latin typeface="Trebuchet MS" panose="020B0603020202020204" pitchFamily="34" charset="0"/>
              </a:rPr>
              <a:t>85</a:t>
            </a:fld>
            <a:endParaRPr sz="1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231" name="Google Shape;231;g5df449d0b6_0_42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1239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  <a:buSzPts val="1100"/>
              <a:buNone/>
            </a:pPr>
            <a:r>
              <a:rPr lang="en-US" sz="3600" b="0">
                <a:solidFill>
                  <a:srgbClr val="FFFFFF"/>
                </a:solidFill>
              </a:rPr>
              <a:t>Business and Entrepreneurship </a:t>
            </a:r>
            <a:endParaRPr sz="3600" b="0">
              <a:solidFill>
                <a:srgbClr val="FFFFFF"/>
              </a:solidFill>
            </a:endParaRPr>
          </a:p>
        </p:txBody>
      </p:sp>
      <p:cxnSp>
        <p:nvCxnSpPr>
          <p:cNvPr id="232" name="Google Shape;232;g5df449d0b6_0_42"/>
          <p:cNvCxnSpPr/>
          <p:nvPr/>
        </p:nvCxnSpPr>
        <p:spPr>
          <a:xfrm>
            <a:off x="5873579" y="2753427"/>
            <a:ext cx="0" cy="2903100"/>
          </a:xfrm>
          <a:prstGeom prst="straightConnector1">
            <a:avLst/>
          </a:prstGeom>
          <a:noFill/>
          <a:ln w="19050" cap="flat" cmpd="sng">
            <a:solidFill>
              <a:srgbClr val="F6B33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33" name="Google Shape;233;g5df449d0b6_0_42"/>
          <p:cNvSpPr/>
          <p:nvPr/>
        </p:nvSpPr>
        <p:spPr>
          <a:xfrm>
            <a:off x="2105780" y="6244555"/>
            <a:ext cx="1137600" cy="474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g5df449d0b6_0_42"/>
          <p:cNvSpPr txBox="1"/>
          <p:nvPr/>
        </p:nvSpPr>
        <p:spPr>
          <a:xfrm>
            <a:off x="2105775" y="6170150"/>
            <a:ext cx="1137600" cy="47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latin typeface="Trebuchet MS"/>
                <a:ea typeface="Trebuchet MS"/>
                <a:cs typeface="Trebuchet MS"/>
                <a:sym typeface="Trebuchet MS"/>
              </a:rPr>
              <a:t>Campus logo HERE</a:t>
            </a:r>
            <a:endParaRPr sz="1600"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5" name="Google Shape;235;g5df449d0b6_0_42"/>
          <p:cNvSpPr txBox="1"/>
          <p:nvPr/>
        </p:nvSpPr>
        <p:spPr>
          <a:xfrm>
            <a:off x="475315" y="1400105"/>
            <a:ext cx="5271062" cy="4256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u="sng" dirty="0">
                <a:latin typeface="Trebuchet MS"/>
                <a:ea typeface="Trebuchet MS"/>
                <a:cs typeface="Trebuchet MS"/>
                <a:sym typeface="Trebuchet MS"/>
              </a:rPr>
              <a:t>Business Studies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Associates Degree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Business Administration (36 units for major)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Small Business Management Entrepreneur (36-36.5 units for major)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Certificate of Achievement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rebuchet MS"/>
                <a:ea typeface="Trebuchet MS"/>
                <a:cs typeface="Trebuchet MS"/>
                <a:sym typeface="Trebuchet MS"/>
              </a:rPr>
              <a:t>Small Business Management Entrepreneur (18 units)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6" name="Google Shape;236;g5df449d0b6_0_42"/>
          <p:cNvSpPr txBox="1"/>
          <p:nvPr/>
        </p:nvSpPr>
        <p:spPr>
          <a:xfrm>
            <a:off x="6193350" y="1532965"/>
            <a:ext cx="5503500" cy="4123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/>
              <a:t>Certificates of Performance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/>
              <a:t>Business Communications and Cultural Competence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/>
              <a:t>Business Operations – Cannabis Dispensary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/>
              <a:t>Business Presentations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/>
              <a:t>Customer Relationship Management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/>
              <a:t>Job Skills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/>
              <a:t>Management and Team Building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/>
              <a:t>Starting and Managing a Small Business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/>
              <a:t>Writing and Computational Skills for Business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endParaRPr lang="en-US" dirty="0"/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/>
              <a:t>The certificates of performance provide students with stackable certifications that can lead to skill development or employment.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2236" y="6170150"/>
            <a:ext cx="2016624" cy="613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71706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5376BE-D380-6445-A9C8-3DDF91D08D8C}" type="slidenum">
              <a:rPr lang="en-US" smtClean="0"/>
              <a:pPr>
                <a:defRPr/>
              </a:pPr>
              <a:t>86</a:t>
            </a:fld>
            <a:endParaRPr lang="en-US" dirty="0"/>
          </a:p>
        </p:txBody>
      </p:sp>
      <p:sp>
        <p:nvSpPr>
          <p:cNvPr id="4" name="Content Placeholder 1"/>
          <p:cNvSpPr>
            <a:spLocks noGrp="1"/>
          </p:cNvSpPr>
          <p:nvPr>
            <p:ph sz="half" idx="2"/>
          </p:nvPr>
        </p:nvSpPr>
        <p:spPr>
          <a:xfrm>
            <a:off x="381785" y="642293"/>
            <a:ext cx="4416458" cy="5441984"/>
          </a:xfrm>
        </p:spPr>
        <p:txBody>
          <a:bodyPr/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rgbClr val="F1C232"/>
                </a:solidFill>
              </a:rPr>
              <a:t>For more information on Career Education Programs at San Diego City College, please contact: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2000" dirty="0">
              <a:solidFill>
                <a:srgbClr val="F1C232"/>
              </a:solidFill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rgbClr val="F1C232"/>
                </a:solidFill>
              </a:rPr>
              <a:t>Rose LaMuraglia, Dean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rgbClr val="F1C232"/>
                </a:solidFill>
              </a:rPr>
              <a:t>San Diego City College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rgbClr val="F1C232"/>
                </a:solidFill>
                <a:hlinkClick r:id="rId3"/>
              </a:rPr>
              <a:t>rlamurag@sdccd.edu</a:t>
            </a:r>
            <a:endParaRPr lang="en-US" sz="2000" dirty="0">
              <a:solidFill>
                <a:srgbClr val="F1C232"/>
              </a:solidFill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rgbClr val="F1C232"/>
                </a:solidFill>
              </a:rPr>
              <a:t>619-388-3488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2000" dirty="0">
              <a:solidFill>
                <a:srgbClr val="F1C232"/>
              </a:solidFill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2000" dirty="0">
              <a:solidFill>
                <a:srgbClr val="F1C232"/>
              </a:solidFill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rgbClr val="F1C232"/>
                </a:solidFill>
              </a:rPr>
              <a:t>Sasha Knox, Job Placement Coordinator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rgbClr val="F1C232"/>
                </a:solidFill>
              </a:rPr>
              <a:t>San Diego City College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rgbClr val="F1C232"/>
                </a:solidFill>
                <a:hlinkClick r:id="rId4"/>
              </a:rPr>
              <a:t>sknox@sdccd.edu</a:t>
            </a:r>
            <a:endParaRPr lang="en-US" sz="2000" dirty="0">
              <a:solidFill>
                <a:srgbClr val="F1C232"/>
              </a:solidFill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rgbClr val="F1C232"/>
                </a:solidFill>
              </a:rPr>
              <a:t>619-388-3722</a:t>
            </a:r>
          </a:p>
        </p:txBody>
      </p:sp>
      <p:sp>
        <p:nvSpPr>
          <p:cNvPr id="6" name="Rectangle 5"/>
          <p:cNvSpPr/>
          <p:nvPr/>
        </p:nvSpPr>
        <p:spPr>
          <a:xfrm>
            <a:off x="2105780" y="6244555"/>
            <a:ext cx="1137690" cy="4740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Campus Logo Here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1201" y="6192146"/>
            <a:ext cx="1729753" cy="526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59527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5376BE-D380-6445-A9C8-3DDF91D08D8C}" type="slidenum">
              <a:rPr lang="en-US" smtClean="0"/>
              <a:pPr>
                <a:defRPr/>
              </a:pPr>
              <a:t>87</a:t>
            </a:fld>
            <a:endParaRPr lang="en-US" dirty="0"/>
          </a:p>
        </p:txBody>
      </p:sp>
      <p:sp>
        <p:nvSpPr>
          <p:cNvPr id="4" name="Content Placeholder 1"/>
          <p:cNvSpPr>
            <a:spLocks noGrp="1"/>
          </p:cNvSpPr>
          <p:nvPr>
            <p:ph sz="half" idx="2"/>
          </p:nvPr>
        </p:nvSpPr>
        <p:spPr>
          <a:xfrm>
            <a:off x="457201" y="1184451"/>
            <a:ext cx="3860799" cy="2831608"/>
          </a:xfrm>
        </p:spPr>
        <p:txBody>
          <a:bodyPr/>
          <a:lstStyle/>
          <a:p>
            <a:pPr>
              <a:spcBef>
                <a:spcPts val="200"/>
              </a:spcBef>
              <a:spcAft>
                <a:spcPts val="0"/>
              </a:spcAft>
            </a:pPr>
            <a:r>
              <a:rPr lang="en-US" sz="4400" dirty="0"/>
              <a:t>LEARN MORE.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4400" dirty="0"/>
              <a:t>EARN MORE. </a:t>
            </a:r>
            <a:endParaRPr lang="en-US" dirty="0"/>
          </a:p>
          <a:p>
            <a:pPr lvl="0">
              <a:spcBef>
                <a:spcPts val="600"/>
              </a:spcBef>
              <a:spcAft>
                <a:spcPts val="4200"/>
              </a:spcAft>
            </a:pPr>
            <a:r>
              <a:rPr lang="en-US" sz="2400" b="0" dirty="0"/>
              <a:t>WITH CAREER EDUCATION.</a:t>
            </a:r>
          </a:p>
          <a:p>
            <a:pPr lvl="0">
              <a:spcBef>
                <a:spcPts val="600"/>
              </a:spcBef>
              <a:spcAft>
                <a:spcPts val="3000"/>
              </a:spcAft>
            </a:pPr>
            <a:r>
              <a:rPr lang="en-US" sz="2400" b="0" dirty="0"/>
              <a:t>Visit </a:t>
            </a:r>
            <a:r>
              <a:rPr lang="en-US" sz="2400" dirty="0" err="1"/>
              <a:t>CareerEd.org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525651" y="3145312"/>
            <a:ext cx="368988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525650" y="4361283"/>
            <a:ext cx="3792350" cy="338554"/>
            <a:chOff x="525650" y="3710887"/>
            <a:chExt cx="3792350" cy="338554"/>
          </a:xfrm>
        </p:grpSpPr>
        <p:sp>
          <p:nvSpPr>
            <p:cNvPr id="7" name="TextBox 6"/>
            <p:cNvSpPr txBox="1"/>
            <p:nvPr/>
          </p:nvSpPr>
          <p:spPr>
            <a:xfrm>
              <a:off x="2795954" y="3710887"/>
              <a:ext cx="152204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Trebuchet MS" charset="0"/>
                  <a:ea typeface="Trebuchet MS" charset="0"/>
                  <a:cs typeface="Trebuchet MS" charset="0"/>
                </a:rPr>
                <a:t>/</a:t>
              </a:r>
              <a:r>
                <a:rPr lang="en-US" sz="1600" dirty="0" err="1">
                  <a:solidFill>
                    <a:schemeClr val="bg1"/>
                  </a:solidFill>
                  <a:latin typeface="Trebuchet MS" charset="0"/>
                  <a:ea typeface="Trebuchet MS" charset="0"/>
                  <a:cs typeface="Trebuchet MS" charset="0"/>
                </a:rPr>
                <a:t>mycareered</a:t>
              </a:r>
              <a:endParaRPr lang="en-US" sz="1600" dirty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endParaRPr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5650" y="3710887"/>
              <a:ext cx="2194332" cy="3385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301636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8-CTE-0530_RegionalTemplate_PPT" id="{E8CC594B-6B41-D641-BAD8-43E9C51010CF}" vid="{D2270591-C039-3740-AC34-BBA402FCEA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9C1D65F78EB34180D328DF4EF45FE1" ma:contentTypeVersion="13" ma:contentTypeDescription="Create a new document." ma:contentTypeScope="" ma:versionID="f047efd2b95bec3b674f235f561a3473">
  <xsd:schema xmlns:xsd="http://www.w3.org/2001/XMLSchema" xmlns:xs="http://www.w3.org/2001/XMLSchema" xmlns:p="http://schemas.microsoft.com/office/2006/metadata/properties" xmlns:ns3="3ba8a5cc-0f00-4cff-9208-9c9177cff106" xmlns:ns4="25fc5ca1-0abf-4279-a624-e9d0489054ea" targetNamespace="http://schemas.microsoft.com/office/2006/metadata/properties" ma:root="true" ma:fieldsID="e38215995bd5e0291e42a452db58466f" ns3:_="" ns4:_="">
    <xsd:import namespace="3ba8a5cc-0f00-4cff-9208-9c9177cff106"/>
    <xsd:import namespace="25fc5ca1-0abf-4279-a624-e9d0489054e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DateTaken" minOccurs="0"/>
                <xsd:element ref="ns3:MediaServiceEventHashCode" minOccurs="0"/>
                <xsd:element ref="ns3:MediaServiceGenerationTime" minOccurs="0"/>
                <xsd:element ref="ns3:MediaServiceLocation" minOccurs="0"/>
                <xsd:element ref="ns3:MediaServiceOCR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a8a5cc-0f00-4cff-9208-9c9177cff10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fc5ca1-0abf-4279-a624-e9d0489054e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8BA1CB8-5E16-43D0-88B3-A59A53A24A8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C9B8DAA-51EA-4808-8E53-349DD6CD5A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ba8a5cc-0f00-4cff-9208-9c9177cff106"/>
    <ds:schemaRef ds:uri="25fc5ca1-0abf-4279-a624-e9d0489054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80C99ED-D4C1-449D-9311-873254EAD2AA}">
  <ds:schemaRefs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http://purl.org/dc/dcmitype/"/>
    <ds:schemaRef ds:uri="25fc5ca1-0abf-4279-a624-e9d0489054ea"/>
    <ds:schemaRef ds:uri="http://purl.org/dc/terms/"/>
    <ds:schemaRef ds:uri="http://purl.org/dc/elements/1.1/"/>
    <ds:schemaRef ds:uri="3ba8a5cc-0f00-4cff-9208-9c9177cff106"/>
    <ds:schemaRef ds:uri="http://schemas.microsoft.com/office/infopath/2007/PartnerControl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18-CTE-0530_RegionalTemplate_PowerPoint_R2</Template>
  <TotalTime>0</TotalTime>
  <Words>7486</Words>
  <Application>Microsoft Office PowerPoint</Application>
  <PresentationFormat>Widescreen</PresentationFormat>
  <Paragraphs>1907</Paragraphs>
  <Slides>87</Slides>
  <Notes>86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87</vt:i4>
      </vt:variant>
    </vt:vector>
  </HeadingPairs>
  <TitlesOfParts>
    <vt:vector size="96" baseType="lpstr">
      <vt:lpstr>Arial</vt:lpstr>
      <vt:lpstr>Calibri</vt:lpstr>
      <vt:lpstr>Courier New</vt:lpstr>
      <vt:lpstr>Helvetica</vt:lpstr>
      <vt:lpstr>Helvetica Neue</vt:lpstr>
      <vt:lpstr>Open Sans</vt:lpstr>
      <vt:lpstr>Times New Roman</vt:lpstr>
      <vt:lpstr>Trebuchet MS</vt:lpstr>
      <vt:lpstr>Office Theme</vt:lpstr>
      <vt:lpstr>PowerPoint Presentation</vt:lpstr>
      <vt:lpstr>PowerPoint Presentation</vt:lpstr>
      <vt:lpstr>Advanced Manufacturing</vt:lpstr>
      <vt:lpstr>Advanced Manufacturing</vt:lpstr>
      <vt:lpstr>Advanced Transportation and Logistics</vt:lpstr>
      <vt:lpstr>Agriculture, Water, and Environmental Technologies</vt:lpstr>
      <vt:lpstr>Energy, Construction, and Utilities</vt:lpstr>
      <vt:lpstr>Energy, Construction, and Utilities</vt:lpstr>
      <vt:lpstr>Health</vt:lpstr>
      <vt:lpstr>Information and Communication Technology (ICT)  and Digital Media</vt:lpstr>
      <vt:lpstr>Information and Communication Technology (ICT)  and Digital Media</vt:lpstr>
      <vt:lpstr>Information and Communication Technology (ICT)  and Digital Media</vt:lpstr>
      <vt:lpstr>Life Sciences and Biotechnology</vt:lpstr>
      <vt:lpstr>Business and Entrepreneurship </vt:lpstr>
      <vt:lpstr>Business and Entrepreneurship </vt:lpstr>
      <vt:lpstr>Global Trade</vt:lpstr>
      <vt:lpstr>PowerPoint Presentation</vt:lpstr>
      <vt:lpstr>PowerPoint Presentation</vt:lpstr>
      <vt:lpstr>PowerPoint Presentation</vt:lpstr>
      <vt:lpstr>Advanced Manufacturing</vt:lpstr>
      <vt:lpstr>Advanced Transportation and Logistics</vt:lpstr>
      <vt:lpstr>Agriculture, Water, and Environmental Technologies</vt:lpstr>
      <vt:lpstr>Energy, Construction, and Utilities</vt:lpstr>
      <vt:lpstr>Health</vt:lpstr>
      <vt:lpstr>Information and Communication Technology (ICT)  and Digital Media</vt:lpstr>
      <vt:lpstr>Information and Communication Technology (ICT)  and Digital Media (cont’d)</vt:lpstr>
      <vt:lpstr>Life Sciences and Biotechnology</vt:lpstr>
      <vt:lpstr>Business and Entrepreneurship </vt:lpstr>
      <vt:lpstr>Other (Public Administration and Education Sectors)</vt:lpstr>
      <vt:lpstr>PowerPoint Presentation</vt:lpstr>
      <vt:lpstr>PowerPoint Presentation</vt:lpstr>
      <vt:lpstr>PowerPoint Presentation</vt:lpstr>
      <vt:lpstr>Agriculture, Water, and Environmental Technologies</vt:lpstr>
      <vt:lpstr>Business and Entrepreneurship </vt:lpstr>
      <vt:lpstr>Business and Entrepreneurship </vt:lpstr>
      <vt:lpstr>Business and Entrepreneurship </vt:lpstr>
      <vt:lpstr>Business and Entrepreneurship </vt:lpstr>
      <vt:lpstr>Business and Entrepreneurship </vt:lpstr>
      <vt:lpstr>Business and Entrepreneurship </vt:lpstr>
      <vt:lpstr>Business and Entrepreneurship </vt:lpstr>
      <vt:lpstr>Business and Entrepreneurship </vt:lpstr>
      <vt:lpstr>Education and Human Development</vt:lpstr>
      <vt:lpstr>Education and Human Development</vt:lpstr>
      <vt:lpstr>Energy, Construction, and Utilities</vt:lpstr>
      <vt:lpstr>Energy, Construction, and Utilities</vt:lpstr>
      <vt:lpstr>Health</vt:lpstr>
      <vt:lpstr>Health</vt:lpstr>
      <vt:lpstr>Health</vt:lpstr>
      <vt:lpstr>Health</vt:lpstr>
      <vt:lpstr>Health</vt:lpstr>
      <vt:lpstr>Health</vt:lpstr>
      <vt:lpstr>Health</vt:lpstr>
      <vt:lpstr>Health</vt:lpstr>
      <vt:lpstr>Health</vt:lpstr>
      <vt:lpstr>Information and Communication Technology (ICT)  and Digital Media</vt:lpstr>
      <vt:lpstr>Information and Communication Technology (ICT)  and Digital Media</vt:lpstr>
      <vt:lpstr>Information and Communication Technology (ICT)  and Digital Media</vt:lpstr>
      <vt:lpstr>Information and Communication Technology (ICT)  and Digital Media</vt:lpstr>
      <vt:lpstr>Information and Communication Technology (ICT)  and Digital Media</vt:lpstr>
      <vt:lpstr>Information and Communication Technology (ICT)  and Digital Media</vt:lpstr>
      <vt:lpstr>Retail, Hospitality and Tourism</vt:lpstr>
      <vt:lpstr>Retail, Hospitality and Tourism</vt:lpstr>
      <vt:lpstr>Retail, Hospitality and Tourism</vt:lpstr>
      <vt:lpstr>Retail, Hospitality and Tourism</vt:lpstr>
      <vt:lpstr>LEARNING SUCCESS</vt:lpstr>
      <vt:lpstr>PowerPoint Presentation</vt:lpstr>
      <vt:lpstr>PowerPoint Presentation</vt:lpstr>
      <vt:lpstr>PowerPoint Presentation</vt:lpstr>
      <vt:lpstr>Advanced Manufacturing</vt:lpstr>
      <vt:lpstr>Advanced Transportation and Logistics</vt:lpstr>
      <vt:lpstr>Health</vt:lpstr>
      <vt:lpstr>Information and Communication Technology (ICT)  and Digital Media</vt:lpstr>
      <vt:lpstr>Life Sciences and Biotechnology</vt:lpstr>
      <vt:lpstr>Business and Entrepreneurship </vt:lpstr>
      <vt:lpstr>Other Sectors</vt:lpstr>
      <vt:lpstr>PowerPoint Presentation</vt:lpstr>
      <vt:lpstr>PowerPoint Presentation</vt:lpstr>
      <vt:lpstr>PowerPoint Presentation</vt:lpstr>
      <vt:lpstr>Advanced Manufacturing</vt:lpstr>
      <vt:lpstr>Agriculture, Water, and Environmental Technologies</vt:lpstr>
      <vt:lpstr>Energy, Construction, and Utilities</vt:lpstr>
      <vt:lpstr>Energy, Construction, and Utilities</vt:lpstr>
      <vt:lpstr>Energy, Construction, and Utilities</vt:lpstr>
      <vt:lpstr>Information and Communication Technology (ICT)  and Digital Media</vt:lpstr>
      <vt:lpstr>Business and Entrepreneurship 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CAREER EDUCATION</dc:title>
  <dc:subject/>
  <dc:creator>Microsoft Office User</dc:creator>
  <cp:keywords/>
  <dc:description/>
  <cp:lastModifiedBy>Windows User</cp:lastModifiedBy>
  <cp:revision>80</cp:revision>
  <cp:lastPrinted>2018-07-06T22:50:13Z</cp:lastPrinted>
  <dcterms:created xsi:type="dcterms:W3CDTF">2018-07-02T22:58:04Z</dcterms:created>
  <dcterms:modified xsi:type="dcterms:W3CDTF">2019-11-13T17:21:20Z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0x010100FA9C1D65F78EB34180D328DF4EF45FE1</vt:lpwstr>
  </property>
</Properties>
</file>