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318" r:id="rId2"/>
    <p:sldId id="329" r:id="rId3"/>
    <p:sldId id="339" r:id="rId4"/>
    <p:sldId id="340" r:id="rId5"/>
    <p:sldId id="342" r:id="rId6"/>
    <p:sldId id="343" r:id="rId7"/>
    <p:sldId id="344" r:id="rId8"/>
    <p:sldId id="345" r:id="rId9"/>
  </p:sldIdLst>
  <p:sldSz cx="12188825"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30">
          <p15:clr>
            <a:srgbClr val="A4A3A4"/>
          </p15:clr>
        </p15:guide>
        <p15:guide id="3" orient="horz" pos="1152">
          <p15:clr>
            <a:srgbClr val="A4A3A4"/>
          </p15:clr>
        </p15:guide>
        <p15:guide id="4" orient="horz" pos="1018">
          <p15:clr>
            <a:srgbClr val="A4A3A4"/>
          </p15:clr>
        </p15:guide>
        <p15:guide id="5" orient="horz" pos="3886">
          <p15:clr>
            <a:srgbClr val="A4A3A4"/>
          </p15:clr>
        </p15:guide>
        <p15:guide id="6" orient="horz" pos="2928">
          <p15:clr>
            <a:srgbClr val="A4A3A4"/>
          </p15:clr>
        </p15:guide>
        <p15:guide id="7" orient="horz" pos="3072">
          <p15:clr>
            <a:srgbClr val="A4A3A4"/>
          </p15:clr>
        </p15:guide>
        <p15:guide id="8" orient="horz" pos="407">
          <p15:clr>
            <a:srgbClr val="A4A3A4"/>
          </p15:clr>
        </p15:guide>
        <p15:guide id="9" pos="3839">
          <p15:clr>
            <a:srgbClr val="A4A3A4"/>
          </p15:clr>
        </p15:guide>
        <p15:guide id="10" pos="959">
          <p15:clr>
            <a:srgbClr val="A4A3A4"/>
          </p15:clr>
        </p15:guide>
        <p15:guide id="11" pos="7151">
          <p15:clr>
            <a:srgbClr val="A4A3A4"/>
          </p15:clr>
        </p15:guide>
        <p15:guide id="12" pos="671">
          <p15:clr>
            <a:srgbClr val="A4A3A4"/>
          </p15:clr>
        </p15:guide>
        <p15:guide id="13" pos="4991">
          <p15:clr>
            <a:srgbClr val="A4A3A4"/>
          </p15:clr>
        </p15:guide>
        <p15:guide id="14" pos="700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8282"/>
    <a:srgbClr val="6E90FE"/>
    <a:srgbClr val="8086FC"/>
    <a:srgbClr val="6D6DFB"/>
    <a:srgbClr val="4E78F0"/>
    <a:srgbClr val="F0932C"/>
    <a:srgbClr val="92C610"/>
    <a:srgbClr val="9FD812"/>
    <a:srgbClr val="E05F2C"/>
    <a:srgbClr val="0ABE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74972" autoAdjust="0"/>
  </p:normalViewPr>
  <p:slideViewPr>
    <p:cSldViewPr showGuides="1">
      <p:cViewPr varScale="1">
        <p:scale>
          <a:sx n="67" d="100"/>
          <a:sy n="67" d="100"/>
        </p:scale>
        <p:origin x="1044" y="60"/>
      </p:cViewPr>
      <p:guideLst>
        <p:guide orient="horz" pos="2160"/>
        <p:guide orient="horz" pos="4030"/>
        <p:guide orient="horz" pos="1152"/>
        <p:guide orient="horz" pos="1018"/>
        <p:guide orient="horz" pos="3886"/>
        <p:guide orient="horz" pos="2928"/>
        <p:guide orient="horz" pos="3072"/>
        <p:guide orient="horz" pos="407"/>
        <p:guide pos="3839"/>
        <p:guide pos="959"/>
        <p:guide pos="7151"/>
        <p:guide pos="671"/>
        <p:guide pos="4991"/>
        <p:guide pos="7007"/>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6" d="100"/>
          <a:sy n="66" d="100"/>
        </p:scale>
        <p:origin x="285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69AFDC-7658-4951-B0FF-52DFF2A93C0A}" type="datetimeFigureOut">
              <a:rPr lang="en-US" smtClean="0"/>
              <a:t>12/12/2019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8ED99B-9732-49FC-9C16-B56FEB1B1092}" type="slidenum">
              <a:rPr lang="en-US" smtClean="0"/>
              <a:t>‹#›</a:t>
            </a:fld>
            <a:endParaRPr lang="en-US"/>
          </a:p>
        </p:txBody>
      </p:sp>
    </p:spTree>
    <p:extLst>
      <p:ext uri="{BB962C8B-B14F-4D97-AF65-F5344CB8AC3E}">
        <p14:creationId xmlns:p14="http://schemas.microsoft.com/office/powerpoint/2010/main" val="1314662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smtClean="0"/>
              <a:t>12/12/2019</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lang="en-US" smtClean="0"/>
              <a:t>‹#›</a:t>
            </a:fld>
            <a:endParaRPr lang="en-US"/>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With the passage of the 2013 Budget Act, Governor Jerry Brown signed into law the Local Control Funding Formula (LCFF)—the largest overhaul of California’s K-12 education funding system since the late 1970s. The new policy implements a statewide weighted student formula, creating a system that establishes an equal level of base funding for all students in the state, targets greater amounts of funding to districts with students that qualify for free or reduced price meals, English learners, and foster youth. LCFF also grants school districts with almost full discretion over the vast majority of state funding. The new state funding formula represents a dramatic departure from the previous system, whose antiquated funding allocations and complex set of programmatic requirements tied to specific funding streams produced frustration for policymakers, educators, researchers, and community members alike.</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transition to the LCFF system was unexpectedly rapid. Originally forecast to take seven years, the job was essentially done in three due to strong growth in California's tax receipts.</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3</a:t>
            </a:fld>
            <a:endParaRPr lang="en-US"/>
          </a:p>
        </p:txBody>
      </p:sp>
    </p:spTree>
    <p:extLst>
      <p:ext uri="{BB962C8B-B14F-4D97-AF65-F5344CB8AC3E}">
        <p14:creationId xmlns:p14="http://schemas.microsoft.com/office/powerpoint/2010/main" val="356120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 to answer how</a:t>
            </a:r>
            <a:r>
              <a:rPr lang="en-US" baseline="0" dirty="0" smtClean="0"/>
              <a:t> high-needs students are determined.  English language learners, students with low socio-economic status – free and reduced lunch, and foster and homeless youth</a:t>
            </a:r>
          </a:p>
          <a:p>
            <a:r>
              <a:rPr lang="en-US" baseline="0" dirty="0" smtClean="0"/>
              <a:t>Unduplicated student count  means that a student who may fall into several high-needs categories would only be counted once.  </a:t>
            </a:r>
          </a:p>
          <a:p>
            <a:endParaRPr lang="en-US" baseline="0" dirty="0" smtClean="0"/>
          </a:p>
          <a:p>
            <a:r>
              <a:rPr lang="en-US" sz="1200" b="0" i="0" kern="1200" dirty="0" smtClean="0">
                <a:solidFill>
                  <a:schemeClr val="tx1"/>
                </a:solidFill>
                <a:effectLst/>
                <a:latin typeface="+mn-lt"/>
                <a:ea typeface="+mn-ea"/>
                <a:cs typeface="+mn-cs"/>
              </a:rPr>
              <a:t>The end result is that districts receive very different levels of funding based on how many English language learners, children in poverty and children in foster care they have.</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4</a:t>
            </a:fld>
            <a:endParaRPr lang="en-US"/>
          </a:p>
        </p:txBody>
      </p:sp>
    </p:spTree>
    <p:extLst>
      <p:ext uri="{BB962C8B-B14F-4D97-AF65-F5344CB8AC3E}">
        <p14:creationId xmlns:p14="http://schemas.microsoft.com/office/powerpoint/2010/main" val="2661436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Kim</a:t>
            </a:r>
            <a:r>
              <a:rPr lang="en-US" baseline="0" dirty="0" smtClean="0"/>
              <a:t> for correlation of zip codes to districts.  Ask Mike for more information about this.  </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5</a:t>
            </a:fld>
            <a:endParaRPr lang="en-US"/>
          </a:p>
        </p:txBody>
      </p:sp>
    </p:spTree>
    <p:extLst>
      <p:ext uri="{BB962C8B-B14F-4D97-AF65-F5344CB8AC3E}">
        <p14:creationId xmlns:p14="http://schemas.microsoft.com/office/powerpoint/2010/main" val="47057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Kathleen</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6</a:t>
            </a:fld>
            <a:endParaRPr lang="en-US"/>
          </a:p>
        </p:txBody>
      </p:sp>
    </p:spTree>
    <p:extLst>
      <p:ext uri="{BB962C8B-B14F-4D97-AF65-F5344CB8AC3E}">
        <p14:creationId xmlns:p14="http://schemas.microsoft.com/office/powerpoint/2010/main" val="2589060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0824" y="1600200"/>
            <a:ext cx="5945188" cy="3048000"/>
          </a:xfrm>
        </p:spPr>
        <p:txBody>
          <a:bodyPr anchor="b">
            <a:normAutofit/>
          </a:bodyPr>
          <a:lstStyle>
            <a:lvl1pPr>
              <a:lnSpc>
                <a:spcPct val="80000"/>
              </a:lnSpc>
              <a:defRPr sz="6600">
                <a:solidFill>
                  <a:schemeClr val="tx1"/>
                </a:solidFill>
              </a:defRPr>
            </a:lvl1pPr>
          </a:lstStyle>
          <a:p>
            <a:r>
              <a:rPr lang="en-US" smtClean="0"/>
              <a:t>Click to edit Master title style</a:t>
            </a:r>
            <a:endParaRPr/>
          </a:p>
        </p:txBody>
      </p:sp>
      <p:sp>
        <p:nvSpPr>
          <p:cNvPr id="3" name="Subtitle 2"/>
          <p:cNvSpPr>
            <a:spLocks noGrp="1"/>
          </p:cNvSpPr>
          <p:nvPr>
            <p:ph type="subTitle" idx="1" hasCustomPrompt="1"/>
          </p:nvPr>
        </p:nvSpPr>
        <p:spPr>
          <a:xfrm>
            <a:off x="1520825" y="4898572"/>
            <a:ext cx="5945187" cy="1270453"/>
          </a:xfrm>
        </p:spPr>
        <p:txBody>
          <a:bodyPr>
            <a:noAutofit/>
          </a:bodyPr>
          <a:lstStyle>
            <a:lvl1pPr marL="0" indent="0" algn="l">
              <a:spcBef>
                <a:spcPts val="0"/>
              </a:spcBef>
              <a:buNone/>
              <a:defRPr sz="2800" cap="none" baseline="0">
                <a:solidFill>
                  <a:schemeClr val="accent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E</a:t>
            </a:r>
            <a:r>
              <a:rPr dirty="0"/>
              <a:t>dit Master subtitle style</a:t>
            </a:r>
          </a:p>
        </p:txBody>
      </p:sp>
      <p:cxnSp>
        <p:nvCxnSpPr>
          <p:cNvPr id="6" name="Straight Connector 5"/>
          <p:cNvCxnSpPr/>
          <p:nvPr/>
        </p:nvCxnSpPr>
        <p:spPr>
          <a:xfrm>
            <a:off x="1658936" y="4782971"/>
            <a:ext cx="56546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grpSp>
        <p:nvGrpSpPr>
          <p:cNvPr id="5" name="Group 4"/>
          <p:cNvGrpSpPr/>
          <p:nvPr userDrawn="1"/>
        </p:nvGrpSpPr>
        <p:grpSpPr>
          <a:xfrm>
            <a:off x="7923213" y="0"/>
            <a:ext cx="4265612" cy="6858000"/>
            <a:chOff x="7923213" y="0"/>
            <a:chExt cx="4265612" cy="685800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923213" y="0"/>
              <a:ext cx="4265612" cy="6858000"/>
            </a:xfrm>
            <a:prstGeom prst="rect">
              <a:avLst/>
            </a:prstGeom>
          </p:spPr>
        </p:pic>
        <p:sp>
          <p:nvSpPr>
            <p:cNvPr id="13" name="Rectangle 12"/>
            <p:cNvSpPr/>
            <p:nvPr/>
          </p:nvSpPr>
          <p:spPr>
            <a:xfrm>
              <a:off x="7923213" y="0"/>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50000"/>
                  </a:schemeClr>
                </a:solidFill>
              </a:defRPr>
            </a:lvl1pPr>
          </a:lstStyle>
          <a:p>
            <a:r>
              <a:rPr lang="en-US" smtClean="0"/>
              <a:t>Click to edit Master title style</a:t>
            </a:r>
            <a:endParaRPr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03F41C87-7AD9-4845-A077-840E4A0F3F06}" type="datetimeFigureOut">
              <a:rPr lang="en-US"/>
              <a:t>12/12/2019</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cxnSp>
        <p:nvCxnSpPr>
          <p:cNvPr id="7" name="Straight Connector 6"/>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0" y="2237096"/>
            <a:ext cx="8229601" cy="2411103"/>
          </a:xfrm>
        </p:spPr>
        <p:txBody>
          <a:bodyPr anchor="b">
            <a:normAutofit/>
          </a:bodyPr>
          <a:lstStyle>
            <a:lvl1pPr algn="l">
              <a:lnSpc>
                <a:spcPct val="80000"/>
              </a:lnSpc>
              <a:defRPr sz="4800" b="0" cap="none" baseline="0">
                <a:solidFill>
                  <a:schemeClr val="tx1"/>
                </a:solidFill>
              </a:defRPr>
            </a:lvl1pPr>
          </a:lstStyle>
          <a:p>
            <a:r>
              <a:rPr lang="en-US" smtClean="0"/>
              <a:t>Click to edit Master title style</a:t>
            </a:r>
            <a:endParaRPr/>
          </a:p>
        </p:txBody>
      </p:sp>
      <p:sp>
        <p:nvSpPr>
          <p:cNvPr id="3" name="Text Placeholder 2"/>
          <p:cNvSpPr>
            <a:spLocks noGrp="1"/>
          </p:cNvSpPr>
          <p:nvPr>
            <p:ph type="body" idx="1"/>
          </p:nvPr>
        </p:nvSpPr>
        <p:spPr>
          <a:xfrm>
            <a:off x="1522412" y="4876800"/>
            <a:ext cx="8229601" cy="1292225"/>
          </a:xfrm>
        </p:spPr>
        <p:txBody>
          <a:bodyPr anchor="t">
            <a:normAutofit/>
          </a:bodyPr>
          <a:lstStyle>
            <a:lvl1pPr marL="0" indent="0">
              <a:spcBef>
                <a:spcPts val="0"/>
              </a:spcBef>
              <a:buNone/>
              <a:defRPr sz="2800" cap="none" baseline="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grpSp>
        <p:nvGrpSpPr>
          <p:cNvPr id="7" name="Group 6"/>
          <p:cNvGrpSpPr/>
          <p:nvPr userDrawn="1"/>
        </p:nvGrpSpPr>
        <p:grpSpPr>
          <a:xfrm>
            <a:off x="11123611" y="0"/>
            <a:ext cx="1065214" cy="6868886"/>
            <a:chOff x="11123611" y="0"/>
            <a:chExt cx="1065214" cy="6868886"/>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1123611" y="0"/>
              <a:ext cx="1065213" cy="6858000"/>
            </a:xfrm>
            <a:prstGeom prst="rect">
              <a:avLst/>
            </a:prstGeom>
          </p:spPr>
        </p:pic>
        <p:sp>
          <p:nvSpPr>
            <p:cNvPr id="12" name="Rectangle 11"/>
            <p:cNvSpPr/>
            <p:nvPr/>
          </p:nvSpPr>
          <p:spPr>
            <a:xfrm>
              <a:off x="11123612" y="10886"/>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03F41C87-7AD9-4845-A077-840E4A0F3F06}" type="datetimeFigureOut">
              <a:rPr lang="en-US"/>
              <a:t>12/12/2019</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cxnSp>
        <p:nvCxnSpPr>
          <p:cNvPr id="9" name="Straight Connector 8"/>
          <p:cNvCxnSpPr/>
          <p:nvPr/>
        </p:nvCxnSpPr>
        <p:spPr>
          <a:xfrm>
            <a:off x="1658936" y="4782971"/>
            <a:ext cx="80168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1219200"/>
          </a:xfrm>
        </p:spPr>
        <p:txBody>
          <a:bodyPr/>
          <a:lstStyle>
            <a:lvl1pPr>
              <a:defRPr>
                <a:solidFill>
                  <a:schemeClr val="accent1">
                    <a:lumMod val="50000"/>
                  </a:schemeClr>
                </a:solidFill>
              </a:defRPr>
            </a:lvl1pPr>
          </a:lstStyle>
          <a:p>
            <a:r>
              <a:rPr lang="en-US" smtClean="0"/>
              <a:t>Click to edit Master title style</a:t>
            </a:r>
            <a:endParaRPr/>
          </a:p>
        </p:txBody>
      </p:sp>
      <p:sp>
        <p:nvSpPr>
          <p:cNvPr id="3" name="Content Placeholder 2"/>
          <p:cNvSpPr>
            <a:spLocks noGrp="1"/>
          </p:cNvSpPr>
          <p:nvPr>
            <p:ph sz="half" idx="1"/>
          </p:nvPr>
        </p:nvSpPr>
        <p:spPr>
          <a:xfrm>
            <a:off x="1488168" y="1984248"/>
            <a:ext cx="4800600" cy="4187952"/>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6551612" y="1984248"/>
            <a:ext cx="4800601" cy="4187952"/>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03F41C87-7AD9-4845-A077-840E4A0F3F06}" type="datetimeFigureOut">
              <a:rPr lang="en-US"/>
              <a:t>12/12/2019</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cxnSp>
        <p:nvCxnSpPr>
          <p:cNvPr id="8" name="Straight Connector 7"/>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1219200"/>
          </a:xfrm>
        </p:spPr>
        <p:txBody>
          <a:bodyPr/>
          <a:lstStyle>
            <a:lvl1pPr>
              <a:defRPr>
                <a:solidFill>
                  <a:schemeClr val="accent1">
                    <a:lumMod val="50000"/>
                  </a:schemeClr>
                </a:solidFill>
              </a:defRPr>
            </a:lvl1pPr>
          </a:lstStyle>
          <a:p>
            <a:r>
              <a:rPr lang="en-US" smtClean="0"/>
              <a:t>Click to edit Master title style</a:t>
            </a:r>
            <a:endParaRPr dirty="0"/>
          </a:p>
        </p:txBody>
      </p:sp>
      <p:sp>
        <p:nvSpPr>
          <p:cNvPr id="3" name="Text Placeholder 2"/>
          <p:cNvSpPr>
            <a:spLocks noGrp="1"/>
          </p:cNvSpPr>
          <p:nvPr>
            <p:ph type="body" idx="1"/>
          </p:nvPr>
        </p:nvSpPr>
        <p:spPr>
          <a:xfrm>
            <a:off x="1522413" y="1828800"/>
            <a:ext cx="4800600"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22413" y="2743200"/>
            <a:ext cx="4800600" cy="342582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6551613" y="1828800"/>
            <a:ext cx="4800600"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551613" y="2743200"/>
            <a:ext cx="4800600" cy="342582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03F41C87-7AD9-4845-A077-840E4A0F3F06}" type="datetimeFigureOut">
              <a:rPr lang="en-US"/>
              <a:t>12/12/2019</a:t>
            </a:fld>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cxnSp>
        <p:nvCxnSpPr>
          <p:cNvPr id="10" name="Straight Connector 9"/>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50000"/>
                  </a:schemeClr>
                </a:solidFill>
              </a:defRPr>
            </a:lvl1pPr>
          </a:lstStyle>
          <a:p>
            <a:r>
              <a:rPr lang="en-US" smtClean="0"/>
              <a:t>Click to edit Master title style</a:t>
            </a:r>
            <a:endParaRPr dirty="0"/>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03F41C87-7AD9-4845-A077-840E4A0F3F06}" type="datetimeFigureOut">
              <a:rPr lang="en-US"/>
              <a:t>12/12/2019</a:t>
            </a:fld>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cxnSp>
        <p:nvCxnSpPr>
          <p:cNvPr id="6" name="Straight Connector 5"/>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03F41C87-7AD9-4845-A077-840E4A0F3F06}" type="datetimeFigureOut">
              <a:rPr lang="en-US"/>
              <a:t>12/12/2019</a:t>
            </a:fld>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3" y="685800"/>
            <a:ext cx="4114800" cy="1925637"/>
          </a:xfrm>
        </p:spPr>
        <p:txBody>
          <a:bodyPr anchor="b">
            <a:noAutofit/>
          </a:bodyPr>
          <a:lstStyle>
            <a:lvl1pPr algn="l">
              <a:lnSpc>
                <a:spcPct val="80000"/>
              </a:lnSpc>
              <a:defRPr sz="4000" b="0">
                <a:solidFill>
                  <a:schemeClr val="accent1">
                    <a:lumMod val="50000"/>
                  </a:schemeClr>
                </a:solidFill>
              </a:defRPr>
            </a:lvl1pPr>
          </a:lstStyle>
          <a:p>
            <a:r>
              <a:rPr lang="en-US" smtClean="0"/>
              <a:t>Click to edit Master title style</a:t>
            </a:r>
            <a:endParaRPr/>
          </a:p>
        </p:txBody>
      </p:sp>
      <p:sp>
        <p:nvSpPr>
          <p:cNvPr id="3" name="Content Placeholder 2"/>
          <p:cNvSpPr>
            <a:spLocks noGrp="1"/>
          </p:cNvSpPr>
          <p:nvPr>
            <p:ph idx="1"/>
          </p:nvPr>
        </p:nvSpPr>
        <p:spPr>
          <a:xfrm>
            <a:off x="6094414" y="685800"/>
            <a:ext cx="5257799"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1522413" y="2895599"/>
            <a:ext cx="4114800" cy="1752601"/>
          </a:xfrm>
        </p:spPr>
        <p:txBody>
          <a:bodyPr>
            <a:normAutofit/>
          </a:bodyPr>
          <a:lstStyle>
            <a:lvl1pPr marL="0" indent="0">
              <a:lnSpc>
                <a:spcPct val="90000"/>
              </a:lnSpc>
              <a:spcBef>
                <a:spcPts val="18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03F41C87-7AD9-4845-A077-840E4A0F3F06}" type="datetimeFigureOut">
              <a:rPr lang="en-US"/>
              <a:t>12/12/2019</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cxnSp>
        <p:nvCxnSpPr>
          <p:cNvPr id="8" name="Straight Connector 7"/>
          <p:cNvCxnSpPr/>
          <p:nvPr/>
        </p:nvCxnSpPr>
        <p:spPr>
          <a:xfrm>
            <a:off x="1658936" y="2743200"/>
            <a:ext cx="3902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3" y="685800"/>
            <a:ext cx="4114800" cy="1925638"/>
          </a:xfrm>
        </p:spPr>
        <p:txBody>
          <a:bodyPr anchor="b">
            <a:normAutofit/>
          </a:bodyPr>
          <a:lstStyle>
            <a:lvl1pPr algn="l">
              <a:lnSpc>
                <a:spcPct val="80000"/>
              </a:lnSpc>
              <a:defRPr sz="4000" b="0" i="0" baseline="0">
                <a:solidFill>
                  <a:schemeClr val="accent1">
                    <a:lumMod val="50000"/>
                  </a:schemeClr>
                </a:solidFill>
              </a:defRPr>
            </a:lvl1pPr>
          </a:lstStyle>
          <a:p>
            <a:r>
              <a:rPr lang="en-US" smtClean="0"/>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6025925" y="-50118"/>
            <a:ext cx="6172198" cy="6857999"/>
          </a:xfrm>
          <a:solidFill>
            <a:schemeClr val="bg2"/>
          </a:solidFill>
          <a:effectLst>
            <a:outerShdw blurRad="152400" dist="50800" dir="10800000" algn="r" rotWithShape="0">
              <a:prstClr val="black">
                <a:alpha val="25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522413" y="2895599"/>
            <a:ext cx="4114800" cy="1752601"/>
          </a:xfrm>
        </p:spPr>
        <p:txBody>
          <a:bodyPr>
            <a:normAutofit/>
          </a:bodyPr>
          <a:lstStyle>
            <a:lvl1pPr marL="0" indent="0">
              <a:lnSpc>
                <a:spcPct val="90000"/>
              </a:lnSpc>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0" name="Straight Connector 9"/>
          <p:cNvCxnSpPr/>
          <p:nvPr/>
        </p:nvCxnSpPr>
        <p:spPr>
          <a:xfrm>
            <a:off x="1658936" y="2743200"/>
            <a:ext cx="3902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50000"/>
                  </a:schemeClr>
                </a:solidFill>
              </a:defRPr>
            </a:lvl1p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03F41C87-7AD9-4845-A077-840E4A0F3F06}" type="datetimeFigureOut">
              <a:rPr lang="en-US"/>
              <a:t>12/12/2019</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3412" y="646112"/>
            <a:ext cx="1828801" cy="5522913"/>
          </a:xfrm>
        </p:spPr>
        <p:txBody>
          <a:bodyPr vert="eaVert"/>
          <a:lstStyle>
            <a:lvl1pPr>
              <a:defRPr>
                <a:solidFill>
                  <a:schemeClr val="accent1">
                    <a:lumMod val="50000"/>
                  </a:schemeClr>
                </a:solidFill>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1522412" y="646112"/>
            <a:ext cx="7620000" cy="552291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03F41C87-7AD9-4845-A077-840E4A0F3F06}" type="datetimeFigureOut">
              <a:rPr lang="en-US"/>
              <a:t>12/12/2019</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cxnSp>
        <p:nvCxnSpPr>
          <p:cNvPr id="7" name="Straight Connector 6"/>
          <p:cNvCxnSpPr/>
          <p:nvPr/>
        </p:nvCxnSpPr>
        <p:spPr>
          <a:xfrm>
            <a:off x="9371012" y="762000"/>
            <a:ext cx="0" cy="533400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829799" cy="12192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2413" y="1981200"/>
            <a:ext cx="9829799" cy="4187825"/>
          </a:xfrm>
          <a:prstGeom prst="rect">
            <a:avLst/>
          </a:prstGeom>
        </p:spPr>
        <p:txBody>
          <a:bodyPr vert="horz" lIns="91440" tIns="45720" rIns="91440" bIns="45720" rtlCol="0">
            <a:normAutofit/>
          </a:bodyPr>
          <a:lstStyle/>
          <a:p>
            <a:pPr lvl="0"/>
            <a:r>
              <a:rPr lang="en-US" dirty="0"/>
              <a:t>E</a:t>
            </a:r>
            <a:r>
              <a:rPr dirty="0"/>
              <a:t>dit Master text styles</a:t>
            </a:r>
          </a:p>
          <a:p>
            <a:pPr lvl="1"/>
            <a:r>
              <a:rPr dirty="0"/>
              <a:t>Second level</a:t>
            </a:r>
          </a:p>
          <a:p>
            <a:pPr lvl="2"/>
            <a:r>
              <a:rPr dirty="0"/>
              <a:t>Third level</a:t>
            </a:r>
          </a:p>
          <a:p>
            <a:pPr lvl="3"/>
            <a:r>
              <a:rPr dirty="0"/>
              <a:t>Fourth level</a:t>
            </a:r>
          </a:p>
          <a:p>
            <a:pPr lvl="4"/>
            <a:r>
              <a:rPr dirty="0"/>
              <a:t>Fifth level</a:t>
            </a:r>
          </a:p>
        </p:txBody>
      </p:sp>
      <p:sp>
        <p:nvSpPr>
          <p:cNvPr id="5" name="Footer Placeholder 4"/>
          <p:cNvSpPr>
            <a:spLocks noGrp="1"/>
          </p:cNvSpPr>
          <p:nvPr>
            <p:ph type="ftr" sz="quarter" idx="3"/>
          </p:nvPr>
        </p:nvSpPr>
        <p:spPr>
          <a:xfrm>
            <a:off x="1522413" y="6400800"/>
            <a:ext cx="5954834" cy="276228"/>
          </a:xfrm>
          <a:prstGeom prst="rect">
            <a:avLst/>
          </a:prstGeom>
        </p:spPr>
        <p:txBody>
          <a:bodyPr vert="horz" lIns="91440" tIns="45720" rIns="91440" bIns="45720" rtlCol="0" anchor="ctr"/>
          <a:lstStyle>
            <a:lvl1pPr algn="l">
              <a:defRPr sz="110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100">
                <a:solidFill>
                  <a:schemeClr val="tx1"/>
                </a:solidFill>
              </a:defRPr>
            </a:lvl1pPr>
          </a:lstStyle>
          <a:p>
            <a:fld id="{03F41C87-7AD9-4845-A077-840E4A0F3F06}" type="datetimeFigureOut">
              <a:rPr lang="en-US" smtClean="0"/>
              <a:pPr/>
              <a:t>12/12/2019</a:t>
            </a:fld>
            <a:endParaRPr lang="en-US"/>
          </a:p>
        </p:txBody>
      </p:sp>
      <p:sp>
        <p:nvSpPr>
          <p:cNvPr id="6" name="Slide Number Placeholder 5"/>
          <p:cNvSpPr>
            <a:spLocks noGrp="1"/>
          </p:cNvSpPr>
          <p:nvPr>
            <p:ph type="sldNum" sz="quarter" idx="4"/>
          </p:nvPr>
        </p:nvSpPr>
        <p:spPr>
          <a:xfrm>
            <a:off x="10285411" y="6400800"/>
            <a:ext cx="1066802" cy="276228"/>
          </a:xfrm>
          <a:prstGeom prst="rect">
            <a:avLst/>
          </a:prstGeom>
        </p:spPr>
        <p:txBody>
          <a:bodyPr vert="horz" lIns="91440" tIns="45720" rIns="91440" bIns="45720" rtlCol="0" anchor="ctr"/>
          <a:lstStyle>
            <a:lvl1pPr algn="r">
              <a:defRPr sz="1100">
                <a:solidFill>
                  <a:schemeClr val="tx1"/>
                </a:solidFill>
              </a:defRPr>
            </a:lvl1pPr>
          </a:lstStyle>
          <a:p>
            <a:fld id="{2A013F82-EE5E-44EE-A61D-E31C6657F26F}" type="slidenum">
              <a:rPr lang="en-US" smtClean="0"/>
              <a:pPr/>
              <a:t>‹#›</a:t>
            </a:fld>
            <a:endParaRPr lang="en-US"/>
          </a:p>
        </p:txBody>
      </p:sp>
      <p:pic>
        <p:nvPicPr>
          <p:cNvPr id="9" name="Picture 8"/>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1" y="0"/>
            <a:ext cx="1065213" cy="6858000"/>
          </a:xfrm>
          <a:prstGeom prst="rect">
            <a:avLst/>
          </a:prstGeom>
        </p:spPr>
      </p:pic>
      <p:sp>
        <p:nvSpPr>
          <p:cNvPr id="10" name="Rectangle 9"/>
          <p:cNvSpPr/>
          <p:nvPr/>
        </p:nvSpPr>
        <p:spPr>
          <a:xfrm>
            <a:off x="1" y="0"/>
            <a:ext cx="1065213" cy="6858000"/>
          </a:xfrm>
          <a:prstGeom prst="rect">
            <a:avLst/>
          </a:prstGeom>
          <a:gradFill flip="none" rotWithShape="1">
            <a:gsLst>
              <a:gs pos="75000">
                <a:schemeClr val="tx2">
                  <a:alpha val="0"/>
                </a:schemeClr>
              </a:gs>
              <a:gs pos="100000">
                <a:schemeClr val="tx2">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403059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accent1">
              <a:lumMod val="50000"/>
            </a:schemeClr>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tx1">
            <a:lumMod val="90000"/>
            <a:lumOff val="1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90000"/>
            <a:lumOff val="1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d100.org/lessons/lcff" TargetMode="External"/><Relationship Id="rId2" Type="http://schemas.openxmlformats.org/officeDocument/2006/relationships/hyperlink" Target="https://edsource.org/2016/local-control-funding-formula-guide-lcff/89272" TargetMode="External"/><Relationship Id="rId1" Type="http://schemas.openxmlformats.org/officeDocument/2006/relationships/slideLayout" Target="../slideLayouts/slideLayout2.xml"/><Relationship Id="rId4" Type="http://schemas.openxmlformats.org/officeDocument/2006/relationships/hyperlink" Target="https://www.goboinfo.com/2017/06/lcff-lcap-easily-explained-with-free-infographi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LCFF Discussion</a:t>
            </a:r>
            <a:endParaRPr lang="en-US" dirty="0"/>
          </a:p>
        </p:txBody>
      </p:sp>
      <p:sp>
        <p:nvSpPr>
          <p:cNvPr id="3" name="Subtitle 2"/>
          <p:cNvSpPr>
            <a:spLocks noGrp="1"/>
          </p:cNvSpPr>
          <p:nvPr>
            <p:ph type="subTitle" idx="1"/>
          </p:nvPr>
        </p:nvSpPr>
        <p:spPr/>
        <p:txBody>
          <a:bodyPr/>
          <a:lstStyle/>
          <a:p>
            <a:r>
              <a:rPr lang="en-US" dirty="0" smtClean="0"/>
              <a:t>San Diego &amp; Imperial Counties</a:t>
            </a:r>
          </a:p>
          <a:p>
            <a:r>
              <a:rPr lang="en-US" dirty="0" smtClean="0"/>
              <a:t>Regional Strong Workforce Program</a:t>
            </a:r>
          </a:p>
          <a:p>
            <a:r>
              <a:rPr lang="en-US" dirty="0" smtClean="0"/>
              <a:t>Workgroup 1: December 12, 2019</a:t>
            </a:r>
          </a:p>
          <a:p>
            <a:endParaRPr lang="en-US" dirty="0"/>
          </a:p>
        </p:txBody>
      </p:sp>
    </p:spTree>
    <p:extLst>
      <p:ext uri="{BB962C8B-B14F-4D97-AF65-F5344CB8AC3E}">
        <p14:creationId xmlns:p14="http://schemas.microsoft.com/office/powerpoint/2010/main" val="232011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Overview, Objectives, and Introductions</a:t>
            </a:r>
            <a:endParaRPr lang="en-US" dirty="0"/>
          </a:p>
        </p:txBody>
      </p:sp>
      <p:sp>
        <p:nvSpPr>
          <p:cNvPr id="14" name="Content Placeholder 13"/>
          <p:cNvSpPr>
            <a:spLocks noGrp="1"/>
          </p:cNvSpPr>
          <p:nvPr>
            <p:ph idx="1"/>
          </p:nvPr>
        </p:nvSpPr>
        <p:spPr>
          <a:xfrm>
            <a:off x="1519053" y="1828800"/>
            <a:ext cx="6175559" cy="4187825"/>
          </a:xfrm>
        </p:spPr>
        <p:txBody>
          <a:bodyPr/>
          <a:lstStyle/>
          <a:p>
            <a:r>
              <a:rPr lang="en-US" dirty="0" smtClean="0"/>
              <a:t>General Overview of K-12 School Finance and the Local Control Funding Formula</a:t>
            </a:r>
          </a:p>
          <a:p>
            <a:r>
              <a:rPr lang="en-US" dirty="0" smtClean="0"/>
              <a:t>LCFF and Basic Aid Districts and Charter Schools</a:t>
            </a:r>
            <a:endParaRPr lang="en-US" dirty="0"/>
          </a:p>
          <a:p>
            <a:r>
              <a:rPr lang="en-US" dirty="0" smtClean="0"/>
              <a:t>Equity as a Pillar of LCFF</a:t>
            </a:r>
            <a:endParaRPr lang="en-US" dirty="0"/>
          </a:p>
          <a:p>
            <a:r>
              <a:rPr lang="en-US" dirty="0" smtClean="0"/>
              <a:t>Introducing Michael Simonson, </a:t>
            </a:r>
          </a:p>
          <a:p>
            <a:pPr lvl="1"/>
            <a:r>
              <a:rPr lang="en-US" dirty="0" smtClean="0"/>
              <a:t>Deputy Superintendent, Business Services</a:t>
            </a:r>
          </a:p>
          <a:p>
            <a:pPr lvl="1"/>
            <a:r>
              <a:rPr lang="en-US" dirty="0" smtClean="0"/>
              <a:t>San Diego County Office of Education</a:t>
            </a: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9877" y="2209801"/>
            <a:ext cx="2712735" cy="3390492"/>
          </a:xfrm>
          <a:prstGeom prst="rect">
            <a:avLst/>
          </a:prstGeom>
        </p:spPr>
      </p:pic>
    </p:spTree>
    <p:extLst>
      <p:ext uri="{BB962C8B-B14F-4D97-AF65-F5344CB8AC3E}">
        <p14:creationId xmlns:p14="http://schemas.microsoft.com/office/powerpoint/2010/main" val="2717604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K12 School Finance </a:t>
            </a:r>
            <a:br>
              <a:rPr lang="en-US" dirty="0" smtClean="0"/>
            </a:br>
            <a:r>
              <a:rPr lang="en-US" dirty="0" smtClean="0"/>
              <a:t>Then and Now</a:t>
            </a:r>
            <a:endParaRPr lang="en-US" dirty="0"/>
          </a:p>
        </p:txBody>
      </p:sp>
      <p:sp>
        <p:nvSpPr>
          <p:cNvPr id="3" name="Content Placeholder 2"/>
          <p:cNvSpPr>
            <a:spLocks noGrp="1"/>
          </p:cNvSpPr>
          <p:nvPr>
            <p:ph idx="1"/>
          </p:nvPr>
        </p:nvSpPr>
        <p:spPr/>
        <p:txBody>
          <a:bodyPr/>
          <a:lstStyle/>
          <a:p>
            <a:r>
              <a:rPr lang="en-US" dirty="0" smtClean="0">
                <a:solidFill>
                  <a:schemeClr val="accent1">
                    <a:lumMod val="50000"/>
                  </a:schemeClr>
                </a:solidFill>
              </a:rPr>
              <a:t>Then:</a:t>
            </a:r>
            <a:r>
              <a:rPr lang="en-US" dirty="0" smtClean="0"/>
              <a:t>  Revenue Limit and Categorical Funding </a:t>
            </a:r>
          </a:p>
          <a:p>
            <a:r>
              <a:rPr lang="en-US" dirty="0" smtClean="0">
                <a:solidFill>
                  <a:schemeClr val="accent1">
                    <a:lumMod val="50000"/>
                  </a:schemeClr>
                </a:solidFill>
              </a:rPr>
              <a:t>Now:</a:t>
            </a:r>
            <a:r>
              <a:rPr lang="en-US" dirty="0" smtClean="0"/>
              <a:t> Local Control Funding Formula </a:t>
            </a:r>
          </a:p>
          <a:p>
            <a:r>
              <a:rPr lang="en-US" dirty="0" smtClean="0"/>
              <a:t>Three Pillars of LCFF</a:t>
            </a:r>
          </a:p>
          <a:p>
            <a:pPr lvl="1"/>
            <a:r>
              <a:rPr lang="en-US" dirty="0" smtClean="0"/>
              <a:t>Equity: </a:t>
            </a:r>
            <a:r>
              <a:rPr lang="en-US" dirty="0"/>
              <a:t>Funding Schools Equitably</a:t>
            </a:r>
          </a:p>
          <a:p>
            <a:pPr lvl="1"/>
            <a:r>
              <a:rPr lang="en-US" dirty="0" smtClean="0"/>
              <a:t>Local Control: </a:t>
            </a:r>
            <a:r>
              <a:rPr lang="en-US" dirty="0"/>
              <a:t>Making Decisions </a:t>
            </a:r>
            <a:r>
              <a:rPr lang="en-US" dirty="0" smtClean="0"/>
              <a:t>Locally</a:t>
            </a:r>
            <a:endParaRPr lang="en-US" dirty="0"/>
          </a:p>
          <a:p>
            <a:pPr lvl="1"/>
            <a:r>
              <a:rPr lang="en-US" dirty="0" smtClean="0"/>
              <a:t>Continuous Improvement: </a:t>
            </a:r>
            <a:r>
              <a:rPr lang="en-US" dirty="0"/>
              <a:t>Measuring </a:t>
            </a:r>
            <a:r>
              <a:rPr lang="en-US" dirty="0" smtClean="0"/>
              <a:t>Achievement </a:t>
            </a:r>
            <a:r>
              <a:rPr lang="en-US" dirty="0"/>
              <a:t>B</a:t>
            </a:r>
            <a:r>
              <a:rPr lang="en-US" dirty="0" smtClean="0"/>
              <a:t>roadly</a:t>
            </a:r>
            <a:endParaRPr lang="en-US" dirty="0"/>
          </a:p>
          <a:p>
            <a:pPr marL="282575" lvl="1" indent="0">
              <a:buNone/>
            </a:pPr>
            <a:endParaRPr lang="en-US" dirty="0" smtClean="0"/>
          </a:p>
        </p:txBody>
      </p:sp>
    </p:spTree>
    <p:extLst>
      <p:ext uri="{BB962C8B-B14F-4D97-AF65-F5344CB8AC3E}">
        <p14:creationId xmlns:p14="http://schemas.microsoft.com/office/powerpoint/2010/main" val="1491748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funding schools equitably look like?</a:t>
            </a:r>
            <a:endParaRPr lang="en-US" dirty="0"/>
          </a:p>
        </p:txBody>
      </p:sp>
      <p:sp>
        <p:nvSpPr>
          <p:cNvPr id="3" name="Content Placeholder 2"/>
          <p:cNvSpPr>
            <a:spLocks noGrp="1"/>
          </p:cNvSpPr>
          <p:nvPr>
            <p:ph idx="1"/>
          </p:nvPr>
        </p:nvSpPr>
        <p:spPr/>
        <p:txBody>
          <a:bodyPr>
            <a:normAutofit fontScale="92500" lnSpcReduction="10000"/>
          </a:bodyPr>
          <a:lstStyle/>
          <a:p>
            <a:pPr>
              <a:lnSpc>
                <a:spcPct val="100000"/>
              </a:lnSpc>
            </a:pPr>
            <a:r>
              <a:rPr lang="en-US" dirty="0" smtClean="0">
                <a:solidFill>
                  <a:schemeClr val="accent1">
                    <a:lumMod val="50000"/>
                  </a:schemeClr>
                </a:solidFill>
              </a:rPr>
              <a:t>Basic Grant</a:t>
            </a:r>
          </a:p>
          <a:p>
            <a:pPr lvl="1">
              <a:lnSpc>
                <a:spcPct val="100000"/>
              </a:lnSpc>
            </a:pPr>
            <a:r>
              <a:rPr lang="en-US" dirty="0" smtClean="0"/>
              <a:t>Per unit of average daily attendance (ADA), value increases in higher grades</a:t>
            </a:r>
          </a:p>
          <a:p>
            <a:pPr>
              <a:lnSpc>
                <a:spcPct val="100000"/>
              </a:lnSpc>
            </a:pPr>
            <a:r>
              <a:rPr lang="en-US" dirty="0" smtClean="0">
                <a:solidFill>
                  <a:schemeClr val="accent1">
                    <a:lumMod val="50000"/>
                  </a:schemeClr>
                </a:solidFill>
              </a:rPr>
              <a:t>Supplemental and Concentration Grants</a:t>
            </a:r>
          </a:p>
          <a:p>
            <a:pPr lvl="1">
              <a:lnSpc>
                <a:spcPct val="100000"/>
              </a:lnSpc>
            </a:pPr>
            <a:r>
              <a:rPr lang="en-US" dirty="0" smtClean="0"/>
              <a:t>Districts receive based on percentage of high-need students</a:t>
            </a:r>
          </a:p>
          <a:p>
            <a:pPr lvl="1">
              <a:lnSpc>
                <a:spcPct val="100000"/>
              </a:lnSpc>
            </a:pPr>
            <a:r>
              <a:rPr lang="en-US" dirty="0" smtClean="0"/>
              <a:t>Based on unduplicated student counts (UPC)</a:t>
            </a:r>
          </a:p>
          <a:p>
            <a:pPr>
              <a:lnSpc>
                <a:spcPct val="100000"/>
              </a:lnSpc>
            </a:pPr>
            <a:r>
              <a:rPr lang="en-US" dirty="0" smtClean="0">
                <a:solidFill>
                  <a:schemeClr val="accent1">
                    <a:lumMod val="50000"/>
                  </a:schemeClr>
                </a:solidFill>
              </a:rPr>
              <a:t>Supplemental Grant</a:t>
            </a:r>
          </a:p>
          <a:p>
            <a:pPr lvl="1">
              <a:lnSpc>
                <a:spcPct val="100000"/>
              </a:lnSpc>
            </a:pPr>
            <a:r>
              <a:rPr lang="en-US" dirty="0" smtClean="0"/>
              <a:t>For every high-need student, districts receive </a:t>
            </a:r>
            <a:r>
              <a:rPr lang="en-US" dirty="0" smtClean="0">
                <a:solidFill>
                  <a:schemeClr val="accent2"/>
                </a:solidFill>
              </a:rPr>
              <a:t>20% more </a:t>
            </a:r>
            <a:r>
              <a:rPr lang="en-US" dirty="0" smtClean="0"/>
              <a:t>than the adjusted base grant</a:t>
            </a:r>
          </a:p>
          <a:p>
            <a:pPr>
              <a:lnSpc>
                <a:spcPct val="100000"/>
              </a:lnSpc>
            </a:pPr>
            <a:r>
              <a:rPr lang="en-US" dirty="0" smtClean="0">
                <a:solidFill>
                  <a:schemeClr val="accent1">
                    <a:lumMod val="50000"/>
                  </a:schemeClr>
                </a:solidFill>
              </a:rPr>
              <a:t>Concentration Grant</a:t>
            </a:r>
          </a:p>
          <a:p>
            <a:pPr lvl="1">
              <a:lnSpc>
                <a:spcPct val="100000"/>
              </a:lnSpc>
            </a:pPr>
            <a:r>
              <a:rPr lang="en-US" dirty="0" smtClean="0"/>
              <a:t>Districts with more than 55% of high-need students receive </a:t>
            </a:r>
            <a:r>
              <a:rPr lang="en-US" dirty="0" smtClean="0">
                <a:solidFill>
                  <a:schemeClr val="accent2"/>
                </a:solidFill>
              </a:rPr>
              <a:t>50% more </a:t>
            </a:r>
            <a:r>
              <a:rPr lang="en-US" dirty="0" smtClean="0"/>
              <a:t>than the base grant for every student above the 55% threshold.</a:t>
            </a:r>
            <a:endParaRPr lang="en-US" dirty="0"/>
          </a:p>
        </p:txBody>
      </p:sp>
    </p:spTree>
    <p:extLst>
      <p:ext uri="{BB962C8B-B14F-4D97-AF65-F5344CB8AC3E}">
        <p14:creationId xmlns:p14="http://schemas.microsoft.com/office/powerpoint/2010/main" val="550974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LCFF look like </a:t>
            </a:r>
            <a:br>
              <a:rPr lang="en-US" dirty="0" smtClean="0"/>
            </a:br>
            <a:r>
              <a:rPr lang="en-US" dirty="0" smtClean="0"/>
              <a:t>in our Southern Border Region?</a:t>
            </a:r>
            <a:endParaRPr lang="en-US" dirty="0"/>
          </a:p>
        </p:txBody>
      </p:sp>
      <p:sp>
        <p:nvSpPr>
          <p:cNvPr id="3" name="Content Placeholder 2"/>
          <p:cNvSpPr>
            <a:spLocks noGrp="1"/>
          </p:cNvSpPr>
          <p:nvPr>
            <p:ph type="body" idx="1"/>
          </p:nvPr>
        </p:nvSpPr>
        <p:spPr/>
        <p:txBody>
          <a:bodyPr/>
          <a:lstStyle/>
          <a:p>
            <a:r>
              <a:rPr lang="en-US" dirty="0" smtClean="0"/>
              <a:t>Handout</a:t>
            </a:r>
            <a:endParaRPr lang="en-US" dirty="0"/>
          </a:p>
        </p:txBody>
      </p:sp>
    </p:spTree>
    <p:extLst>
      <p:ext uri="{BB962C8B-B14F-4D97-AF65-F5344CB8AC3E}">
        <p14:creationId xmlns:p14="http://schemas.microsoft.com/office/powerpoint/2010/main" val="373576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Attempts to Level the Playing Field and</a:t>
            </a:r>
            <a:br>
              <a:rPr lang="en-US" dirty="0" smtClean="0"/>
            </a:br>
            <a:r>
              <a:rPr lang="en-US" dirty="0" smtClean="0"/>
              <a:t>Potential Newly Created Inequities</a:t>
            </a:r>
            <a:endParaRPr lang="en-US" dirty="0"/>
          </a:p>
        </p:txBody>
      </p:sp>
      <p:sp>
        <p:nvSpPr>
          <p:cNvPr id="3" name="Content Placeholder 2"/>
          <p:cNvSpPr>
            <a:spLocks noGrp="1"/>
          </p:cNvSpPr>
          <p:nvPr>
            <p:ph idx="1"/>
          </p:nvPr>
        </p:nvSpPr>
        <p:spPr/>
        <p:txBody>
          <a:bodyPr/>
          <a:lstStyle/>
          <a:p>
            <a:r>
              <a:rPr lang="en-US" dirty="0" smtClean="0"/>
              <a:t>Pilot – lacking process to evaluate or right size</a:t>
            </a:r>
          </a:p>
          <a:p>
            <a:r>
              <a:rPr lang="en-US" dirty="0" smtClean="0"/>
              <a:t>Multiple funding sources “weighting” service to students who are most in need</a:t>
            </a:r>
          </a:p>
          <a:p>
            <a:pPr lvl="1"/>
            <a:r>
              <a:rPr lang="en-US" dirty="0" smtClean="0"/>
              <a:t>Title I, Strong Workforce Program, Perkins, CTE Incentive Grant, other Grants</a:t>
            </a:r>
          </a:p>
          <a:p>
            <a:r>
              <a:rPr lang="en-US" dirty="0" smtClean="0"/>
              <a:t>Affects districts ability to:</a:t>
            </a:r>
          </a:p>
          <a:p>
            <a:pPr lvl="1"/>
            <a:r>
              <a:rPr lang="en-US" dirty="0" smtClean="0"/>
              <a:t>Provide support services to students</a:t>
            </a:r>
          </a:p>
          <a:p>
            <a:pPr lvl="1"/>
            <a:r>
              <a:rPr lang="en-US" dirty="0" smtClean="0"/>
              <a:t>Secure matching funds</a:t>
            </a:r>
          </a:p>
          <a:p>
            <a:pPr lvl="1"/>
            <a:r>
              <a:rPr lang="en-US" dirty="0"/>
              <a:t>A</a:t>
            </a:r>
            <a:r>
              <a:rPr lang="en-US" dirty="0" smtClean="0"/>
              <a:t>ttract and retain staff</a:t>
            </a:r>
          </a:p>
          <a:p>
            <a:pPr marL="282575" lvl="1" indent="0">
              <a:buNone/>
            </a:pPr>
            <a:endParaRPr lang="en-US" dirty="0" smtClean="0"/>
          </a:p>
          <a:p>
            <a:pPr marL="0" indent="0">
              <a:buNone/>
            </a:pPr>
            <a:endParaRPr lang="en-US" dirty="0" smtClean="0"/>
          </a:p>
          <a:p>
            <a:endParaRPr lang="en-US" dirty="0"/>
          </a:p>
        </p:txBody>
      </p:sp>
      <p:pic>
        <p:nvPicPr>
          <p:cNvPr id="4" name="Picture 3" descr="MAGICK RIVER: Dicks, Pussies &amp; the Occasional Elephant (revisi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4612" y="3900704"/>
            <a:ext cx="3924300" cy="2674130"/>
          </a:xfrm>
          <a:prstGeom prst="rect">
            <a:avLst/>
          </a:prstGeom>
        </p:spPr>
      </p:pic>
    </p:spTree>
    <p:extLst>
      <p:ext uri="{BB962C8B-B14F-4D97-AF65-F5344CB8AC3E}">
        <p14:creationId xmlns:p14="http://schemas.microsoft.com/office/powerpoint/2010/main" val="4015801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Questions/Discussion</a:t>
            </a:r>
            <a:endParaRPr lang="en-US" dirty="0"/>
          </a:p>
        </p:txBody>
      </p:sp>
      <p:pic>
        <p:nvPicPr>
          <p:cNvPr id="4" name="Content Placeholder 3" descr="Discussion forum strategies for student interaction – Quality Learning and Teaching (Online)"/>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75757" y="1981200"/>
            <a:ext cx="5923111" cy="4187825"/>
          </a:xfrm>
        </p:spPr>
      </p:pic>
    </p:spTree>
    <p:extLst>
      <p:ext uri="{BB962C8B-B14F-4D97-AF65-F5344CB8AC3E}">
        <p14:creationId xmlns:p14="http://schemas.microsoft.com/office/powerpoint/2010/main" val="2525216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and Resources</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Lafortune</a:t>
            </a:r>
            <a:r>
              <a:rPr lang="en-US" dirty="0" smtClean="0"/>
              <a:t>, Julien.  “School Resources and the Local Control Funding Formula:  Is increased spending reaching high-need students?”  </a:t>
            </a:r>
            <a:r>
              <a:rPr lang="en-US" i="1" dirty="0" smtClean="0"/>
              <a:t>Public Policy Institute, August 2019.</a:t>
            </a:r>
          </a:p>
          <a:p>
            <a:r>
              <a:rPr lang="en-US" dirty="0" smtClean="0"/>
              <a:t>“Local Control Funding Formula Guide.” </a:t>
            </a:r>
            <a:r>
              <a:rPr lang="en-US" i="1" dirty="0" err="1" smtClean="0"/>
              <a:t>EdSource</a:t>
            </a:r>
            <a:r>
              <a:rPr lang="en-US" i="1" dirty="0" smtClean="0"/>
              <a:t>,</a:t>
            </a:r>
            <a:r>
              <a:rPr lang="en-US" dirty="0" smtClean="0"/>
              <a:t> </a:t>
            </a:r>
            <a:r>
              <a:rPr lang="en-US" dirty="0">
                <a:hlinkClick r:id="rId2"/>
              </a:rPr>
              <a:t>https://</a:t>
            </a:r>
            <a:r>
              <a:rPr lang="en-US" dirty="0" smtClean="0">
                <a:hlinkClick r:id="rId2"/>
              </a:rPr>
              <a:t>edsource.org/2016/local-control-funding-formula-guide-lcff/89272</a:t>
            </a:r>
            <a:r>
              <a:rPr lang="en-US" dirty="0" smtClean="0"/>
              <a:t> Accessed November 26, 2019.</a:t>
            </a:r>
          </a:p>
          <a:p>
            <a:r>
              <a:rPr lang="en-US" dirty="0"/>
              <a:t>“8.5 Local Control Funding Formula: LCFF Dictates How State Funds Flow to School Districts.” </a:t>
            </a:r>
            <a:r>
              <a:rPr lang="en-US" i="1" dirty="0"/>
              <a:t>ED100</a:t>
            </a:r>
            <a:r>
              <a:rPr lang="en-US" dirty="0"/>
              <a:t>, </a:t>
            </a:r>
            <a:r>
              <a:rPr lang="en-US" dirty="0">
                <a:hlinkClick r:id="rId3"/>
              </a:rPr>
              <a:t>https://</a:t>
            </a:r>
            <a:r>
              <a:rPr lang="en-US" dirty="0" smtClean="0">
                <a:hlinkClick r:id="rId3"/>
              </a:rPr>
              <a:t>ed100.org/lessons/lcff</a:t>
            </a:r>
            <a:r>
              <a:rPr lang="en-US" dirty="0" smtClean="0"/>
              <a:t>.</a:t>
            </a:r>
          </a:p>
          <a:p>
            <a:r>
              <a:rPr lang="en-US" dirty="0"/>
              <a:t>Trujillo, Paris. “LCFF &amp; LCAP Easily Explained With Free Infographic.” </a:t>
            </a:r>
            <a:r>
              <a:rPr lang="en-US" i="1" dirty="0"/>
              <a:t>Gobo</a:t>
            </a:r>
            <a:r>
              <a:rPr lang="en-US" dirty="0"/>
              <a:t>, 23 Mar. 2018, </a:t>
            </a:r>
            <a:r>
              <a:rPr lang="en-US" dirty="0">
                <a:hlinkClick r:id="rId4"/>
              </a:rPr>
              <a:t>https://www.goboinfo.com/2017/06/lcff-lcap-easily-explained-with-free-infographic</a:t>
            </a:r>
            <a:r>
              <a:rPr lang="en-US" dirty="0" smtClean="0">
                <a:hlinkClick r:id="rId4"/>
              </a:rPr>
              <a:t>/</a:t>
            </a:r>
            <a:endParaRPr lang="en-US" dirty="0" smtClean="0"/>
          </a:p>
          <a:p>
            <a:r>
              <a:rPr lang="en-US" dirty="0" smtClean="0"/>
              <a:t>Ugo, </a:t>
            </a:r>
            <a:r>
              <a:rPr lang="en-US" dirty="0" err="1" smtClean="0"/>
              <a:t>Iwunze</a:t>
            </a:r>
            <a:r>
              <a:rPr lang="en-US" dirty="0" smtClean="0"/>
              <a:t> and Hill, Laura. </a:t>
            </a:r>
            <a:r>
              <a:rPr lang="en-US" dirty="0"/>
              <a:t>“Charter Schools and California's Local Control Funding Formula.” </a:t>
            </a:r>
            <a:r>
              <a:rPr lang="en-US" i="1" dirty="0"/>
              <a:t>Public Policy Institute of California, </a:t>
            </a:r>
            <a:r>
              <a:rPr lang="en-US" i="1" dirty="0" smtClean="0"/>
              <a:t>September 2017.</a:t>
            </a:r>
          </a:p>
          <a:p>
            <a:endParaRPr lang="en-US" i="1" dirty="0" smtClean="0"/>
          </a:p>
        </p:txBody>
      </p:sp>
    </p:spTree>
    <p:extLst>
      <p:ext uri="{BB962C8B-B14F-4D97-AF65-F5344CB8AC3E}">
        <p14:creationId xmlns:p14="http://schemas.microsoft.com/office/powerpoint/2010/main" val="1078056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ARTICULATE_PROJECT_OPEN" val="0"/>
</p:tagLst>
</file>

<file path=ppt/theme/theme1.xml><?xml version="1.0" encoding="utf-8"?>
<a:theme xmlns:a="http://schemas.openxmlformats.org/drawingml/2006/main" name="Currency Symbols 16x9">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rrency symbols presentation (widescreen).potx" id="{0BEEB329-2C4D-4D02-9858-CA91ACE92AB1}" vid="{944DA297-E844-470D-A85C-00068074ACC2}"/>
    </a:ext>
  </a:extLst>
</a:theme>
</file>

<file path=ppt/theme/theme2.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Currency symbols presentation (widescreen)</Template>
  <TotalTime>128</TotalTime>
  <Words>612</Words>
  <Application>Microsoft Office PowerPoint</Application>
  <PresentationFormat>Custom</PresentationFormat>
  <Paragraphs>59</Paragraphs>
  <Slides>8</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Cambria</vt:lpstr>
      <vt:lpstr>Currency Symbols 16x9</vt:lpstr>
      <vt:lpstr>LCFF Discussion</vt:lpstr>
      <vt:lpstr>Overview, Objectives, and Introductions</vt:lpstr>
      <vt:lpstr>K12 School Finance  Then and Now</vt:lpstr>
      <vt:lpstr>What does funding schools equitably look like?</vt:lpstr>
      <vt:lpstr>What does LCFF look like  in our Southern Border Region?</vt:lpstr>
      <vt:lpstr>Attempts to Level the Playing Field and Potential Newly Created Inequities</vt:lpstr>
      <vt:lpstr>Questions/Discussion</vt:lpstr>
      <vt:lpstr>References and Resources</vt:lpstr>
    </vt:vector>
  </TitlesOfParts>
  <Company>Poway Unified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LCFF Discussion</dc:title>
  <dc:creator>Porter, Kathleen</dc:creator>
  <cp:lastModifiedBy>Kimberly Zant</cp:lastModifiedBy>
  <cp:revision>15</cp:revision>
  <dcterms:created xsi:type="dcterms:W3CDTF">2019-11-26T18:44:29Z</dcterms:created>
  <dcterms:modified xsi:type="dcterms:W3CDTF">2019-12-12T21:58:35Z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