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4"/>
  </p:sldMasterIdLst>
  <p:notesMasterIdLst>
    <p:notesMasterId r:id="rId24"/>
  </p:notesMasterIdLst>
  <p:handoutMasterIdLst>
    <p:handoutMasterId r:id="rId25"/>
  </p:handoutMasterIdLst>
  <p:sldIdLst>
    <p:sldId id="256" r:id="rId5"/>
    <p:sldId id="308" r:id="rId6"/>
    <p:sldId id="258" r:id="rId7"/>
    <p:sldId id="335" r:id="rId8"/>
    <p:sldId id="344" r:id="rId9"/>
    <p:sldId id="342" r:id="rId10"/>
    <p:sldId id="348" r:id="rId11"/>
    <p:sldId id="309" r:id="rId12"/>
    <p:sldId id="333" r:id="rId13"/>
    <p:sldId id="345" r:id="rId14"/>
    <p:sldId id="323" r:id="rId15"/>
    <p:sldId id="329" r:id="rId16"/>
    <p:sldId id="355" r:id="rId17"/>
    <p:sldId id="354" r:id="rId18"/>
    <p:sldId id="324" r:id="rId19"/>
    <p:sldId id="340" r:id="rId20"/>
    <p:sldId id="327" r:id="rId21"/>
    <p:sldId id="328" r:id="rId22"/>
    <p:sldId id="347" r:id="rId23"/>
  </p:sldIdLst>
  <p:sldSz cx="12192000" cy="6858000"/>
  <p:notesSz cx="6858000" cy="2438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lyn" initials="G" lastIdx="1" clrIdx="0">
    <p:extLst>
      <p:ext uri="{19B8F6BF-5375-455C-9EA6-DF929625EA0E}">
        <p15:presenceInfo xmlns:p15="http://schemas.microsoft.com/office/powerpoint/2012/main" userId="Glyn" providerId="None"/>
      </p:ext>
    </p:extLst>
  </p:cmAuthor>
  <p:cmAuthor id="2" name="Guest User" initials="GU" lastIdx="10" clrIdx="1">
    <p:extLst>
      <p:ext uri="{19B8F6BF-5375-455C-9EA6-DF929625EA0E}">
        <p15:presenceInfo xmlns:p15="http://schemas.microsoft.com/office/powerpoint/2012/main" userId="S::urn:spo:anon#88bc097af3fcb002e5d3b66ad52feb94776d8c453d4c9b7b3a6820ff427631ae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B3E6"/>
    <a:srgbClr val="FF9933"/>
    <a:srgbClr val="8F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39132-4E4D-DF5D-C48A-95D3D0B48563}" v="152" dt="2019-11-12T21:40:13.551"/>
    <p1510:client id="{32CD8576-31C2-E203-C37B-78B3F7A8B477}" v="86" dt="2019-11-12T23:18:09.594"/>
    <p1510:client id="{41B14177-E815-0F62-828D-DDBA604CA4EC}" v="1" dt="2019-11-13T14:50:53.530"/>
    <p1510:client id="{B50D7DB9-1E91-41A7-B770-2C1131731F73}" v="294" dt="2019-11-12T21:35:56.043"/>
    <p1510:client id="{C89DF2AE-2E96-4ABC-A004-4B3D1899AB7C}" v="12" dt="2019-11-13T05:49:33.102"/>
    <p1510:client id="{CDBB5D0D-9B74-BF69-770A-181981EB73C9}" v="13" dt="2019-11-12T19:29:52.730"/>
    <p1510:client id="{D1DDE492-4F6E-058F-A662-F961B4ADDC7D}" v="6" dt="2019-11-12T19:27:44.854"/>
    <p1510:client id="{D55D0B77-27C6-4805-A2BF-0EE6CB238802}" v="3" dt="2019-11-13T06:43:43.119"/>
    <p1510:client id="{D8AEA220-30AD-40F2-816D-619606A299CB}" v="600" dt="2019-11-13T01:11:26.122"/>
    <p1510:client id="{DAB4F0A7-6A35-4B79-8AB5-580CB0044514}" v="21" dt="2019-11-13T15:17:25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1-12T12:12:11.506" idx="1">
    <p:pos x="10" y="10"/>
    <p:text>Is there a reason why we are not using the industry sectors? In order to help align what we are promoting about our district? 
</p:text>
    <p:extLst>
      <p:ext uri="{C676402C-5697-4E1C-873F-D02D1690AC5C}">
        <p15:threadingInfo xmlns:p15="http://schemas.microsoft.com/office/powerpoint/2012/main" timeZoneBias="480"/>
      </p:ext>
    </p:extLst>
  </p:cm>
  <p:cm authorId="2" dt="2019-11-12T12:24:58.895" idx="7">
    <p:pos x="10" y="106"/>
    <p:text>These are the industry sectors that we have in our district.  The ones with asterisks are the high priority industry sectors in our county. 
</p:text>
    <p:extLst>
      <p:ext uri="{C676402C-5697-4E1C-873F-D02D1690AC5C}">
        <p15:threadingInfo xmlns:p15="http://schemas.microsoft.com/office/powerpoint/2012/main" timeZoneBias="480">
          <p15:parentCm authorId="2" idx="1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1-12T12:12:30.178" idx="2">
    <p:pos x="10" y="10"/>
    <p:text>I added Naviance because three high schools use it 
</p:text>
    <p:extLst>
      <p:ext uri="{C676402C-5697-4E1C-873F-D02D1690AC5C}">
        <p15:threadingInfo xmlns:p15="http://schemas.microsoft.com/office/powerpoint/2012/main" timeZoneBias="480"/>
      </p:ext>
    </p:extLst>
  </p:cm>
  <p:cm authorId="2" dt="2019-11-12T12:36:50.712" idx="10">
    <p:pos x="10" y="106"/>
    <p:text>good call
</p:text>
    <p:extLst>
      <p:ext uri="{C676402C-5697-4E1C-873F-D02D1690AC5C}">
        <p15:threadingInfo xmlns:p15="http://schemas.microsoft.com/office/powerpoint/2012/main" timeZoneBias="480">
          <p15:parentCm authorId="2" idx="2"/>
        </p15:threadingInfo>
      </p:ext>
    </p:extLst>
  </p:cm>
  <p:cm authorId="2" dt="2019-11-12T12:14:19.036" idx="5">
    <p:pos x="106" y="106"/>
    <p:text>Should we add "life" in the title to make it match the title of our presentation? 
</p:text>
    <p:extLst>
      <p:ext uri="{C676402C-5697-4E1C-873F-D02D1690AC5C}">
        <p15:threadingInfo xmlns:p15="http://schemas.microsoft.com/office/powerpoint/2012/main" timeZoneBias="480"/>
      </p:ext>
    </p:extLst>
  </p:cm>
  <p:cm authorId="2" dt="2019-11-12T12:19:58.581" idx="6">
    <p:pos x="106" y="202"/>
    <p:text>I was referring to the middle and high school college and career continuum adopted by san diego and imperial counties
</p:text>
    <p:extLst>
      <p:ext uri="{C676402C-5697-4E1C-873F-D02D1690AC5C}">
        <p15:threadingInfo xmlns:p15="http://schemas.microsoft.com/office/powerpoint/2012/main" timeZoneBias="480">
          <p15:parentCm authorId="2" idx="5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1-12T12:13:01.443" idx="3">
    <p:pos x="10" y="10"/>
    <p:text>Can we mention what each grade level is using to promote career/college/life ready?
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1-12T12:13:31.505" idx="4">
    <p:pos x="10" y="10"/>
    <p:text>I added Thrively: Since its also being implemented districtwide
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12T10:11:38.403" idx="1">
    <p:pos x="3062" y="270"/>
    <p:text>I can go over articulation changes. There are additional ones on our end at Palomar.</p:text>
    <p:extLst>
      <p:ext uri="{C676402C-5697-4E1C-873F-D02D1690AC5C}">
        <p15:threadingInfo xmlns:p15="http://schemas.microsoft.com/office/powerpoint/2012/main" timeZoneBias="480"/>
      </p:ext>
    </p:extLst>
  </p:cm>
  <p:cm authorId="2" dt="2019-11-12T12:27:27.162" idx="8">
    <p:pos x="3062" y="366"/>
    <p:text>Awesome!
</p:text>
    <p:extLst>
      <p:ext uri="{C676402C-5697-4E1C-873F-D02D1690AC5C}">
        <p15:threadingInfo xmlns:p15="http://schemas.microsoft.com/office/powerpoint/2012/main" timeZoneBias="480">
          <p15:parentCm authorId="1" idx="1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91ABBC4A-C9CE-4F8A-A61B-620AE1DE5A36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5F573EF0-9CD4-4E93-BBA5-358566FFA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25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57" tIns="93157" rIns="93157" bIns="93157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91665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57" tIns="93157" rIns="93157" bIns="93157" anchor="ctr" anchorCtr="0">
            <a:noAutofit/>
          </a:bodyPr>
          <a:lstStyle/>
          <a:p>
            <a:endParaRPr/>
          </a:p>
        </p:txBody>
      </p:sp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4942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57" tIns="93157" rIns="93157" bIns="93157" anchor="ctr" anchorCtr="0">
            <a:noAutofit/>
          </a:bodyPr>
          <a:lstStyle/>
          <a:p>
            <a:r>
              <a:rPr lang="en-US"/>
              <a:t>All – introduce</a:t>
            </a:r>
            <a:r>
              <a:rPr lang="en-US" baseline="0"/>
              <a:t> and talk about background</a:t>
            </a:r>
            <a:endParaRPr/>
          </a:p>
        </p:txBody>
      </p:sp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3797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57" tIns="93157" rIns="93157" bIns="93157" anchor="ctr" anchorCtr="0">
            <a:noAutofit/>
          </a:bodyPr>
          <a:lstStyle/>
          <a:p>
            <a:r>
              <a:rPr lang="en-US"/>
              <a:t>Jesse</a:t>
            </a:r>
            <a:endParaRPr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6328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Jesse</a:t>
            </a:r>
          </a:p>
          <a:p>
            <a:r>
              <a:rPr lang="en-US"/>
              <a:t>We</a:t>
            </a:r>
            <a:r>
              <a:rPr lang="en-US" baseline="0"/>
              <a:t> are fortunate - </a:t>
            </a:r>
            <a:r>
              <a:rPr lang="en-US"/>
              <a:t>CTE is valued as part of a</a:t>
            </a:r>
            <a:r>
              <a:rPr lang="en-US" baseline="0"/>
              <a:t> well-rounded education in PUSD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5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1100"/>
              <a:t>Emily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100"/>
              <a:t>Many people’s notion of Career Technical Education (CTE) is dated.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100"/>
              <a:t>Unlike its historical roots (Vocational Ed, ROP, etc.), today’s CTE offerings target all students, and aim to prepare them with skills that will insure their success in college </a:t>
            </a:r>
            <a:r>
              <a:rPr lang="en-US" sz="1100" u="sng"/>
              <a:t>and</a:t>
            </a:r>
            <a:r>
              <a:rPr lang="en-US" sz="1100"/>
              <a:t> career.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100"/>
              <a:t>Previously isolated CTE “electives” have evolved into “Pathways”, or a sequence of courses within a particular industry.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100"/>
              <a:t>PUSD has a solid</a:t>
            </a:r>
            <a:r>
              <a:rPr lang="en-US" sz="1100" baseline="0"/>
              <a:t> vision of what CTE should provide to students.</a:t>
            </a:r>
            <a:endParaRPr lang="en-US" sz="11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85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</a:t>
            </a:r>
          </a:p>
          <a:p>
            <a:r>
              <a:rPr lang="en-US"/>
              <a:t>Fortunate to be very involved in this regional work</a:t>
            </a:r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r>
              <a:rPr lang="en-US">
                <a:cs typeface="Arial"/>
              </a:rPr>
              <a:t>Glyn – I can talk about overarching structure of SWP in our region.</a:t>
            </a:r>
          </a:p>
        </p:txBody>
      </p:sp>
    </p:spTree>
    <p:extLst>
      <p:ext uri="{BB962C8B-B14F-4D97-AF65-F5344CB8AC3E}">
        <p14:creationId xmlns:p14="http://schemas.microsoft.com/office/powerpoint/2010/main" val="50002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/>
              <a:buChar char="•"/>
            </a:pPr>
            <a:r>
              <a:rPr lang="en-US"/>
              <a:t>Partner work</a:t>
            </a:r>
          </a:p>
          <a:p>
            <a:pPr marL="1085850" lvl="2" indent="-1714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/>
              <a:buChar char="•"/>
            </a:pPr>
            <a:r>
              <a:rPr lang="en-US"/>
              <a:t>Palomar professors and staff joined us for professional development</a:t>
            </a:r>
            <a:endParaRPr lang="en-US">
              <a:cs typeface="Arial"/>
            </a:endParaRPr>
          </a:p>
          <a:p>
            <a:pPr marL="1085850" lvl="2" indent="-1714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/>
              <a:buChar char="•"/>
            </a:pPr>
            <a:r>
              <a:rPr lang="en-US"/>
              <a:t>Increased articulation agreements and the number of students earning credit</a:t>
            </a:r>
            <a:endParaRPr lang="en-US">
              <a:cs typeface="Arial"/>
            </a:endParaRPr>
          </a:p>
          <a:p>
            <a:pPr marL="1085850" lvl="2" indent="-1714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/>
              <a:buChar char="•"/>
            </a:pPr>
            <a:r>
              <a:rPr lang="en-US"/>
              <a:t>Opened conversation with Palomar to change the articulation process 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3578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/>
              <a:t>Early Exposure:  </a:t>
            </a:r>
            <a:r>
              <a:rPr lang="en-US" baseline="0" err="1"/>
              <a:t>Thrively</a:t>
            </a:r>
            <a:r>
              <a:rPr lang="en-US" baseline="0"/>
              <a:t>, </a:t>
            </a:r>
            <a:r>
              <a:rPr lang="en-US" baseline="0" err="1"/>
              <a:t>Xello</a:t>
            </a:r>
            <a:r>
              <a:rPr lang="en-US" baseline="0"/>
              <a:t>, CTE Counselors, Student Ambassadors, Speaker Series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/>
              <a:t>Academically Challenging:  </a:t>
            </a:r>
            <a:r>
              <a:rPr lang="en-US"/>
              <a:t>PLTW</a:t>
            </a:r>
            <a:r>
              <a:rPr lang="en-US" baseline="0"/>
              <a:t> Honors Courses, </a:t>
            </a:r>
            <a:r>
              <a:rPr lang="en-US"/>
              <a:t>Courses reinforce and integrate core academic</a:t>
            </a:r>
            <a:r>
              <a:rPr lang="en-US" baseline="0"/>
              <a:t> content, Graduation designation for pathway completion, Meaningful and relevant projects, Courses for College Credit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	For Teachers/counselors:  PD, Career Education Specialists, Business Advisor Support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/>
              <a:t>Responsive to Need: </a:t>
            </a:r>
            <a:r>
              <a:rPr lang="en-US" baseline="0"/>
              <a:t>Alignment to Pathways and curriculum with CC partners and Career Ed Specialists</a:t>
            </a:r>
          </a:p>
          <a:p>
            <a:r>
              <a:rPr lang="en-US" baseline="0"/>
              <a:t>Graduates from high school with the knowledge, skills and attitudes necessary to be successful in college and careers, Courses for college credit</a:t>
            </a:r>
          </a:p>
          <a:p>
            <a:endParaRPr lang="en-US" baseline="0"/>
          </a:p>
          <a:p>
            <a:r>
              <a:rPr lang="en-US" b="1" baseline="0"/>
              <a:t>Authentic WBL Experiences: </a:t>
            </a:r>
            <a:r>
              <a:rPr lang="en-US" baseline="0"/>
              <a:t>WBL for both students and teachers, business partnerships</a:t>
            </a:r>
          </a:p>
          <a:p>
            <a:endParaRPr lang="en-US" b="1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/>
              <a:t>Prepares for High Demand Professions:  </a:t>
            </a:r>
            <a:r>
              <a:rPr lang="en-US" baseline="0"/>
              <a:t>Problem solving and critical thinking; technical skills; social and verbal communication; industry-specific knowledge; business partnerships/advisory; internships</a:t>
            </a:r>
          </a:p>
          <a:p>
            <a:endParaRPr lang="en-US" baseline="0"/>
          </a:p>
          <a:p>
            <a:endParaRPr lang="en-US" baseline="0"/>
          </a:p>
          <a:p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2997696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Jesse</a:t>
            </a:r>
          </a:p>
          <a:p>
            <a:r>
              <a:rPr lang="en-US"/>
              <a:t>7 of the 12 have been identified by</a:t>
            </a:r>
            <a:r>
              <a:rPr lang="en-US" baseline="0"/>
              <a:t> the State of California as emergent industry sectors for SD County by the California Community College Chancellor’s Office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90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</a:t>
            </a:r>
          </a:p>
        </p:txBody>
      </p:sp>
    </p:spTree>
    <p:extLst>
      <p:ext uri="{BB962C8B-B14F-4D97-AF65-F5344CB8AC3E}">
        <p14:creationId xmlns:p14="http://schemas.microsoft.com/office/powerpoint/2010/main" val="840953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1" indent="0">
              <a:buNone/>
            </a:pPr>
            <a:r>
              <a:rPr lang="en-US"/>
              <a:t>Emily</a:t>
            </a:r>
          </a:p>
          <a:p>
            <a:pPr marL="139701" indent="0">
              <a:buNone/>
            </a:pPr>
            <a:r>
              <a:rPr lang="en-US" b="1"/>
              <a:t>CTE</a:t>
            </a:r>
            <a:r>
              <a:rPr lang="en-US" b="1" baseline="0"/>
              <a:t> Site Based Counselors:  </a:t>
            </a:r>
          </a:p>
          <a:p>
            <a:pPr marL="139701" indent="0">
              <a:buNone/>
            </a:pPr>
            <a:r>
              <a:rPr lang="en-US" baseline="0"/>
              <a:t>	</a:t>
            </a:r>
            <a:r>
              <a:rPr lang="en-US"/>
              <a:t>Increasing the number of students who enroll in CTE courses</a:t>
            </a:r>
          </a:p>
          <a:p>
            <a:pPr marL="139701" indent="0">
              <a:buNone/>
            </a:pPr>
            <a:r>
              <a:rPr lang="en-US"/>
              <a:t>	Increasing the number of students who are CTE Pathway Completers</a:t>
            </a:r>
          </a:p>
          <a:p>
            <a:pPr marL="139701" indent="0">
              <a:buNone/>
            </a:pPr>
            <a:r>
              <a:rPr lang="en-US"/>
              <a:t>	Increasing the number of students who earn college credit</a:t>
            </a:r>
          </a:p>
          <a:p>
            <a:pPr marL="139701" indent="0">
              <a:buNone/>
            </a:pPr>
            <a:r>
              <a:rPr lang="en-US"/>
              <a:t>	Develop a plan and begin implementation of the career development continuum</a:t>
            </a:r>
          </a:p>
          <a:p>
            <a:pPr marL="139701" indent="0">
              <a:buNone/>
            </a:pPr>
            <a:r>
              <a:rPr lang="en-US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29326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</a:t>
            </a:r>
          </a:p>
        </p:txBody>
      </p:sp>
    </p:spTree>
    <p:extLst>
      <p:ext uri="{BB962C8B-B14F-4D97-AF65-F5344CB8AC3E}">
        <p14:creationId xmlns:p14="http://schemas.microsoft.com/office/powerpoint/2010/main" val="3367494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Emily </a:t>
            </a:r>
          </a:p>
        </p:txBody>
      </p:sp>
    </p:spTree>
    <p:extLst>
      <p:ext uri="{BB962C8B-B14F-4D97-AF65-F5344CB8AC3E}">
        <p14:creationId xmlns:p14="http://schemas.microsoft.com/office/powerpoint/2010/main" val="2061274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Jesse (Emily to add</a:t>
            </a:r>
            <a:r>
              <a:rPr lang="en-US" baseline="0"/>
              <a:t> on about other schools)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2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Glyn</a:t>
            </a:r>
          </a:p>
        </p:txBody>
      </p:sp>
    </p:spTree>
    <p:extLst>
      <p:ext uri="{BB962C8B-B14F-4D97-AF65-F5344CB8AC3E}">
        <p14:creationId xmlns:p14="http://schemas.microsoft.com/office/powerpoint/2010/main" val="781830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Glyn</a:t>
            </a:r>
          </a:p>
        </p:txBody>
      </p:sp>
    </p:spTree>
    <p:extLst>
      <p:ext uri="{BB962C8B-B14F-4D97-AF65-F5344CB8AC3E}">
        <p14:creationId xmlns:p14="http://schemas.microsoft.com/office/powerpoint/2010/main" val="308824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Jesse</a:t>
            </a:r>
          </a:p>
        </p:txBody>
      </p:sp>
    </p:spTree>
    <p:extLst>
      <p:ext uri="{BB962C8B-B14F-4D97-AF65-F5344CB8AC3E}">
        <p14:creationId xmlns:p14="http://schemas.microsoft.com/office/powerpoint/2010/main" val="2193532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 and Glyn</a:t>
            </a:r>
            <a:r>
              <a:rPr lang="en-US" baseline="0"/>
              <a:t> – Jesse do you want to add to this one?</a:t>
            </a:r>
          </a:p>
          <a:p>
            <a:endParaRPr lang="en-US" baseline="0"/>
          </a:p>
          <a:p>
            <a:r>
              <a:rPr lang="en-US" baseline="0"/>
              <a:t>CTE counselors developing 9-12 grade curriculum</a:t>
            </a:r>
          </a:p>
          <a:p>
            <a:r>
              <a:rPr lang="en-US" baseline="0"/>
              <a:t>Working with middle schools to align career education curriculum</a:t>
            </a:r>
          </a:p>
          <a:p>
            <a:r>
              <a:rPr lang="en-US" baseline="0"/>
              <a:t>CTE exposure at middle school level</a:t>
            </a:r>
          </a:p>
          <a:p>
            <a:r>
              <a:rPr lang="en-US" baseline="0"/>
              <a:t>	Elective </a:t>
            </a:r>
            <a:r>
              <a:rPr lang="en-US"/>
              <a:t>Wheel</a:t>
            </a:r>
            <a:endParaRPr lang="en-US" baseline="0"/>
          </a:p>
          <a:p>
            <a:r>
              <a:rPr lang="en-US">
                <a:cs typeface="Arial"/>
              </a:rPr>
              <a:t>	Career Expo </a:t>
            </a:r>
          </a:p>
          <a:p>
            <a:r>
              <a:rPr lang="en-US" baseline="0"/>
              <a:t>	Videos with teachers/highlighting pathway courses</a:t>
            </a:r>
          </a:p>
        </p:txBody>
      </p:sp>
    </p:spTree>
    <p:extLst>
      <p:ext uri="{BB962C8B-B14F-4D97-AF65-F5344CB8AC3E}">
        <p14:creationId xmlns:p14="http://schemas.microsoft.com/office/powerpoint/2010/main" val="2223428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6843" y="2059011"/>
            <a:ext cx="12195668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365759" y="2166364"/>
            <a:ext cx="11471564" cy="173934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6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rgbClr val="7979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3047" y="6217919"/>
            <a:ext cx="12188951" cy="242153"/>
          </a:xfrm>
          <a:prstGeom prst="rect">
            <a:avLst/>
          </a:prstGeom>
          <a:solidFill>
            <a:srgbClr val="D5E0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8" name="Shape 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657" y="5922401"/>
            <a:ext cx="1690072" cy="89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8404" y="6460073"/>
            <a:ext cx="4218214" cy="373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hape 20"/>
          <p:cNvPicPr preferRelativeResize="0"/>
          <p:nvPr/>
        </p:nvPicPr>
        <p:blipFill rotWithShape="1">
          <a:blip r:embed="rId4">
            <a:alphaModFix/>
          </a:blip>
          <a:srcRect t="18094" b="18215"/>
          <a:stretch/>
        </p:blipFill>
        <p:spPr>
          <a:xfrm>
            <a:off x="3373737" y="-858715"/>
            <a:ext cx="8965220" cy="8549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1205344" y="1510392"/>
            <a:ext cx="4754879" cy="47075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230391" y="1510392"/>
            <a:ext cx="4754879" cy="47075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202919" y="1451083"/>
            <a:ext cx="9784079" cy="47668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0658927" y="6422853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-6843" y="2059011"/>
            <a:ext cx="12195668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833191" y="2208878"/>
            <a:ext cx="10515599" cy="167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6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833191" y="4010333"/>
            <a:ext cx="10515599" cy="11746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rgbClr val="7979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rgbClr val="88C9E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3047" y="6217919"/>
            <a:ext cx="12188951" cy="242153"/>
          </a:xfrm>
          <a:prstGeom prst="rect">
            <a:avLst/>
          </a:prstGeom>
          <a:solidFill>
            <a:srgbClr val="D5E0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657" y="5922401"/>
            <a:ext cx="1690072" cy="89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Shape 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8404" y="6460073"/>
            <a:ext cx="4218214" cy="373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Shape 36"/>
          <p:cNvPicPr preferRelativeResize="0"/>
          <p:nvPr/>
        </p:nvPicPr>
        <p:blipFill rotWithShape="1">
          <a:blip r:embed="rId4">
            <a:alphaModFix/>
          </a:blip>
          <a:srcRect t="18094" b="18215"/>
          <a:stretch/>
        </p:blipFill>
        <p:spPr>
          <a:xfrm>
            <a:off x="3373737" y="-858715"/>
            <a:ext cx="8965220" cy="8549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207008" y="1536786"/>
            <a:ext cx="4754879" cy="7430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1207008" y="2279880"/>
            <a:ext cx="4754879" cy="39428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3"/>
          </p:nvPr>
        </p:nvSpPr>
        <p:spPr>
          <a:xfrm>
            <a:off x="6231230" y="1536786"/>
            <a:ext cx="4754879" cy="7430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4"/>
          </p:nvPr>
        </p:nvSpPr>
        <p:spPr>
          <a:xfrm>
            <a:off x="6231230" y="2279880"/>
            <a:ext cx="4754879" cy="39428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3047" y="6217919"/>
            <a:ext cx="12188951" cy="242153"/>
          </a:xfrm>
          <a:prstGeom prst="rect">
            <a:avLst/>
          </a:prstGeom>
          <a:solidFill>
            <a:srgbClr val="D5E0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8" name="Shape 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657" y="5922401"/>
            <a:ext cx="1690072" cy="89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Shape 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8404" y="6460073"/>
            <a:ext cx="4218214" cy="373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1207008" y="1510391"/>
            <a:ext cx="6126480" cy="47244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2032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0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304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0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12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049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044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7789022" y="1510391"/>
            <a:ext cx="3200399" cy="4069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5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>
            <a:spLocks noGrp="1"/>
          </p:cNvSpPr>
          <p:nvPr>
            <p:ph type="pic" idx="2"/>
          </p:nvPr>
        </p:nvSpPr>
        <p:spPr>
          <a:xfrm>
            <a:off x="1280159" y="1510392"/>
            <a:ext cx="6126480" cy="4633021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3200" b="0" i="0" u="none" strike="noStrike" cap="none">
                <a:solidFill>
                  <a:srgbClr val="0059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7790688" y="1510392"/>
            <a:ext cx="3200399" cy="40692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5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 rot="5400000">
            <a:off x="3711541" y="-1057537"/>
            <a:ext cx="4766836" cy="9784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9019311" y="0"/>
            <a:ext cx="27431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 rot="5400000">
            <a:off x="7413032" y="2022229"/>
            <a:ext cx="5897562" cy="24023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 rot="5400000">
            <a:off x="1876063" y="-763226"/>
            <a:ext cx="5897562" cy="79732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838200" y="6422853"/>
            <a:ext cx="274319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776135" y="6422853"/>
            <a:ext cx="427966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073047" y="6422853"/>
            <a:ext cx="879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2">
            <a:alphaModFix/>
          </a:blip>
          <a:srcRect t="18094" b="18215"/>
          <a:stretch/>
        </p:blipFill>
        <p:spPr>
          <a:xfrm>
            <a:off x="3373737" y="-858715"/>
            <a:ext cx="8965220" cy="854947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/>
          <p:nvPr/>
        </p:nvSpPr>
        <p:spPr>
          <a:xfrm>
            <a:off x="3047" y="6217919"/>
            <a:ext cx="12188951" cy="242153"/>
          </a:xfrm>
          <a:prstGeom prst="rect">
            <a:avLst/>
          </a:prstGeom>
          <a:solidFill>
            <a:srgbClr val="D5E0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482" y="163285"/>
            <a:ext cx="12188951" cy="11103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1202919" y="1451083"/>
            <a:ext cx="9784079" cy="47668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" name="Shape 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2657" y="5922401"/>
            <a:ext cx="1690072" cy="89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938404" y="6460073"/>
            <a:ext cx="4218214" cy="37385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gbongolan@palomar.edu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mailto:estevenson@powayusd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b7Z-6jUCFPU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omments" Target="../comments/commen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4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https://www.youtube.com/embed/videoseries?list=PLo0lJa2ZcROXaghesVJfOamLAekOXqiTa" TargetMode="External"/><Relationship Id="rId1" Type="http://schemas.openxmlformats.org/officeDocument/2006/relationships/video" Target="https://www.youtube.com/embed/y32JZMXLlkg?feature=oembed" TargetMode="Externa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ctrTitle"/>
          </p:nvPr>
        </p:nvSpPr>
        <p:spPr>
          <a:xfrm>
            <a:off x="365758" y="2166364"/>
            <a:ext cx="11826241" cy="17389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SzPct val="25000"/>
            </a:pPr>
            <a:r>
              <a:rPr lang="en-US"/>
              <a:t>Building a K-Life College/Career </a:t>
            </a:r>
            <a:br>
              <a:rPr lang="en-US"/>
            </a:br>
            <a:r>
              <a:rPr lang="en-US"/>
              <a:t>Readiness Connection Framework</a:t>
            </a:r>
            <a:endParaRPr lang="en-US" b="0" i="0" u="none" strike="noStrike" cap="none">
              <a:latin typeface="Calibri"/>
              <a:ea typeface="Calibri"/>
              <a:cs typeface="Calibri"/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9883410" y="4531180"/>
            <a:ext cx="1856833" cy="1330778"/>
          </a:xfrm>
          <a:prstGeom prst="wedgeEllipseCallout">
            <a:avLst/>
          </a:prstGeom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@</a:t>
            </a:r>
            <a:r>
              <a:rPr lang="en-US" err="1">
                <a:solidFill>
                  <a:schemeClr val="tx1"/>
                </a:solidFill>
              </a:rPr>
              <a:t>PowayCTE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Image result for twit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280" y="5017535"/>
            <a:ext cx="358068" cy="358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WHO ARE WE?</a:t>
            </a:r>
            <a:endParaRPr lang="en-US" sz="16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body" idx="2"/>
          </p:nvPr>
        </p:nvSpPr>
        <p:spPr>
          <a:xfrm>
            <a:off x="864842" y="4058929"/>
            <a:ext cx="3617281" cy="20660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chemeClr val="dk1"/>
                </a:solidFill>
                <a:sym typeface="Calibri"/>
              </a:rPr>
              <a:t>Glyn Bongolan, </a:t>
            </a:r>
            <a:r>
              <a:rPr lang="en-US" sz="1800" b="1" i="0" u="none" strike="noStrike" cap="none" err="1">
                <a:solidFill>
                  <a:schemeClr val="dk1"/>
                </a:solidFill>
                <a:sym typeface="Calibri"/>
              </a:rPr>
              <a:t>Ed.D</a:t>
            </a:r>
            <a:r>
              <a:rPr lang="en-US" sz="1800" b="1" i="0" u="none" strike="noStrike" cap="none">
                <a:solidFill>
                  <a:schemeClr val="dk1"/>
                </a:solidFill>
                <a:sym typeface="Calibri"/>
              </a:rPr>
              <a:t>. </a:t>
            </a:r>
          </a:p>
          <a:p>
            <a:pPr marL="182880" marR="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chemeClr val="dk1"/>
                </a:solidFill>
                <a:sym typeface="Calibri"/>
              </a:rPr>
              <a:t>Associate Professor/Counselor          Palomar College</a:t>
            </a:r>
          </a:p>
          <a:p>
            <a:pPr marL="182880" marR="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▪"/>
            </a:pPr>
            <a:endParaRPr lang="en-US" sz="1400" u="sng">
              <a:solidFill>
                <a:schemeClr val="bg1">
                  <a:lumMod val="75000"/>
                </a:schemeClr>
              </a:solidFill>
            </a:endParaRPr>
          </a:p>
          <a:p>
            <a:pPr lvl="0" indent="-182880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hlinkClick r:id="rId3"/>
              </a:rPr>
              <a:t>gbongolan@palomar.edu</a:t>
            </a:r>
            <a:r>
              <a:rPr lang="en-US" sz="1400"/>
              <a:t>           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lang="en-US" sz="1800" b="0" i="0" u="none" strike="noStrike" cap="none">
              <a:solidFill>
                <a:schemeClr val="dk1"/>
              </a:solidFill>
              <a:sym typeface="Calibri"/>
            </a:endParaRPr>
          </a:p>
        </p:txBody>
      </p:sp>
      <p:sp>
        <p:nvSpPr>
          <p:cNvPr id="7" name="Shape 79"/>
          <p:cNvSpPr txBox="1">
            <a:spLocks/>
          </p:cNvSpPr>
          <p:nvPr/>
        </p:nvSpPr>
        <p:spPr>
          <a:xfrm>
            <a:off x="698115" y="1352098"/>
            <a:ext cx="10638100" cy="4447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Poway Unified School District &amp; Palomar College </a:t>
            </a:r>
          </a:p>
        </p:txBody>
      </p:sp>
      <p:sp>
        <p:nvSpPr>
          <p:cNvPr id="9" name="Shape 80"/>
          <p:cNvSpPr txBox="1">
            <a:spLocks/>
          </p:cNvSpPr>
          <p:nvPr/>
        </p:nvSpPr>
        <p:spPr>
          <a:xfrm>
            <a:off x="8610228" y="4054488"/>
            <a:ext cx="2983336" cy="26161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800" b="1"/>
              <a:t>Jesse Luna </a:t>
            </a:r>
          </a:p>
          <a:p>
            <a:pPr lvl="0" indent="-182880">
              <a:spcBef>
                <a:spcPts val="1400"/>
              </a:spcBef>
              <a:spcAft>
                <a:spcPts val="0"/>
              </a:spcAft>
            </a:pPr>
            <a:r>
              <a:rPr lang="en-US" sz="1800" b="1"/>
              <a:t>School Counselor                                  Del Norte High School </a:t>
            </a:r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endParaRPr lang="en-US" sz="1400" u="sng">
              <a:solidFill>
                <a:schemeClr val="bg1">
                  <a:lumMod val="75000"/>
                </a:schemeClr>
              </a:solidFill>
            </a:endParaRPr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400" u="sng">
                <a:solidFill>
                  <a:schemeClr val="bg1">
                    <a:lumMod val="75000"/>
                  </a:schemeClr>
                </a:solidFill>
              </a:rPr>
              <a:t>jluna@powayusd.com</a:t>
            </a:r>
            <a:endParaRPr lang="en-US" sz="1400"/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endParaRPr lang="en-US" sz="1800"/>
          </a:p>
          <a:p>
            <a:pPr indent="-182880">
              <a:spcBef>
                <a:spcPts val="1400"/>
              </a:spcBef>
              <a:spcAft>
                <a:spcPts val="0"/>
              </a:spcAft>
            </a:pPr>
            <a:endParaRPr lang="en-US" sz="1800"/>
          </a:p>
        </p:txBody>
      </p:sp>
      <p:sp>
        <p:nvSpPr>
          <p:cNvPr id="10" name="Shape 80"/>
          <p:cNvSpPr txBox="1">
            <a:spLocks/>
          </p:cNvSpPr>
          <p:nvPr/>
        </p:nvSpPr>
        <p:spPr>
          <a:xfrm>
            <a:off x="4559244" y="4027594"/>
            <a:ext cx="3594807" cy="23471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82880" marR="0" lvl="0" indent="-43179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11480" marR="0" lvl="1" indent="-558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40080" marR="0" lvl="2" indent="-685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868680" marR="0" lvl="3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097280" marR="0" lvl="4" indent="-8128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284600" marR="0" lvl="5" indent="-1288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471800" marR="0" lvl="6" indent="-138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629000" marR="0" lvl="7" indent="-130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06200" marR="0" lvl="8" indent="-1298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l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800" b="1"/>
              <a:t>Emily Stevenson </a:t>
            </a:r>
            <a:endParaRPr lang="en-US"/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endParaRPr lang="en-US" sz="1800" b="1"/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800" b="1"/>
              <a:t>Counselor</a:t>
            </a:r>
            <a:endParaRPr lang="en-US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    Poway Unified School District      </a:t>
            </a:r>
            <a:endParaRPr lang="en-US"/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endParaRPr lang="en-US" sz="1400" u="sng">
              <a:solidFill>
                <a:schemeClr val="bg1">
                  <a:lumMod val="75000"/>
                </a:schemeClr>
              </a:solidFill>
            </a:endParaRPr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400" u="sng">
                <a:solidFill>
                  <a:schemeClr val="bg1">
                    <a:lumMod val="75000"/>
                  </a:schemeClr>
                </a:solidFill>
                <a:hlinkClick r:id="rId4"/>
              </a:rPr>
              <a:t>estevenson@powayusd.com</a:t>
            </a:r>
            <a:endParaRPr lang="en-US" sz="1400" u="sng">
              <a:solidFill>
                <a:schemeClr val="bg1">
                  <a:lumMod val="75000"/>
                </a:schemeClr>
              </a:solidFill>
            </a:endParaRPr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400" u="sng">
                <a:solidFill>
                  <a:schemeClr val="bg1">
                    <a:lumMod val="75000"/>
                  </a:schemeClr>
                </a:solidFill>
              </a:rPr>
              <a:t>powayusd.com/CTE</a:t>
            </a:r>
            <a:endParaRPr lang="en-US" sz="1800">
              <a:solidFill>
                <a:schemeClr val="bg1">
                  <a:lumMod val="75000"/>
                </a:schemeClr>
              </a:solidFill>
            </a:endParaRPr>
          </a:p>
          <a:p>
            <a:pPr indent="-182880">
              <a:spcBef>
                <a:spcPts val="1400"/>
              </a:spcBef>
              <a:spcAft>
                <a:spcPts val="0"/>
              </a:spcAft>
            </a:pPr>
            <a:endParaRPr lang="en-US" sz="18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264" y="1955712"/>
            <a:ext cx="1447899" cy="20270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55306" t="35451" r="472" b="27418"/>
          <a:stretch/>
        </p:blipFill>
        <p:spPr>
          <a:xfrm>
            <a:off x="5351739" y="1955712"/>
            <a:ext cx="1719502" cy="2027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20440" t="22194" r="16541" b="36344"/>
          <a:stretch/>
        </p:blipFill>
        <p:spPr>
          <a:xfrm>
            <a:off x="8746626" y="1955712"/>
            <a:ext cx="2089186" cy="198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5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202919" y="6588"/>
            <a:ext cx="9784079" cy="136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lang="en-US" sz="2800" b="0" i="1" u="none" strike="noStrike" cap="none">
              <a:solidFill>
                <a:srgbClr val="FF0000"/>
              </a:solidFill>
              <a:sym typeface="Calibri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756736" y="1675893"/>
            <a:ext cx="5774693" cy="4308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18288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/>
              <a:t>Strong Workforce Program Partnership</a:t>
            </a:r>
          </a:p>
          <a:p>
            <a:pPr lvl="0" indent="-18288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/>
              <a:t>CTE in PUSD</a:t>
            </a:r>
          </a:p>
          <a:p>
            <a:pPr lvl="0" indent="-18288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/>
              <a:t>Career Continuum implementation</a:t>
            </a:r>
          </a:p>
          <a:p>
            <a:pPr lvl="0" indent="-18288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/>
              <a:t>Site perspective and implementation</a:t>
            </a:r>
          </a:p>
          <a:p>
            <a:pPr lvl="0" indent="-18288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/>
              <a:t>Palomar College Partnership </a:t>
            </a:r>
          </a:p>
          <a:p>
            <a:pPr lvl="0" indent="-18288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/>
              <a:t>What’s Next?</a:t>
            </a:r>
          </a:p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▪"/>
            </a:pPr>
            <a:endParaRPr 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966" y="2293158"/>
            <a:ext cx="3763075" cy="28223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PUSD’s Mission Statement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1" indent="0" algn="ctr">
              <a:buNone/>
            </a:pPr>
            <a:endParaRPr lang="en-US" sz="4000"/>
          </a:p>
          <a:p>
            <a:pPr marL="139701" indent="0" algn="ctr">
              <a:buNone/>
            </a:pPr>
            <a:r>
              <a:rPr lang="en-US" sz="4000" i="1"/>
              <a:t>“Inspiring passion and preparing every student to thrive in college, career, and life by providing personalized, rich, and rigorous learning experiences.”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96289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PUSD Career Technical Education Vision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818" y="1261914"/>
            <a:ext cx="5791258" cy="4654314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Early experiences, gain exposure to and explore a full array of post-secondary, college and career choices.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Reinforces, integrates and delivers core academic content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Well-defined, articulated course sequences and experiences,  acquisition of knowledge, skills and attitudes necessary to prepare students for post-secondary study and careers in well paying, high-demand professions and occupations.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Opportunities for authentic, relevant, work-based experiences to students and staff.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Maximizes and leverages Systematically collects and shares data to drive decisions and promote student achievement.</a:t>
            </a:r>
          </a:p>
          <a:p>
            <a:pPr marL="139701" indent="0">
              <a:buNone/>
            </a:pPr>
            <a:endParaRPr lang="en-US" sz="120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6094958" y="1260011"/>
            <a:ext cx="5696566" cy="4707527"/>
          </a:xfrm>
        </p:spPr>
        <p:txBody>
          <a:bodyPr/>
          <a:lstStyle/>
          <a:p>
            <a:pPr marL="13970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800" i="1"/>
              <a:t>The Results - Every Student: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Develops an awareness of self and a vision for the future that connects to the educational experience.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Creates meaningful and relevant projects as a part of all academic areas.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Has multiple and non-traditional choices available to meet educational requirements.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Graduates from high school with the knowledge, skills and attitudes necessary to be successful in college and careers.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/>
              <a:t>Completes high school with college credit.   </a:t>
            </a:r>
          </a:p>
          <a:p>
            <a:endParaRPr lang="en-US" sz="1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192" y="5500746"/>
            <a:ext cx="6843080" cy="663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989" y="5149970"/>
            <a:ext cx="952279" cy="122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0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Strong Workforce Program Partnership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53" y="1491772"/>
            <a:ext cx="11819947" cy="4966901"/>
          </a:xfrm>
        </p:spPr>
        <p:txBody>
          <a:bodyPr/>
          <a:lstStyle/>
          <a:p>
            <a:pPr indent="-42545"/>
            <a:r>
              <a:rPr lang="en-US"/>
              <a:t>PUSD CTE Vision aligns with the work of the Strong Workforce Program</a:t>
            </a:r>
          </a:p>
          <a:p>
            <a:pPr indent="-42545"/>
            <a:r>
              <a:rPr lang="en-US"/>
              <a:t>PUSD Involvement:</a:t>
            </a:r>
          </a:p>
          <a:p>
            <a:pPr lvl="1"/>
            <a:r>
              <a:rPr lang="en-US"/>
              <a:t>Executive Director, K12 Chair</a:t>
            </a:r>
          </a:p>
          <a:p>
            <a:pPr lvl="1"/>
            <a:r>
              <a:rPr lang="en-US"/>
              <a:t>CTE staff serve on SWP workgroups</a:t>
            </a:r>
          </a:p>
          <a:p>
            <a:pPr lvl="1"/>
            <a:r>
              <a:rPr lang="en-US"/>
              <a:t>CTE staff on selection committee, one of two is the chair of the committee</a:t>
            </a:r>
          </a:p>
          <a:p>
            <a:pPr lvl="1"/>
            <a:r>
              <a:rPr lang="en-US"/>
              <a:t>PUSD staff involved in the development of the Middle and High School Career Continuums</a:t>
            </a:r>
          </a:p>
          <a:p>
            <a:pPr lvl="1"/>
            <a:r>
              <a:rPr lang="en-US"/>
              <a:t>Awarded K-12 SWP Grant, work around implementation of elements of the career continuum</a:t>
            </a:r>
          </a:p>
          <a:p>
            <a:pPr lvl="2"/>
            <a:r>
              <a:rPr lang="en-US"/>
              <a:t>Site based CTE counselors</a:t>
            </a:r>
          </a:p>
          <a:p>
            <a:pPr lvl="2"/>
            <a:r>
              <a:rPr lang="en-US"/>
              <a:t>Career Planning Tool,</a:t>
            </a:r>
          </a:p>
          <a:p>
            <a:pPr lvl="2"/>
            <a:r>
              <a:rPr lang="en-US"/>
              <a:t>Career Education Specialist</a:t>
            </a:r>
          </a:p>
          <a:p>
            <a:pPr lvl="2"/>
            <a:r>
              <a:rPr lang="en-US"/>
              <a:t>Increased Opportunity for WBL</a:t>
            </a:r>
          </a:p>
          <a:p>
            <a:pPr lvl="1"/>
            <a:endParaRPr lang="en-US"/>
          </a:p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95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Strong Workforce Program Partnership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53" y="1491772"/>
            <a:ext cx="11819947" cy="4966901"/>
          </a:xfrm>
        </p:spPr>
        <p:txBody>
          <a:bodyPr/>
          <a:lstStyle/>
          <a:p>
            <a:pPr marL="139700" indent="0">
              <a:buNone/>
            </a:pPr>
            <a:r>
              <a:rPr lang="en-US"/>
              <a:t>SWP funded Strategies</a:t>
            </a:r>
          </a:p>
          <a:p>
            <a:pPr marL="482600" indent="-342900"/>
            <a:r>
              <a:rPr lang="en-US"/>
              <a:t>Middle School Career Development</a:t>
            </a:r>
          </a:p>
          <a:p>
            <a:pPr marL="482600" indent="-342900"/>
            <a:r>
              <a:rPr lang="en-US"/>
              <a:t>High School Career Development</a:t>
            </a:r>
          </a:p>
          <a:p>
            <a:pPr marL="482600" indent="-342900"/>
            <a:r>
              <a:rPr lang="en-US"/>
              <a:t>Pathway Development and Improvement</a:t>
            </a:r>
          </a:p>
          <a:p>
            <a:pPr marL="482600" indent="-342900"/>
            <a:endParaRPr lang="en-US"/>
          </a:p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3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79" y="6588"/>
            <a:ext cx="11913704" cy="1369438"/>
          </a:xfrm>
        </p:spPr>
        <p:txBody>
          <a:bodyPr/>
          <a:lstStyle/>
          <a:p>
            <a:r>
              <a:rPr lang="en-US"/>
              <a:t>CTE Implementation in PUSD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278" y="1451083"/>
            <a:ext cx="12138991" cy="4766836"/>
          </a:xfrm>
        </p:spPr>
        <p:txBody>
          <a:bodyPr/>
          <a:lstStyle/>
          <a:p>
            <a:pPr indent="-42545"/>
            <a:r>
              <a:rPr lang="en-US"/>
              <a:t>  Early exposure, self-awareness and a vision of future </a:t>
            </a:r>
          </a:p>
          <a:p>
            <a:pPr indent="-42545"/>
            <a:r>
              <a:rPr lang="en-US"/>
              <a:t>  Academically challenging courses and programs </a:t>
            </a:r>
          </a:p>
          <a:p>
            <a:pPr indent="-42545"/>
            <a:r>
              <a:rPr lang="en-US"/>
              <a:t>  Courses that are responsive to student, parent, community and workforce development needs </a:t>
            </a:r>
          </a:p>
          <a:p>
            <a:pPr indent="-42545"/>
            <a:r>
              <a:rPr lang="en-US"/>
              <a:t>  Provides opportunities for authentic, relevant, work-based experiences for each and every students </a:t>
            </a:r>
          </a:p>
          <a:p>
            <a:pPr indent="-42545"/>
            <a:r>
              <a:rPr lang="en-US"/>
              <a:t>  Prepares students for high-demand professions and occupations </a:t>
            </a:r>
          </a:p>
        </p:txBody>
      </p:sp>
      <p:pic>
        <p:nvPicPr>
          <p:cNvPr id="6" name="b7Z-6jUCFPU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14772" y="4063934"/>
            <a:ext cx="3393057" cy="190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54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Alignment to Priority Industry Sectors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02589"/>
            <a:ext cx="12083969" cy="4915330"/>
          </a:xfrm>
        </p:spPr>
        <p:txBody>
          <a:bodyPr/>
          <a:lstStyle/>
          <a:p>
            <a:pPr marL="139701" indent="0">
              <a:buNone/>
            </a:pPr>
            <a:r>
              <a:rPr lang="en-US" sz="2600"/>
              <a:t>We offer 12 of the 15 high-growth industry sectors identified by the State of California:</a:t>
            </a:r>
            <a:endParaRPr lang="en-US"/>
          </a:p>
          <a:p>
            <a:pPr marL="139701" indent="0" algn="ctr">
              <a:buNone/>
            </a:pPr>
            <a:r>
              <a:rPr lang="en-US" sz="2100"/>
              <a:t>Agriculture &amp; Natural Resources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Arts, Media, and Entertainment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Building and Construction Trades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Business and Finance*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Education, Child Development &amp; Family Services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Engineering and Architecture*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Health Science and Medical Technologies*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Information and Communication Technologies*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Manufacturing and Product Development*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Marketing, Sales and Services*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Public Services</a:t>
            </a:r>
          </a:p>
          <a:p>
            <a:pPr marL="13970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Transportation*</a:t>
            </a:r>
          </a:p>
          <a:p>
            <a:pPr marL="139701" indent="0">
              <a:buNone/>
            </a:pPr>
            <a:endParaRPr lang="en-US"/>
          </a:p>
          <a:p>
            <a:pPr marL="139701" indent="0">
              <a:buNone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624" y="5650374"/>
            <a:ext cx="6890797" cy="6434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214" y="5312780"/>
            <a:ext cx="932150" cy="120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14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College and Career Continuum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40" y="1371777"/>
            <a:ext cx="7454095" cy="4539590"/>
          </a:xfrm>
        </p:spPr>
        <p:txBody>
          <a:bodyPr/>
          <a:lstStyle/>
          <a:p>
            <a:pPr indent="-42545"/>
            <a:r>
              <a:rPr lang="en-US"/>
              <a:t>Career Assessment Tools</a:t>
            </a:r>
          </a:p>
          <a:p>
            <a:pPr lvl="1"/>
            <a:r>
              <a:rPr lang="en-US" err="1"/>
              <a:t>Thrively</a:t>
            </a:r>
            <a:r>
              <a:rPr lang="en-US"/>
              <a:t> available to all K-12 Students</a:t>
            </a:r>
          </a:p>
          <a:p>
            <a:pPr lvl="1"/>
            <a:r>
              <a:rPr lang="en-US"/>
              <a:t>Implementation of </a:t>
            </a:r>
            <a:r>
              <a:rPr lang="en-US" err="1"/>
              <a:t>Xello</a:t>
            </a:r>
            <a:endParaRPr lang="en-US"/>
          </a:p>
          <a:p>
            <a:pPr lvl="1"/>
            <a:r>
              <a:rPr lang="en-US"/>
              <a:t>Naviance </a:t>
            </a:r>
          </a:p>
          <a:p>
            <a:pPr lvl="1"/>
            <a:r>
              <a:rPr lang="en-US"/>
              <a:t>California Career Zone</a:t>
            </a:r>
          </a:p>
          <a:p>
            <a:pPr lvl="1"/>
            <a:r>
              <a:rPr lang="en-US"/>
              <a:t>CaliforniaColleges.edu</a:t>
            </a:r>
          </a:p>
          <a:p>
            <a:pPr indent="-42545"/>
            <a:r>
              <a:rPr lang="en-US" b="1"/>
              <a:t> </a:t>
            </a:r>
            <a:r>
              <a:rPr lang="en-US"/>
              <a:t>Vertical Articulation to assist in a smooth transition from elementary to middle to high school and beyond</a:t>
            </a:r>
          </a:p>
          <a:p>
            <a:pPr indent="-42545"/>
            <a:r>
              <a:rPr lang="en-US"/>
              <a:t>Cross-curricular partnerships</a:t>
            </a:r>
            <a:endParaRPr lang="en-US" b="1"/>
          </a:p>
          <a:p>
            <a:pPr indent="-42545"/>
            <a:r>
              <a:rPr lang="en-US" b="1"/>
              <a:t>Better Self-Awareness, Career Awareness, Career Exploration, Career Preparation, and Career Training and more opportunities for our students</a:t>
            </a:r>
            <a:endParaRPr lang="en-US"/>
          </a:p>
          <a:p>
            <a:pPr indent="-42545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149" y="3227450"/>
            <a:ext cx="1363860" cy="1363860"/>
          </a:xfrm>
          <a:prstGeom prst="rect">
            <a:avLst/>
          </a:prstGeom>
        </p:spPr>
      </p:pic>
      <p:pic>
        <p:nvPicPr>
          <p:cNvPr id="1026" name="Picture 2" descr="https://pbs.twimg.com/media/DKFB5EgWsAAYP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522" y="1600144"/>
            <a:ext cx="2804921" cy="140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809" y="4175848"/>
            <a:ext cx="1302179" cy="1008973"/>
          </a:xfrm>
          <a:prstGeom prst="rect">
            <a:avLst/>
          </a:prstGeom>
        </p:spPr>
      </p:pic>
      <p:pic>
        <p:nvPicPr>
          <p:cNvPr id="4" name="Picture 5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34CD16E-E523-4046-9C8E-7CAF2222D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1143" y="4598984"/>
            <a:ext cx="1256853" cy="124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87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035" y="143144"/>
            <a:ext cx="9784079" cy="1369438"/>
          </a:xfrm>
        </p:spPr>
        <p:txBody>
          <a:bodyPr/>
          <a:lstStyle/>
          <a:p>
            <a:r>
              <a:rPr lang="en-US"/>
              <a:t>Implementing the Career Continuum in PUSD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496" y="1358486"/>
            <a:ext cx="10989081" cy="4766836"/>
          </a:xfrm>
        </p:spPr>
        <p:txBody>
          <a:bodyPr/>
          <a:lstStyle/>
          <a:p>
            <a:pPr indent="-42545"/>
            <a:r>
              <a:rPr lang="en-US"/>
              <a:t>  CTE Site Based Counselors, Career Education Specialists, Counselors and Teachers</a:t>
            </a:r>
          </a:p>
          <a:p>
            <a:pPr indent="-42545"/>
            <a:r>
              <a:rPr lang="en-US"/>
              <a:t>  What’s Happening at Every Level </a:t>
            </a:r>
          </a:p>
          <a:p>
            <a:pPr lvl="2"/>
            <a:r>
              <a:rPr lang="en-US"/>
              <a:t>Elementary School – Pomerado Elementary and Poway High School Collaboration, Guest speakers</a:t>
            </a:r>
          </a:p>
          <a:p>
            <a:pPr lvl="2"/>
            <a:r>
              <a:rPr lang="en-US"/>
              <a:t>Middle School -  Career Fairs, Speakers, High School Specific CTE Events</a:t>
            </a:r>
          </a:p>
          <a:p>
            <a:pPr lvl="2"/>
            <a:r>
              <a:rPr lang="en-US"/>
              <a:t>High School – Career Speaker Series, Tarde de Familia</a:t>
            </a:r>
          </a:p>
          <a:p>
            <a:pPr indent="-42545"/>
            <a:r>
              <a:rPr lang="en-US"/>
              <a:t>  Work based learning opportunities and site tours</a:t>
            </a:r>
          </a:p>
          <a:p>
            <a:pPr indent="-42545"/>
            <a:r>
              <a:rPr lang="en-US"/>
              <a:t>  Support for CTE teachers and counselors</a:t>
            </a:r>
          </a:p>
          <a:p>
            <a:pPr indent="-42545"/>
            <a:r>
              <a:rPr lang="en-US"/>
              <a:t> More exposure and experience results in students being better prepared for the future</a:t>
            </a:r>
          </a:p>
          <a:p>
            <a:pPr marL="139700" indent="0">
              <a:buNone/>
            </a:pPr>
            <a:endParaRPr lang="en-US"/>
          </a:p>
          <a:p>
            <a:pPr marL="139700" indent="0">
              <a:buNone/>
            </a:pPr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03379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Raising Community Awareness of CTE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655" y="1278555"/>
            <a:ext cx="9784079" cy="4766836"/>
          </a:xfrm>
        </p:spPr>
        <p:txBody>
          <a:bodyPr/>
          <a:lstStyle/>
          <a:p>
            <a:pPr indent="-42545"/>
            <a:r>
              <a:rPr lang="en-US"/>
              <a:t>Website</a:t>
            </a:r>
          </a:p>
          <a:p>
            <a:pPr indent="-42545"/>
            <a:r>
              <a:rPr lang="en-US"/>
              <a:t>Social media – Instagram, Facebook, Twitter   </a:t>
            </a:r>
          </a:p>
          <a:p>
            <a:pPr indent="-42545"/>
            <a:r>
              <a:rPr lang="en-US"/>
              <a:t>Promotional videos – Studio 701</a:t>
            </a:r>
          </a:p>
          <a:p>
            <a:pPr indent="-42545"/>
            <a:r>
              <a:rPr lang="en-US"/>
              <a:t>CTE Counselor at each school site</a:t>
            </a:r>
          </a:p>
          <a:p>
            <a:pPr indent="-42545"/>
            <a:r>
              <a:rPr lang="en-US"/>
              <a:t>College and Career Indicator Tool</a:t>
            </a:r>
          </a:p>
          <a:p>
            <a:pPr indent="-42545"/>
            <a:r>
              <a:rPr lang="en-US"/>
              <a:t>Implementation of </a:t>
            </a:r>
            <a:r>
              <a:rPr lang="en-US" err="1"/>
              <a:t>Xello</a:t>
            </a:r>
          </a:p>
          <a:p>
            <a:pPr indent="-42545"/>
            <a:r>
              <a:rPr lang="en-US"/>
              <a:t>Use of </a:t>
            </a:r>
            <a:r>
              <a:rPr lang="en-US" err="1"/>
              <a:t>Thrively</a:t>
            </a:r>
          </a:p>
          <a:p>
            <a:pPr indent="-42545"/>
            <a:r>
              <a:rPr lang="en-US"/>
              <a:t>CTE Pathway Course Sequence promotional flyers </a:t>
            </a:r>
          </a:p>
          <a:p>
            <a:pPr indent="-42545"/>
            <a:r>
              <a:rPr lang="en-US"/>
              <a:t>CTE Family Events</a:t>
            </a:r>
          </a:p>
          <a:p>
            <a:pPr indent="-42545"/>
            <a:r>
              <a:rPr lang="en-US"/>
              <a:t>Career Speaker Series </a:t>
            </a:r>
          </a:p>
          <a:p>
            <a:pPr indent="-42545"/>
            <a:endParaRPr lang="en-US"/>
          </a:p>
          <a:p>
            <a:pPr marL="139700" indent="0">
              <a:buNone/>
            </a:pPr>
            <a:endParaRPr lang="en-US"/>
          </a:p>
          <a:p>
            <a:pPr indent="-42545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9255" t="15146" r="9240" b="21961"/>
          <a:stretch/>
        </p:blipFill>
        <p:spPr>
          <a:xfrm>
            <a:off x="8839979" y="1451083"/>
            <a:ext cx="3037613" cy="1823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2702" t="2833" r="3147" b="10822"/>
          <a:stretch/>
        </p:blipFill>
        <p:spPr>
          <a:xfrm>
            <a:off x="9010501" y="3903205"/>
            <a:ext cx="2867091" cy="168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1A29927-AFD2-465E-9A63-6140C723A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533" y="1757587"/>
            <a:ext cx="427817" cy="469307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E08F545A-10EA-401C-A432-0196A3A11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5444" y="1843867"/>
            <a:ext cx="258466" cy="280906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09471AD2-E9D9-4AEA-8570-FE55121A5D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4409" y="1840017"/>
            <a:ext cx="3524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318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  <a:extLst>
              <a:ext uri="{FF2B5EF4-FFF2-40B4-BE49-F238E27FC236}">
                <a16:creationId xmlns:a16="http://schemas.microsoft.com/office/drawing/2014/main" id="{43E69E95-C22C-4723-B3A7-FC0EEE55DD4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1386" y="2714625"/>
            <a:ext cx="4572000" cy="257175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8565D0A-C314-4074-8DEF-E3A5930D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E9B3B-5075-43D1-A500-DE1F03315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Studio 701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8FCB4C-F7EA-45EF-AFCA-3FDDAE6E634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Abraxas High School Garden </a:t>
            </a:r>
          </a:p>
        </p:txBody>
      </p:sp>
      <p:pic>
        <p:nvPicPr>
          <p:cNvPr id="3" name="Picture 5">
            <a:hlinkClick r:id="" action="ppaction://media"/>
            <a:extLst>
              <a:ext uri="{FF2B5EF4-FFF2-40B4-BE49-F238E27FC236}">
                <a16:creationId xmlns:a16="http://schemas.microsoft.com/office/drawing/2014/main" id="{9D367109-5BA4-4C11-87BA-5E13C34D30DD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444867" y="2721511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76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Site implementation of the CTE Vision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42545"/>
            <a:r>
              <a:rPr lang="en-US" b="1"/>
              <a:t>Del Norte High School </a:t>
            </a:r>
          </a:p>
          <a:p>
            <a:pPr lvl="1"/>
            <a:r>
              <a:rPr lang="en-US"/>
              <a:t>1:1 quarterly with CTE Teachers</a:t>
            </a:r>
          </a:p>
          <a:p>
            <a:pPr lvl="1"/>
            <a:r>
              <a:rPr lang="en-US"/>
              <a:t> CTE Course Sequence Awareness</a:t>
            </a:r>
          </a:p>
          <a:p>
            <a:pPr lvl="1"/>
            <a:r>
              <a:rPr lang="en-US"/>
              <a:t>Master Scheduling</a:t>
            </a:r>
          </a:p>
          <a:p>
            <a:pPr lvl="1"/>
            <a:r>
              <a:rPr lang="en-US"/>
              <a:t>Improving CTE Pathway Completers</a:t>
            </a:r>
          </a:p>
          <a:p>
            <a:pPr lvl="1"/>
            <a:r>
              <a:rPr lang="en-US"/>
              <a:t>Career/College/Life Lesson Plans in Homerooms</a:t>
            </a:r>
          </a:p>
          <a:p>
            <a:pPr lvl="1"/>
            <a:r>
              <a:rPr lang="en-US"/>
              <a:t>Internship opportunities</a:t>
            </a:r>
          </a:p>
          <a:p>
            <a:pPr lvl="1"/>
            <a:r>
              <a:rPr lang="en-US"/>
              <a:t>"a-g" course submission support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indent="-42545"/>
            <a:endParaRPr lang="en-US"/>
          </a:p>
          <a:p>
            <a:pPr indent="-42545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E88A3-55CA-43DE-B5B2-710004840D1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indent="-42545"/>
            <a:r>
              <a:rPr lang="en-US" b="1"/>
              <a:t>Other PUSD High Schools </a:t>
            </a:r>
          </a:p>
          <a:p>
            <a:pPr lvl="1"/>
            <a:r>
              <a:rPr lang="en-US"/>
              <a:t>Integrating Career Education into Homerooms/Subject Courses</a:t>
            </a:r>
          </a:p>
          <a:p>
            <a:pPr lvl="1"/>
            <a:r>
              <a:rPr lang="en-US"/>
              <a:t>Partnerships with feeder middle schools </a:t>
            </a:r>
          </a:p>
          <a:p>
            <a:pPr lvl="1"/>
            <a:r>
              <a:rPr lang="en-US"/>
              <a:t>Highlight videos of pathways</a:t>
            </a:r>
          </a:p>
          <a:p>
            <a:pPr lvl="1"/>
            <a:r>
              <a:rPr lang="en-US"/>
              <a:t>CTE open house for middle school students</a:t>
            </a:r>
          </a:p>
          <a:p>
            <a:pPr lvl="1"/>
            <a:r>
              <a:rPr lang="en-US"/>
              <a:t>Career speakers based on student interest </a:t>
            </a:r>
          </a:p>
        </p:txBody>
      </p:sp>
      <p:pic>
        <p:nvPicPr>
          <p:cNvPr id="5" name="Picture 5" descr="A drawing of a person&#10;&#10;Description generated with high confidence">
            <a:extLst>
              <a:ext uri="{FF2B5EF4-FFF2-40B4-BE49-F238E27FC236}">
                <a16:creationId xmlns:a16="http://schemas.microsoft.com/office/drawing/2014/main" id="{55109B7B-03CF-4E6B-93BF-00E00C405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216" y="4834980"/>
            <a:ext cx="1225262" cy="1225262"/>
          </a:xfrm>
          <a:prstGeom prst="rect">
            <a:avLst/>
          </a:prstGeom>
        </p:spPr>
      </p:pic>
      <p:pic>
        <p:nvPicPr>
          <p:cNvPr id="7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35A6AA7B-4BD9-47FE-9980-ED06940A6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413" y="4903796"/>
            <a:ext cx="1131744" cy="1080655"/>
          </a:xfrm>
          <a:prstGeom prst="rect">
            <a:avLst/>
          </a:prstGeom>
        </p:spPr>
      </p:pic>
      <p:pic>
        <p:nvPicPr>
          <p:cNvPr id="6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1229C5E-F2E4-4A2F-9DAC-776F403835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872" y="4838066"/>
            <a:ext cx="1351632" cy="1126016"/>
          </a:xfrm>
          <a:prstGeom prst="rect">
            <a:avLst/>
          </a:prstGeom>
        </p:spPr>
      </p:pic>
      <p:pic>
        <p:nvPicPr>
          <p:cNvPr id="9" name="Picture 9" descr="A close up of a sign&#10;&#10;Description generated with high confidence">
            <a:extLst>
              <a:ext uri="{FF2B5EF4-FFF2-40B4-BE49-F238E27FC236}">
                <a16:creationId xmlns:a16="http://schemas.microsoft.com/office/drawing/2014/main" id="{F947B4FA-426A-4F3D-8515-3E53571FB3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1126" y="4919436"/>
            <a:ext cx="1152181" cy="1152181"/>
          </a:xfrm>
          <a:prstGeom prst="rect">
            <a:avLst/>
          </a:prstGeom>
        </p:spPr>
      </p:pic>
      <p:pic>
        <p:nvPicPr>
          <p:cNvPr id="11" name="Picture 11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2ECB113F-72FC-448E-95A6-3271D2B331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149" y="5075095"/>
            <a:ext cx="1485441" cy="88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94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PUSD Partnership with Palomar College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42545"/>
            <a:r>
              <a:rPr lang="en-US"/>
              <a:t>Articulated Courses</a:t>
            </a:r>
          </a:p>
          <a:p>
            <a:pPr indent="-42545"/>
            <a:r>
              <a:rPr lang="en-US"/>
              <a:t>North County Meeting with CTE Directors/CTE Counselors </a:t>
            </a:r>
          </a:p>
          <a:p>
            <a:pPr indent="-42545"/>
            <a:r>
              <a:rPr lang="en-US"/>
              <a:t>Tarde de Familia </a:t>
            </a:r>
          </a:p>
          <a:p>
            <a:pPr lvl="1"/>
            <a:r>
              <a:rPr lang="en-US" sz="1400"/>
              <a:t>(Originated by Dr. Rodolfo Jacobo, Jr.) but introduced to PUSD by Mr. </a:t>
            </a:r>
            <a:r>
              <a:rPr lang="en-US" sz="1400" err="1"/>
              <a:t>Carmelino</a:t>
            </a:r>
            <a:r>
              <a:rPr lang="en-US" sz="1400"/>
              <a:t> Cruz, Non-Credit Matriculation Assistant, English as a Second Language</a:t>
            </a:r>
          </a:p>
          <a:p>
            <a:pPr indent="-42545"/>
            <a:r>
              <a:rPr lang="en-US"/>
              <a:t>Monthly Palomar College and PUSD meetings </a:t>
            </a:r>
          </a:p>
          <a:p>
            <a:pPr indent="-42545"/>
            <a:r>
              <a:rPr lang="en-US"/>
              <a:t>Abraxas High School Non-CCAP dual enrollment program  </a:t>
            </a:r>
          </a:p>
          <a:p>
            <a:pPr indent="-42545"/>
            <a:r>
              <a:rPr lang="en-US"/>
              <a:t>Middle College High School at Palomar's Rancho Bernardo Education Center</a:t>
            </a:r>
          </a:p>
          <a:p>
            <a:pPr indent="-42545"/>
            <a:endParaRPr lang="en-US"/>
          </a:p>
        </p:txBody>
      </p:sp>
      <p:pic>
        <p:nvPicPr>
          <p:cNvPr id="5" name="Picture 4" descr="A picture containing object, clock, drawing&#10;&#10;Description generated with very high confidence">
            <a:extLst>
              <a:ext uri="{FF2B5EF4-FFF2-40B4-BE49-F238E27FC236}">
                <a16:creationId xmlns:a16="http://schemas.microsoft.com/office/drawing/2014/main" id="{30BCED53-57D5-40D6-8815-1450BE3C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3585" y="228610"/>
            <a:ext cx="1858904" cy="101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16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Palomar College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Pathway Navigation Project: Onboarding students into CCC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Intake forms: What do the students need?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Differentiated Orientation: Specializing services for students’ needs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Career Planning before education planning: Can we start in K12 system and continue the process at the college?</a:t>
            </a:r>
          </a:p>
          <a:p>
            <a:pPr lvl="1"/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Communication with equity in mind always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What do your students need?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What CTE pathways can we connect to?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What curriculum is missing in your system?</a:t>
            </a:r>
          </a:p>
          <a:p>
            <a:pPr marL="355600" lvl="1" indent="0">
              <a:buNone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A picture containing object, clock, drawing&#10;&#10;Description generated with very high confidence">
            <a:extLst>
              <a:ext uri="{FF2B5EF4-FFF2-40B4-BE49-F238E27FC236}">
                <a16:creationId xmlns:a16="http://schemas.microsoft.com/office/drawing/2014/main" id="{0A8DD5A0-A39A-4E91-8938-CF933E52B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3659" y="181573"/>
            <a:ext cx="1858904" cy="101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79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Deltas and Benefits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6894" y="1753263"/>
            <a:ext cx="4754879" cy="743093"/>
          </a:xfrm>
        </p:spPr>
        <p:txBody>
          <a:bodyPr/>
          <a:lstStyle/>
          <a:p>
            <a:r>
              <a:rPr lang="en-US"/>
              <a:t>Deltas </a:t>
            </a:r>
          </a:p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155053" y="2046085"/>
            <a:ext cx="4754879" cy="3942845"/>
          </a:xfrm>
        </p:spPr>
        <p:txBody>
          <a:bodyPr/>
          <a:lstStyle/>
          <a:p>
            <a:pPr indent="-42545"/>
            <a:r>
              <a:rPr lang="en-US"/>
              <a:t>Securing quality WBL and internship opportunities for students</a:t>
            </a:r>
          </a:p>
          <a:p>
            <a:pPr indent="-42545"/>
            <a:r>
              <a:rPr lang="en-US"/>
              <a:t>So much to do and so little time</a:t>
            </a:r>
          </a:p>
          <a:p>
            <a:pPr indent="-42545"/>
            <a:r>
              <a:rPr lang="en-US"/>
              <a:t>Increasing awareness - marketing</a:t>
            </a:r>
          </a:p>
          <a:p>
            <a:pPr indent="-42545"/>
            <a:r>
              <a:rPr lang="en-US"/>
              <a:t>Educating Families that CTE is not for the other students but for</a:t>
            </a:r>
            <a:r>
              <a:rPr lang="en-US" b="1"/>
              <a:t> ALL </a:t>
            </a:r>
            <a:r>
              <a:rPr lang="en-US"/>
              <a:t>students</a:t>
            </a:r>
          </a:p>
          <a:p>
            <a:pPr indent="-42545"/>
            <a:r>
              <a:rPr lang="en-US"/>
              <a:t>Many courses are approved for college credit but very few students take advantage of the opportunity</a:t>
            </a:r>
          </a:p>
          <a:p>
            <a:pPr indent="-42545"/>
            <a:endParaRPr lang="en-US"/>
          </a:p>
          <a:p>
            <a:pPr indent="-42545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Positives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xfrm>
            <a:off x="6231230" y="2124016"/>
            <a:ext cx="4754879" cy="3942844"/>
          </a:xfrm>
        </p:spPr>
        <p:txBody>
          <a:bodyPr/>
          <a:lstStyle/>
          <a:p>
            <a:r>
              <a:rPr lang="en-US"/>
              <a:t>Each high school has a CTE counselor on site to support CTE initiatives</a:t>
            </a:r>
          </a:p>
          <a:p>
            <a:r>
              <a:rPr lang="en-US"/>
              <a:t>Courses for College Credit</a:t>
            </a:r>
          </a:p>
          <a:p>
            <a:r>
              <a:rPr lang="en-US"/>
              <a:t>Industry Partnerships</a:t>
            </a:r>
          </a:p>
          <a:p>
            <a:r>
              <a:rPr lang="en-US"/>
              <a:t>Students making better informed choices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48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next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42545"/>
            <a:r>
              <a:rPr lang="en-US"/>
              <a:t>Continued implementation of </a:t>
            </a:r>
            <a:r>
              <a:rPr lang="en-US" err="1"/>
              <a:t>Xello</a:t>
            </a:r>
            <a:endParaRPr lang="en-US"/>
          </a:p>
          <a:p>
            <a:pPr indent="-42545"/>
            <a:r>
              <a:rPr lang="en-US"/>
              <a:t>Piloting one PLTW Honors course at each high school</a:t>
            </a:r>
          </a:p>
          <a:p>
            <a:pPr indent="-42545"/>
            <a:r>
              <a:rPr lang="en-US"/>
              <a:t>College and Career Fair </a:t>
            </a:r>
          </a:p>
          <a:p>
            <a:pPr indent="-42545"/>
            <a:r>
              <a:rPr lang="en-US"/>
              <a:t>More Middle School Career Fairs</a:t>
            </a:r>
          </a:p>
          <a:p>
            <a:pPr indent="-42545"/>
            <a:r>
              <a:rPr lang="en-US"/>
              <a:t>More pathway exposure for middle school students</a:t>
            </a:r>
          </a:p>
          <a:p>
            <a:pPr indent="-42545"/>
            <a:r>
              <a:rPr lang="en-US"/>
              <a:t> AP and CTE working together</a:t>
            </a:r>
          </a:p>
          <a:p>
            <a:pPr indent="-42545"/>
            <a:r>
              <a:rPr lang="en-US"/>
              <a:t>Increasing awareness</a:t>
            </a:r>
          </a:p>
          <a:p>
            <a:pPr indent="-42545"/>
            <a:r>
              <a:rPr lang="en-US"/>
              <a:t>Continuing to build vertical alignment</a:t>
            </a:r>
          </a:p>
          <a:p>
            <a:pPr indent="-42545"/>
            <a:r>
              <a:rPr lang="en-US" err="1"/>
              <a:t>Thrively</a:t>
            </a:r>
            <a:r>
              <a:rPr lang="en-US"/>
              <a:t> Project Development</a:t>
            </a:r>
          </a:p>
          <a:p>
            <a:pPr marL="140335" indent="0">
              <a:buNone/>
            </a:pPr>
            <a:endParaRPr lang="en-US"/>
          </a:p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72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15EC7-609D-45F9-9346-B176A70DB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C9EF0-2E7A-42DE-96C1-7133A826B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20825"/>
      </p:ext>
    </p:extLst>
  </p:cSld>
  <p:clrMapOvr>
    <a:masterClrMapping/>
  </p:clrMapOvr>
</p:sld>
</file>

<file path=ppt/theme/theme1.xml><?xml version="1.0" encoding="utf-8"?>
<a:theme xmlns:a="http://schemas.openxmlformats.org/drawingml/2006/main" name="Banded">
  <a:themeElements>
    <a:clrScheme name="Custom 7">
      <a:dk1>
        <a:srgbClr val="2C2C2C"/>
      </a:dk1>
      <a:lt1>
        <a:srgbClr val="00B3E6"/>
      </a:lt1>
      <a:dk2>
        <a:srgbClr val="FFFFFF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9C1D65F78EB34180D328DF4EF45FE1" ma:contentTypeVersion="13" ma:contentTypeDescription="Create a new document." ma:contentTypeScope="" ma:versionID="f047efd2b95bec3b674f235f561a3473">
  <xsd:schema xmlns:xsd="http://www.w3.org/2001/XMLSchema" xmlns:xs="http://www.w3.org/2001/XMLSchema" xmlns:p="http://schemas.microsoft.com/office/2006/metadata/properties" xmlns:ns3="3ba8a5cc-0f00-4cff-9208-9c9177cff106" xmlns:ns4="25fc5ca1-0abf-4279-a624-e9d0489054ea" targetNamespace="http://schemas.microsoft.com/office/2006/metadata/properties" ma:root="true" ma:fieldsID="e38215995bd5e0291e42a452db58466f" ns3:_="" ns4:_="">
    <xsd:import namespace="3ba8a5cc-0f00-4cff-9208-9c9177cff106"/>
    <xsd:import namespace="25fc5ca1-0abf-4279-a624-e9d0489054e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a5cc-0f00-4cff-9208-9c9177cff1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c5ca1-0abf-4279-a624-e9d0489054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B1F9A9-2215-49FD-AF4F-118CC1153B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a8a5cc-0f00-4cff-9208-9c9177cff106"/>
    <ds:schemaRef ds:uri="25fc5ca1-0abf-4279-a624-e9d0489054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276242-99CD-4753-94F4-781E9FC0F82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D540033-0EF1-4439-8418-209D9AA088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19</Slides>
  <Notes>18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Banded</vt:lpstr>
      <vt:lpstr>Building a K-Life College/Career  Readiness Connection Framework</vt:lpstr>
      <vt:lpstr>WHO ARE WE?</vt:lpstr>
      <vt:lpstr>AGENDA</vt:lpstr>
      <vt:lpstr>PUSD’s Mission Statement </vt:lpstr>
      <vt:lpstr>PUSD Career Technical Education Vision</vt:lpstr>
      <vt:lpstr>Strong Workforce Program Partnership</vt:lpstr>
      <vt:lpstr>Strong Workforce Program Partnership</vt:lpstr>
      <vt:lpstr>CTE Implementation in PUSD</vt:lpstr>
      <vt:lpstr>Alignment to Priority Industry Sectors</vt:lpstr>
      <vt:lpstr>College and Career Continuum</vt:lpstr>
      <vt:lpstr>Implementing the Career Continuum in PUSD</vt:lpstr>
      <vt:lpstr>Raising Community Awareness of CTE </vt:lpstr>
      <vt:lpstr>PowerPoint Presentation</vt:lpstr>
      <vt:lpstr>Site implementation of the CTE Vision</vt:lpstr>
      <vt:lpstr>PUSD Partnership with Palomar College</vt:lpstr>
      <vt:lpstr>Palomar College </vt:lpstr>
      <vt:lpstr>Deltas and Benefits</vt:lpstr>
      <vt:lpstr>What’s next </vt:lpstr>
      <vt:lpstr>Questions?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MAKER MINDSET:   TRANSFORMING LEARNING DISTRICT-WIDE THROUGH CTE PROGRAMS</dc:title>
  <dc:creator>Bruce May</dc:creator>
  <cp:revision>2</cp:revision>
  <cp:lastPrinted>2019-11-08T15:54:32Z</cp:lastPrinted>
  <dcterms:modified xsi:type="dcterms:W3CDTF">2019-11-13T19:10:41Z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0x010100FA9C1D65F78EB34180D328DF4EF45FE1</vt:lpwstr>
  </property>
</Properties>
</file>