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acifico" panose="020B0604020202020204" charset="0"/>
      <p:regular r:id="rId11"/>
    </p:embeddedFont>
    <p:embeddedFont>
      <p:font typeface="Playfair Display" panose="020B0604020202020204" charset="0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9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70707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acd74fc40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acd74fc40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254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acd74fc4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acd74fc4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417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acd74fc40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acd74fc40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768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acd74fc40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acd74fc40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3929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b6829f21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b6829f21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6249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acd74fc40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acd74fc40_1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98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b6829f21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b6829f21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7839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b6829f21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b6829f21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96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CoP Discussion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Emerging Themes 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8775" y="134450"/>
            <a:ext cx="3646600" cy="6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8775" y="4395475"/>
            <a:ext cx="3646600" cy="6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11700" y="4450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" sz="3600" b="0" dirty="0">
                <a:solidFill>
                  <a:schemeClr val="accent3">
                    <a:lumMod val="50000"/>
                  </a:schemeClr>
                </a:solidFill>
              </a:rPr>
              <a:t>Build A Collaborative Environment:</a:t>
            </a:r>
            <a:endParaRPr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311700" y="12707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Sharing Best Practices and Barriers/Challenges on a predetermined topic.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211900"/>
            <a:ext cx="3409067" cy="255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7325" y="2764470"/>
            <a:ext cx="4736349" cy="1808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4515400" y="2322800"/>
            <a:ext cx="314100" cy="8007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6910000" y="2322800"/>
            <a:ext cx="314100" cy="8007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</a:t>
            </a:r>
            <a:r>
              <a:rPr lang="en" dirty="0">
                <a:solidFill>
                  <a:schemeClr val="accent3">
                    <a:lumMod val="50000"/>
                  </a:schemeClr>
                </a:solidFill>
              </a:rPr>
              <a:t>Student Success is Our Priority!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11700" y="1183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Student Outcomes, Employment...Tell Their Stories!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Have More Student Voice and Input.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0600" y="2305531"/>
            <a:ext cx="4125600" cy="22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17225" y="391350"/>
            <a:ext cx="8901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3. </a:t>
            </a:r>
            <a:r>
              <a:rPr lang="en" dirty="0">
                <a:solidFill>
                  <a:schemeClr val="accent3">
                    <a:lumMod val="50000"/>
                  </a:schemeClr>
                </a:solidFill>
              </a:rPr>
              <a:t>Create Networks of Resources and Supports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61000" y="11463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Regional </a:t>
            </a:r>
            <a:r>
              <a:rPr lang="en" dirty="0" smtClean="0"/>
              <a:t>Communicationa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Collaboration that fosters Career Opportunities for Students</a:t>
            </a:r>
            <a:endParaRPr dirty="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851" y="2148225"/>
            <a:ext cx="3972300" cy="26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Early College Credit? </a:t>
            </a: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1"/>
          </p:nvPr>
        </p:nvSpPr>
        <p:spPr>
          <a:xfrm>
            <a:off x="3096375" y="3591752"/>
            <a:ext cx="2951400" cy="37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(Please See Handout)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400" y="2857025"/>
            <a:ext cx="1845949" cy="18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" sz="3600" b="0" dirty="0">
                <a:solidFill>
                  <a:schemeClr val="accent3">
                    <a:lumMod val="50000"/>
                  </a:schemeClr>
                </a:solidFill>
              </a:rPr>
              <a:t>Build A Collaborative Environment:</a:t>
            </a:r>
            <a:endParaRPr sz="3600" dirty="0">
              <a:solidFill>
                <a:schemeClr val="accent3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</a:rPr>
              <a:t>Early College Credit</a:t>
            </a:r>
            <a:r>
              <a:rPr lang="en" b="1"/>
              <a:t>: </a:t>
            </a:r>
            <a:r>
              <a:rPr lang="en"/>
              <a:t> Are you an Expert or a Novice?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 = </a:t>
            </a:r>
            <a:r>
              <a:rPr lang="en" b="1">
                <a:solidFill>
                  <a:schemeClr val="accent5"/>
                </a:solidFill>
              </a:rPr>
              <a:t>Little or No</a:t>
            </a:r>
            <a:r>
              <a:rPr lang="en"/>
              <a:t> experience with ECC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 = </a:t>
            </a:r>
            <a:r>
              <a:rPr lang="en" b="1">
                <a:solidFill>
                  <a:schemeClr val="accent5"/>
                </a:solidFill>
              </a:rPr>
              <a:t>Intermediate</a:t>
            </a:r>
            <a:r>
              <a:rPr lang="en"/>
              <a:t>...some practical experience with ECC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 = </a:t>
            </a:r>
            <a:r>
              <a:rPr lang="en" b="1">
                <a:solidFill>
                  <a:schemeClr val="accent5"/>
                </a:solidFill>
              </a:rPr>
              <a:t>Advanced</a:t>
            </a:r>
            <a:r>
              <a:rPr lang="en"/>
              <a:t>...capable of coaching others on ECC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4 = </a:t>
            </a:r>
            <a:r>
              <a:rPr lang="en" b="1">
                <a:solidFill>
                  <a:schemeClr val="accent5"/>
                </a:solidFill>
              </a:rPr>
              <a:t>Expert</a:t>
            </a:r>
            <a:r>
              <a:rPr lang="en"/>
              <a:t>...able to explain issues with ECC in detail</a:t>
            </a:r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1076" y="1595925"/>
            <a:ext cx="2393674" cy="335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>
                    <a:lumMod val="50000"/>
                  </a:schemeClr>
                </a:solidFill>
              </a:rPr>
              <a:t>Early College Credit-Collaborative Activity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On one side of the index card, write 1-2 </a:t>
            </a:r>
            <a:r>
              <a:rPr lang="en" sz="2400">
                <a:solidFill>
                  <a:schemeClr val="accent5"/>
                </a:solidFill>
              </a:rPr>
              <a:t>“BEST PRACTICES”</a:t>
            </a:r>
            <a:r>
              <a:rPr lang="en" sz="2400"/>
              <a:t> in Early College Credit, and on the other side,  write 1-2 </a:t>
            </a:r>
            <a:r>
              <a:rPr lang="en" sz="2400">
                <a:solidFill>
                  <a:schemeClr val="accent5"/>
                </a:solidFill>
              </a:rPr>
              <a:t>“GREATEST CHALLENGES”</a:t>
            </a:r>
            <a:r>
              <a:rPr lang="en" sz="2400"/>
              <a:t>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Get into a </a:t>
            </a:r>
            <a:r>
              <a:rPr lang="en" sz="2400">
                <a:highlight>
                  <a:srgbClr val="FFFFFF"/>
                </a:highlight>
              </a:rPr>
              <a:t>group of </a:t>
            </a:r>
            <a:r>
              <a:rPr lang="en" sz="2400">
                <a:solidFill>
                  <a:schemeClr val="accent5"/>
                </a:solidFill>
                <a:highlight>
                  <a:srgbClr val="FFFFFF"/>
                </a:highlight>
              </a:rPr>
              <a:t>four</a:t>
            </a:r>
            <a:r>
              <a:rPr lang="en" sz="2400"/>
              <a:t> with people who have </a:t>
            </a:r>
            <a:r>
              <a:rPr lang="en" sz="2400">
                <a:solidFill>
                  <a:schemeClr val="accent5"/>
                </a:solidFill>
              </a:rPr>
              <a:t>different colored cards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Select a </a:t>
            </a:r>
            <a:r>
              <a:rPr lang="en" sz="2400">
                <a:solidFill>
                  <a:schemeClr val="accent5"/>
                </a:solidFill>
              </a:rPr>
              <a:t>Reporter</a:t>
            </a:r>
            <a:r>
              <a:rPr lang="en" sz="2400"/>
              <a:t> &amp; </a:t>
            </a:r>
            <a:r>
              <a:rPr lang="en" sz="2400">
                <a:solidFill>
                  <a:schemeClr val="accent5"/>
                </a:solidFill>
              </a:rPr>
              <a:t>Discuss</a:t>
            </a:r>
            <a:r>
              <a:rPr lang="en" sz="2400"/>
              <a:t> what you wrote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>
                <a:solidFill>
                  <a:schemeClr val="accent5"/>
                </a:solidFill>
              </a:rPr>
              <a:t>Share</a:t>
            </a:r>
            <a:r>
              <a:rPr lang="en" sz="2400"/>
              <a:t> with the whole group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Thank you!!!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8900" y="2375650"/>
            <a:ext cx="2483950" cy="24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7287325" y="3604075"/>
            <a:ext cx="960900" cy="757500"/>
          </a:xfrm>
          <a:prstGeom prst="rect">
            <a:avLst/>
          </a:prstGeom>
          <a:solidFill>
            <a:srgbClr val="DA1A1E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And Happy Holidays!</a:t>
            </a:r>
            <a:endParaRPr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196</Words>
  <Application>Microsoft Office PowerPoint</Application>
  <PresentationFormat>On-screen Show (16:9)</PresentationFormat>
  <Paragraphs>25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Pacifico</vt:lpstr>
      <vt:lpstr>Arial</vt:lpstr>
      <vt:lpstr>Playfair Display</vt:lpstr>
      <vt:lpstr>Lato</vt:lpstr>
      <vt:lpstr>Coral</vt:lpstr>
      <vt:lpstr>CoP Discussion</vt:lpstr>
      <vt:lpstr>Build A Collaborative Environment:</vt:lpstr>
      <vt:lpstr>2. Student Success is Our Priority!</vt:lpstr>
      <vt:lpstr>3. Create Networks of Resources and Supports</vt:lpstr>
      <vt:lpstr>What is Early College Credit? </vt:lpstr>
      <vt:lpstr>Build A Collaborative Environment: </vt:lpstr>
      <vt:lpstr>Early College Credit-Collaborative Activity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 Discussion</dc:title>
  <dc:creator>Betsy Lane</dc:creator>
  <cp:lastModifiedBy>Kimberly Zant</cp:lastModifiedBy>
  <cp:revision>3</cp:revision>
  <dcterms:modified xsi:type="dcterms:W3CDTF">2019-12-12T21:58:55Z</dcterms:modified>
</cp:coreProperties>
</file>