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15.jpg" ContentType="image/jpe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media/image17.jpg" ContentType="image/jpeg"/>
  <Override PartName="/ppt/notesSlides/notesSlide17.xml" ContentType="application/vnd.openxmlformats-officedocument.presentationml.notesSlide+xml"/>
  <Override PartName="/ppt/media/image19.jpg" ContentType="image/jpe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66" r:id="rId2"/>
    <p:sldMasterId id="2147483674" r:id="rId3"/>
  </p:sldMasterIdLst>
  <p:notesMasterIdLst>
    <p:notesMasterId r:id="rId31"/>
  </p:notesMasterIdLst>
  <p:sldIdLst>
    <p:sldId id="257" r:id="rId4"/>
    <p:sldId id="311" r:id="rId5"/>
    <p:sldId id="272" r:id="rId6"/>
    <p:sldId id="280" r:id="rId7"/>
    <p:sldId id="281" r:id="rId8"/>
    <p:sldId id="282" r:id="rId9"/>
    <p:sldId id="302" r:id="rId10"/>
    <p:sldId id="288" r:id="rId11"/>
    <p:sldId id="303" r:id="rId12"/>
    <p:sldId id="296" r:id="rId13"/>
    <p:sldId id="289" r:id="rId14"/>
    <p:sldId id="284" r:id="rId15"/>
    <p:sldId id="304" r:id="rId16"/>
    <p:sldId id="322" r:id="rId17"/>
    <p:sldId id="314" r:id="rId18"/>
    <p:sldId id="315" r:id="rId19"/>
    <p:sldId id="313" r:id="rId20"/>
    <p:sldId id="318" r:id="rId21"/>
    <p:sldId id="305" r:id="rId22"/>
    <p:sldId id="306" r:id="rId23"/>
    <p:sldId id="307" r:id="rId24"/>
    <p:sldId id="308" r:id="rId25"/>
    <p:sldId id="326" r:id="rId26"/>
    <p:sldId id="309" r:id="rId27"/>
    <p:sldId id="323" r:id="rId28"/>
    <p:sldId id="324" r:id="rId29"/>
    <p:sldId id="310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930" y="4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509D2-CACD-4417-93CC-40B6B75C310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193C2-73C1-4391-9338-65CC9DC21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014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193C2-73C1-4391-9338-65CC9DC21B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252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1AA93-44B3-9746-9549-D5BDED69E51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19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1AA93-44B3-9746-9549-D5BDED69E51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02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1AA93-44B3-9746-9549-D5BDED69E51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08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1AA93-44B3-9746-9549-D5BDED69E51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896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1AA93-44B3-9746-9549-D5BDED69E51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37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1AA93-44B3-9746-9549-D5BDED69E51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96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1AA93-44B3-9746-9549-D5BDED69E51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42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1AA93-44B3-9746-9549-D5BDED69E51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1985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968D-5969-4CC4-A63D-C90CD4C34E88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4038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968D-5969-4CC4-A63D-C90CD4C34E88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599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1AA93-44B3-9746-9549-D5BDED69E51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479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7968D-5969-4CC4-A63D-C90CD4C34E88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5393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193C2-73C1-4391-9338-65CC9DC21BB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7517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193C2-73C1-4391-9338-65CC9DC21BB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4500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193C2-73C1-4391-9338-65CC9DC21BB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2947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193C2-73C1-4391-9338-65CC9DC21BB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414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193C2-73C1-4391-9338-65CC9DC21BB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0723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193C2-73C1-4391-9338-65CC9DC21BB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4594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968D-5969-4CC4-A63D-C90CD4C34E88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3888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1AA93-44B3-9746-9549-D5BDED69E51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00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252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3048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58595B"/>
                </a:solidFill>
                <a:latin typeface="Univers"/>
                <a:cs typeface="Univer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58595B"/>
                </a:solidFill>
                <a:latin typeface="Univers"/>
                <a:cs typeface="Univer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123111"/>
          </a:xfrm>
        </p:spPr>
        <p:txBody>
          <a:bodyPr lIns="0" tIns="0" rIns="0" bIns="0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443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58595B"/>
                </a:solidFill>
                <a:latin typeface="Univers"/>
                <a:cs typeface="Univer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834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025139" y="3073907"/>
            <a:ext cx="6118860" cy="3784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3048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58595B"/>
                </a:solidFill>
                <a:latin typeface="Univers"/>
                <a:cs typeface="Univer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734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2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9B0BE-86DF-4F6D-9695-42F8739220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2764466"/>
            <a:ext cx="6858000" cy="786809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6EB438-DCC4-4947-A9DA-38DDD07A0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235754"/>
            <a:ext cx="6858000" cy="480864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EF952D-624F-419B-B843-811A9B9E0E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6117247"/>
            <a:ext cx="2057400" cy="365125"/>
          </a:xfrm>
          <a:prstGeom prst="rect">
            <a:avLst/>
          </a:prstGeom>
        </p:spPr>
        <p:txBody>
          <a:bodyPr/>
          <a:lstStyle/>
          <a:p>
            <a:fld id="{7934E7AA-586C-4B13-A389-1429762DA247}" type="slidenum">
              <a:rPr lang="en-US" smtClean="0">
                <a:solidFill>
                  <a:srgbClr val="002F6D"/>
                </a:solidFill>
              </a:rPr>
              <a:pPr/>
              <a:t>‹#›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362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4C9AC-4235-4209-A24C-8BA29A66F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65451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FC7671-28B7-4084-B2EE-71698325CD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6117247"/>
            <a:ext cx="2057400" cy="365125"/>
          </a:xfrm>
          <a:prstGeom prst="rect">
            <a:avLst/>
          </a:prstGeom>
        </p:spPr>
        <p:txBody>
          <a:bodyPr/>
          <a:lstStyle/>
          <a:p>
            <a:fld id="{7934E7AA-586C-4B13-A389-1429762DA247}" type="slidenum">
              <a:rPr lang="en-US" smtClean="0">
                <a:solidFill>
                  <a:srgbClr val="002F6D"/>
                </a:solidFill>
              </a:rPr>
              <a:pPr/>
              <a:t>‹#›</a:t>
            </a:fld>
            <a:endParaRPr lang="en-US" dirty="0">
              <a:solidFill>
                <a:srgbClr val="002F6D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8AD2187-49CA-8448-AA84-200723420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8642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EA91A-8332-4C79-8136-7F08F76C4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75CB0-1620-4CBC-ADDE-31A28A930E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778947" cy="350660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AF324E-1F35-4923-847A-B73AFBC314E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736404" y="1825625"/>
            <a:ext cx="3778947" cy="350660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FA2D49-EDF3-45E1-AF22-9C956F3347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57950" y="6117247"/>
            <a:ext cx="2057400" cy="365125"/>
          </a:xfrm>
          <a:prstGeom prst="rect">
            <a:avLst/>
          </a:prstGeom>
        </p:spPr>
        <p:txBody>
          <a:bodyPr/>
          <a:lstStyle/>
          <a:p>
            <a:fld id="{7934E7AA-586C-4B13-A389-1429762DA247}" type="slidenum">
              <a:rPr lang="en-US" smtClean="0">
                <a:solidFill>
                  <a:srgbClr val="002F6D"/>
                </a:solidFill>
              </a:rPr>
              <a:pPr/>
              <a:t>‹#›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557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2B592-1A17-417A-8CFF-BB522123F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ED4226-5D1B-4021-88D2-27DD3BCF6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ED2C9C-F314-4CCB-AAB0-F0B7CEDB96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6"/>
            <a:ext cx="3868340" cy="304395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CF2BD4-3099-4413-AE67-38243C7DB4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C5FBB6-FB89-486F-9BF8-8F14C4D1EC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6"/>
            <a:ext cx="3887391" cy="304395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316F23-07ED-43F0-9BD5-8F6398670B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6117247"/>
            <a:ext cx="2057400" cy="365125"/>
          </a:xfrm>
          <a:prstGeom prst="rect">
            <a:avLst/>
          </a:prstGeom>
        </p:spPr>
        <p:txBody>
          <a:bodyPr/>
          <a:lstStyle/>
          <a:p>
            <a:fld id="{7934E7AA-586C-4B13-A389-1429762DA247}" type="slidenum">
              <a:rPr lang="en-US" smtClean="0">
                <a:solidFill>
                  <a:srgbClr val="002F6D"/>
                </a:solidFill>
              </a:rPr>
              <a:pPr/>
              <a:t>‹#›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92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06D77-332E-4483-AAB5-DD9F9EF0C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0D8B378-6192-43BF-B31B-4835045A6C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06478" y="1849438"/>
            <a:ext cx="4937522" cy="3302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48DB3A6-CCA2-4870-A323-033306F8F3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650" y="1849438"/>
            <a:ext cx="3433763" cy="3302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C9FC73-1847-4979-9B5D-D9E59F62D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117247"/>
            <a:ext cx="2057400" cy="365125"/>
          </a:xfrm>
          <a:prstGeom prst="rect">
            <a:avLst/>
          </a:prstGeom>
        </p:spPr>
        <p:txBody>
          <a:bodyPr/>
          <a:lstStyle/>
          <a:p>
            <a:fld id="{7934E7AA-586C-4B13-A389-1429762DA247}" type="slidenum">
              <a:rPr lang="en-US" smtClean="0">
                <a:solidFill>
                  <a:srgbClr val="002F6D"/>
                </a:solidFill>
              </a:rPr>
              <a:pPr/>
              <a:t>‹#›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78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CAE7F-6533-4069-8AAA-35DFBF4C3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6ADA4-64EA-49CF-8707-2F0B6D4F1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43201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D617E-D9DE-4CE8-B65E-87959D358F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46621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87E0CC-1A1C-4861-BDAF-EF4CC28760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6117247"/>
            <a:ext cx="2057400" cy="365125"/>
          </a:xfrm>
          <a:prstGeom prst="rect">
            <a:avLst/>
          </a:prstGeom>
        </p:spPr>
        <p:txBody>
          <a:bodyPr/>
          <a:lstStyle/>
          <a:p>
            <a:fld id="{7934E7AA-586C-4B13-A389-1429762DA247}" type="slidenum">
              <a:rPr lang="en-US" smtClean="0">
                <a:solidFill>
                  <a:srgbClr val="002F6D"/>
                </a:solidFill>
              </a:rPr>
              <a:pPr/>
              <a:t>‹#›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098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6B795-4551-4892-BDA9-BB5EF646C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94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1A80E8-B6F0-436C-8626-D07C6FB452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5256609" cy="4711626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1CB76-B78C-4A20-84A9-69D867BB6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0694" y="2057401"/>
            <a:ext cx="2949178" cy="336520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E8ED20-8062-40E1-950F-CBE3819940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6117247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DD03814-0C6D-5648-B940-264760E90288}" type="slidenum">
              <a:rPr lang="en-US" smtClean="0">
                <a:solidFill>
                  <a:srgbClr val="002F6D"/>
                </a:solidFill>
              </a:rPr>
              <a:pPr/>
              <a:t>‹#›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473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9B0BE-86DF-4F6D-9695-42F8739220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2764466"/>
            <a:ext cx="6858000" cy="786809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6EB438-DCC4-4947-A9DA-38DDD07A0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235754"/>
            <a:ext cx="6858000" cy="480864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EF952D-624F-419B-B843-811A9B9E0E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6117247"/>
            <a:ext cx="2057400" cy="365125"/>
          </a:xfrm>
          <a:prstGeom prst="rect">
            <a:avLst/>
          </a:prstGeom>
        </p:spPr>
        <p:txBody>
          <a:bodyPr/>
          <a:lstStyle/>
          <a:p>
            <a:fld id="{7934E7AA-586C-4B13-A389-1429762DA247}" type="slidenum">
              <a:rPr lang="en-US" smtClean="0">
                <a:solidFill>
                  <a:srgbClr val="002F6D"/>
                </a:solidFill>
              </a:rPr>
              <a:pPr/>
              <a:t>‹#›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63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4C9AC-4235-4209-A24C-8BA29A66F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65451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FC7671-28B7-4084-B2EE-71698325CD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6117247"/>
            <a:ext cx="2057400" cy="365125"/>
          </a:xfrm>
          <a:prstGeom prst="rect">
            <a:avLst/>
          </a:prstGeom>
        </p:spPr>
        <p:txBody>
          <a:bodyPr/>
          <a:lstStyle/>
          <a:p>
            <a:fld id="{7934E7AA-586C-4B13-A389-1429762DA247}" type="slidenum">
              <a:rPr lang="en-US" smtClean="0">
                <a:solidFill>
                  <a:srgbClr val="002F6D"/>
                </a:solidFill>
              </a:rPr>
              <a:pPr/>
              <a:t>‹#›</a:t>
            </a:fld>
            <a:endParaRPr lang="en-US" dirty="0">
              <a:solidFill>
                <a:srgbClr val="002F6D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8AD2187-49CA-8448-AA84-200723420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3621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EA91A-8332-4C79-8136-7F08F76C4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75CB0-1620-4CBC-ADDE-31A28A930E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778947" cy="350660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AF324E-1F35-4923-847A-B73AFBC314E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736404" y="1825625"/>
            <a:ext cx="3778947" cy="350660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FA2D49-EDF3-45E1-AF22-9C956F3347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57950" y="6117247"/>
            <a:ext cx="2057400" cy="365125"/>
          </a:xfrm>
          <a:prstGeom prst="rect">
            <a:avLst/>
          </a:prstGeom>
        </p:spPr>
        <p:txBody>
          <a:bodyPr/>
          <a:lstStyle/>
          <a:p>
            <a:fld id="{7934E7AA-586C-4B13-A389-1429762DA247}" type="slidenum">
              <a:rPr lang="en-US" smtClean="0">
                <a:solidFill>
                  <a:srgbClr val="002F6D"/>
                </a:solidFill>
              </a:rPr>
              <a:pPr/>
              <a:t>‹#›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2346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2B592-1A17-417A-8CFF-BB522123F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ED4226-5D1B-4021-88D2-27DD3BCF6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ED2C9C-F314-4CCB-AAB0-F0B7CEDB96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6"/>
            <a:ext cx="3868340" cy="304395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CF2BD4-3099-4413-AE67-38243C7DB4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C5FBB6-FB89-486F-9BF8-8F14C4D1EC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6"/>
            <a:ext cx="3887391" cy="304395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316F23-07ED-43F0-9BD5-8F6398670B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6117247"/>
            <a:ext cx="2057400" cy="365125"/>
          </a:xfrm>
          <a:prstGeom prst="rect">
            <a:avLst/>
          </a:prstGeom>
        </p:spPr>
        <p:txBody>
          <a:bodyPr/>
          <a:lstStyle/>
          <a:p>
            <a:fld id="{7934E7AA-586C-4B13-A389-1429762DA247}" type="slidenum">
              <a:rPr lang="en-US" smtClean="0">
                <a:solidFill>
                  <a:srgbClr val="002F6D"/>
                </a:solidFill>
              </a:rPr>
              <a:pPr/>
              <a:t>‹#›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0702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06D77-332E-4483-AAB5-DD9F9EF0C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0D8B378-6192-43BF-B31B-4835045A6C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06478" y="1849438"/>
            <a:ext cx="4937522" cy="3302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48DB3A6-CCA2-4870-A323-033306F8F3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650" y="1849438"/>
            <a:ext cx="3433763" cy="3302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C9FC73-1847-4979-9B5D-D9E59F62D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117247"/>
            <a:ext cx="2057400" cy="365125"/>
          </a:xfrm>
          <a:prstGeom prst="rect">
            <a:avLst/>
          </a:prstGeom>
        </p:spPr>
        <p:txBody>
          <a:bodyPr/>
          <a:lstStyle/>
          <a:p>
            <a:fld id="{7934E7AA-586C-4B13-A389-1429762DA247}" type="slidenum">
              <a:rPr lang="en-US" smtClean="0">
                <a:solidFill>
                  <a:srgbClr val="002F6D"/>
                </a:solidFill>
              </a:rPr>
              <a:pPr/>
              <a:t>‹#›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413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CAE7F-6533-4069-8AAA-35DFBF4C3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6ADA4-64EA-49CF-8707-2F0B6D4F1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43201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D617E-D9DE-4CE8-B65E-87959D358F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46621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87E0CC-1A1C-4861-BDAF-EF4CC28760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6117247"/>
            <a:ext cx="2057400" cy="365125"/>
          </a:xfrm>
          <a:prstGeom prst="rect">
            <a:avLst/>
          </a:prstGeom>
        </p:spPr>
        <p:txBody>
          <a:bodyPr/>
          <a:lstStyle/>
          <a:p>
            <a:fld id="{7934E7AA-586C-4B13-A389-1429762DA247}" type="slidenum">
              <a:rPr lang="en-US" smtClean="0">
                <a:solidFill>
                  <a:srgbClr val="002F6D"/>
                </a:solidFill>
              </a:rPr>
              <a:pPr/>
              <a:t>‹#›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1102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6B795-4551-4892-BDA9-BB5EF646C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94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1A80E8-B6F0-436C-8626-D07C6FB452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5256609" cy="4711626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1CB76-B78C-4A20-84A9-69D867BB6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0694" y="2057401"/>
            <a:ext cx="2949178" cy="336520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E8ED20-8062-40E1-950F-CBE3819940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6117247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DD03814-0C6D-5648-B940-264760E90288}" type="slidenum">
              <a:rPr lang="en-US" smtClean="0">
                <a:solidFill>
                  <a:srgbClr val="002F6D"/>
                </a:solidFill>
              </a:rPr>
              <a:pPr/>
              <a:t>‹#›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785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33729" y="1340350"/>
            <a:ext cx="7876540" cy="1427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58595B"/>
                </a:solidFill>
                <a:latin typeface="Univers"/>
                <a:cs typeface="Univer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3729" y="1340350"/>
            <a:ext cx="7876540" cy="1427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58595B"/>
                </a:solidFill>
                <a:latin typeface="Univers"/>
                <a:cs typeface="Univer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42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2E5279-6BB5-4200-B623-E50AF74A5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705A94-6AAA-4E19-916C-A4F16D9F3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1050" y="1825625"/>
            <a:ext cx="7886700" cy="3704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California Community Colleges logo">
            <a:extLst>
              <a:ext uri="{FF2B5EF4-FFF2-40B4-BE49-F238E27FC236}">
                <a16:creationId xmlns:a16="http://schemas.microsoft.com/office/drawing/2014/main" id="{F4BB0571-4F9D-46DF-8EFE-445155A934C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40105" y="6001350"/>
            <a:ext cx="1184860" cy="59691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70D472-E2B6-4FB4-807D-3388763161BF}"/>
              </a:ext>
            </a:extLst>
          </p:cNvPr>
          <p:cNvCxnSpPr/>
          <p:nvPr userDrawn="1"/>
        </p:nvCxnSpPr>
        <p:spPr>
          <a:xfrm>
            <a:off x="0" y="5699720"/>
            <a:ext cx="9144000" cy="0"/>
          </a:xfrm>
          <a:prstGeom prst="line">
            <a:avLst/>
          </a:prstGeom>
          <a:ln w="12700">
            <a:solidFill>
              <a:srgbClr val="E3E5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C2D45CE-86C6-1441-9EEC-96BD3A7CE6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15203" cy="5666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400048-15CF-3E47-A01B-E658F56217E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845" y="5923108"/>
            <a:ext cx="529973" cy="706631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E797C6-3A1E-4029-A027-67C28BED6C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11724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E4E492BD-EF23-8F41-BC47-74DC2E640A0D}" type="slidenum">
              <a:rPr lang="en-US" smtClean="0">
                <a:solidFill>
                  <a:srgbClr val="002F6D"/>
                </a:solidFill>
              </a:rPr>
              <a:pPr/>
              <a:t>‹#›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410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02F6D"/>
          </a:solidFill>
          <a:latin typeface="Source Sans Pro" panose="020B0503030403020204" pitchFamily="34" charset="0"/>
          <a:ea typeface="Source Sans Pro" panose="020B0503030403020204" pitchFamily="34" charset="0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53575A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53575A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53575A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53575A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53575A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2E5279-6BB5-4200-B623-E50AF74A5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705A94-6AAA-4E19-916C-A4F16D9F3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1050" y="1825625"/>
            <a:ext cx="7886700" cy="3704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California Community Colleges logo">
            <a:extLst>
              <a:ext uri="{FF2B5EF4-FFF2-40B4-BE49-F238E27FC236}">
                <a16:creationId xmlns:a16="http://schemas.microsoft.com/office/drawing/2014/main" id="{F4BB0571-4F9D-46DF-8EFE-445155A934C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40105" y="6001350"/>
            <a:ext cx="1184860" cy="59691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70D472-E2B6-4FB4-807D-3388763161BF}"/>
              </a:ext>
            </a:extLst>
          </p:cNvPr>
          <p:cNvCxnSpPr/>
          <p:nvPr userDrawn="1"/>
        </p:nvCxnSpPr>
        <p:spPr>
          <a:xfrm>
            <a:off x="0" y="5699720"/>
            <a:ext cx="9144000" cy="0"/>
          </a:xfrm>
          <a:prstGeom prst="line">
            <a:avLst/>
          </a:prstGeom>
          <a:ln w="12700">
            <a:solidFill>
              <a:srgbClr val="E3E5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C2D45CE-86C6-1441-9EEC-96BD3A7CE6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15203" cy="5666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400048-15CF-3E47-A01B-E658F56217E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845" y="5923108"/>
            <a:ext cx="529973" cy="706631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E797C6-3A1E-4029-A027-67C28BED6C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11724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E4E492BD-EF23-8F41-BC47-74DC2E640A0D}" type="slidenum">
              <a:rPr lang="en-US" smtClean="0">
                <a:solidFill>
                  <a:srgbClr val="002F6D"/>
                </a:solidFill>
              </a:rPr>
              <a:pPr/>
              <a:t>‹#›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595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02F6D"/>
          </a:solidFill>
          <a:latin typeface="Source Sans Pro" panose="020B0503030403020204" pitchFamily="34" charset="0"/>
          <a:ea typeface="Source Sans Pro" panose="020B0503030403020204" pitchFamily="34" charset="0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53575A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53575A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53575A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53575A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53575A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doingwhatmatters.cccco.edu/StrongWorkforce/K12SWPTimeline.aspx" TargetMode="External"/><Relationship Id="rId2" Type="http://schemas.openxmlformats.org/officeDocument/2006/relationships/hyperlink" Target="https://docs.google.com/forms/d/e/1FAIpQLSdocRGr36HI1DNAR0Rc6eOlDbnkqyxu6PIB9m64ZG6puyIYBw/viewfor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oingwhatmatters.cccco.edu/StrongWorkforce.aspx" TargetMode="External"/><Relationship Id="rId5" Type="http://schemas.openxmlformats.org/officeDocument/2006/relationships/hyperlink" Target="http://doingwhatmatters.cccco.edu/StrongWorkforce/K12SWPRegionalMeetings.aspx" TargetMode="External"/><Relationship Id="rId4" Type="http://schemas.openxmlformats.org/officeDocument/2006/relationships/hyperlink" Target="https://doingwhatmatters.cccco.edu/StrongWorkforce/K12SWPPartnerMap.aspx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769295" y="5064924"/>
            <a:ext cx="780907" cy="7770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39488" y="5063674"/>
            <a:ext cx="675705" cy="7677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838200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4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San Diego Imperial Counties</a:t>
            </a:r>
            <a:endParaRPr lang="en-US" b="1" dirty="0">
              <a:solidFill>
                <a:schemeClr val="bg1"/>
              </a:solidFill>
            </a:endParaRPr>
          </a:p>
          <a:p>
            <a:pPr algn="ctr" defTabSz="457200"/>
            <a:r>
              <a:rPr lang="en-US" sz="2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Strong Workforce Program Deep Dive:  What will we do differently?</a:t>
            </a:r>
            <a:endParaRPr lang="en-US" sz="20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 defTabSz="457200"/>
            <a:endParaRPr lang="en-US" sz="4000" b="1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66660" y="1898028"/>
            <a:ext cx="49199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December 5, 2018</a:t>
            </a:r>
          </a:p>
          <a:p>
            <a:pPr algn="ctr"/>
            <a:endParaRPr lang="en-US" sz="1400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Mollie Smith</a:t>
            </a:r>
            <a:r>
              <a:rPr lang="en-US" i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, Regional Chair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San Diego/Imperial Counties Regional Consortium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Kathleen Porter, </a:t>
            </a:r>
            <a:r>
              <a:rPr lang="en-US" i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Executive Director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Gill Sans MT" panose="020B0502020104020203" pitchFamily="34" charset="0"/>
              </a:rPr>
              <a:t>Poway Unified School District</a:t>
            </a:r>
            <a:endParaRPr lang="en-US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123111"/>
          </a:xfrm>
        </p:spPr>
        <p:txBody>
          <a:bodyPr/>
          <a:lstStyle/>
          <a:p>
            <a:r>
              <a:rPr lang="en-US" sz="800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 sz="8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42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6687" y="0"/>
            <a:ext cx="3048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3384082" y="225876"/>
            <a:ext cx="5410200" cy="0"/>
          </a:xfrm>
          <a:custGeom>
            <a:avLst/>
            <a:gdLst/>
            <a:ahLst/>
            <a:cxnLst/>
            <a:rect l="l" t="t" r="r" b="b"/>
            <a:pathLst>
              <a:path w="5410200">
                <a:moveTo>
                  <a:pt x="0" y="0"/>
                </a:moveTo>
                <a:lnTo>
                  <a:pt x="5410200" y="0"/>
                </a:lnTo>
              </a:path>
            </a:pathLst>
          </a:custGeom>
          <a:ln w="6350">
            <a:solidFill>
              <a:srgbClr val="7FB5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/>
          <p:nvPr/>
        </p:nvSpPr>
        <p:spPr>
          <a:xfrm>
            <a:off x="677148" y="5082889"/>
            <a:ext cx="780907" cy="7770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1505121" y="5092204"/>
            <a:ext cx="675705" cy="7677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 txBox="1"/>
          <p:nvPr/>
        </p:nvSpPr>
        <p:spPr>
          <a:xfrm>
            <a:off x="3187700" y="102765"/>
            <a:ext cx="5803900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457200"/>
            <a:r>
              <a:rPr lang="en-US" sz="800" spc="200" dirty="0" smtClean="0">
                <a:solidFill>
                  <a:srgbClr val="0C959E"/>
                </a:solidFill>
                <a:latin typeface="Avenir Next"/>
                <a:cs typeface="Avenir Next"/>
              </a:rPr>
              <a:t>San Diego &amp; Imperial Counties Regional Consortium</a:t>
            </a:r>
            <a:endParaRPr lang="en-US" sz="800" spc="200" dirty="0">
              <a:solidFill>
                <a:srgbClr val="0C959E"/>
              </a:solidFill>
              <a:latin typeface="Avenir Next"/>
              <a:cs typeface="Avenir Nex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75" y="1524000"/>
            <a:ext cx="30064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endParaRPr lang="en-US" sz="2000" b="1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 defTabSz="457200"/>
            <a:endParaRPr lang="en-US" sz="20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 defTabSz="457200"/>
            <a:endParaRPr lang="en-US" sz="2000" b="1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 defTabSz="457200"/>
            <a:endParaRPr lang="en-US" sz="20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 defTabSz="457200"/>
            <a:endParaRPr lang="en-US" sz="20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 defTabSz="457200"/>
            <a:r>
              <a:rPr lang="en-US" sz="2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Session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5200" y="1447800"/>
            <a:ext cx="528908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anose="020B0502020104020203" pitchFamily="34" charset="0"/>
              </a:rPr>
              <a:t>Welcome! (and Introductions)</a:t>
            </a:r>
          </a:p>
          <a:p>
            <a:endParaRPr lang="en-US" sz="2000" dirty="0">
              <a:latin typeface="Gill Sans MT" panose="020B0502020104020203" pitchFamily="34" charset="0"/>
            </a:endParaRPr>
          </a:p>
          <a:p>
            <a:r>
              <a:rPr lang="en-US" sz="2000" dirty="0" smtClean="0">
                <a:latin typeface="Gill Sans MT" panose="020B0502020104020203" pitchFamily="34" charset="0"/>
              </a:rPr>
              <a:t>Session Overview</a:t>
            </a:r>
          </a:p>
          <a:p>
            <a:pPr algn="ctr"/>
            <a:endParaRPr lang="en-US" sz="2000" dirty="0">
              <a:latin typeface="Gill Sans MT" panose="020B0502020104020203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Gill Sans MT" panose="020B0502020104020203" pitchFamily="34" charset="0"/>
              </a:rPr>
              <a:t>	</a:t>
            </a:r>
            <a:r>
              <a:rPr lang="en-US" sz="2000" dirty="0" smtClean="0">
                <a:latin typeface="Gill Sans MT" panose="020B0502020104020203" pitchFamily="34" charset="0"/>
              </a:rPr>
              <a:t>Context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Gill Sans MT" panose="020B0502020104020203" pitchFamily="34" charset="0"/>
              </a:rPr>
              <a:t> </a:t>
            </a:r>
            <a:r>
              <a:rPr lang="en-US" sz="2000" dirty="0" smtClean="0">
                <a:latin typeface="Gill Sans MT" panose="020B0502020104020203" pitchFamily="34" charset="0"/>
              </a:rPr>
              <a:t>       K-12 SWP Review	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Gill Sans MT" panose="020B0502020104020203" pitchFamily="34" charset="0"/>
              </a:rPr>
              <a:t> </a:t>
            </a:r>
            <a:r>
              <a:rPr lang="en-US" sz="2000" dirty="0" smtClean="0">
                <a:latin typeface="Gill Sans MT" panose="020B0502020104020203" pitchFamily="34" charset="0"/>
              </a:rPr>
              <a:t>       Regional Goals and Focus Areas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Gill Sans MT" panose="020B0502020104020203" pitchFamily="34" charset="0"/>
              </a:rPr>
              <a:t>Career Pathways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Gill Sans MT" panose="020B0502020104020203" pitchFamily="34" charset="0"/>
              </a:rPr>
              <a:t>Career Development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Gill Sans MT" panose="020B0502020104020203" pitchFamily="34" charset="0"/>
              </a:rPr>
              <a:t>Middle and High School Engagement</a:t>
            </a:r>
            <a:endParaRPr lang="en-US" sz="2000" dirty="0">
              <a:latin typeface="Gill Sans MT" panose="020B0502020104020203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Gill Sans MT" panose="020B0502020104020203" pitchFamily="34" charset="0"/>
              </a:rPr>
              <a:t>	</a:t>
            </a:r>
            <a:r>
              <a:rPr lang="en-US" sz="2000" dirty="0" smtClean="0">
                <a:latin typeface="Gill Sans MT" panose="020B0502020104020203" pitchFamily="34" charset="0"/>
              </a:rPr>
              <a:t>Career Development Continuum</a:t>
            </a:r>
            <a:endParaRPr lang="en-US" sz="2000" dirty="0">
              <a:latin typeface="Gill Sans MT" panose="020B0502020104020203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Gill Sans MT" panose="020B0502020104020203" pitchFamily="34" charset="0"/>
              </a:rPr>
              <a:t>	</a:t>
            </a:r>
            <a:r>
              <a:rPr lang="en-US" sz="2000" dirty="0" smtClean="0">
                <a:latin typeface="Gill Sans MT" panose="020B0502020104020203" pitchFamily="34" charset="0"/>
              </a:rPr>
              <a:t>Timeline and Next Steps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Gill Sans MT" panose="020B0502020104020203" pitchFamily="34" charset="0"/>
              </a:rPr>
              <a:t>         Discussion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 descr="Free Stock photo of Overview of Puffy Clouds in Blue Sky | Photoeverywher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" y="534353"/>
            <a:ext cx="2975543" cy="220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0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048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3384082" y="225876"/>
            <a:ext cx="5410200" cy="0"/>
          </a:xfrm>
          <a:custGeom>
            <a:avLst/>
            <a:gdLst/>
            <a:ahLst/>
            <a:cxnLst/>
            <a:rect l="l" t="t" r="r" b="b"/>
            <a:pathLst>
              <a:path w="5410200">
                <a:moveTo>
                  <a:pt x="0" y="0"/>
                </a:moveTo>
                <a:lnTo>
                  <a:pt x="5410200" y="0"/>
                </a:lnTo>
              </a:path>
            </a:pathLst>
          </a:custGeom>
          <a:ln w="6350">
            <a:solidFill>
              <a:srgbClr val="7FB5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/>
          <p:nvPr/>
        </p:nvSpPr>
        <p:spPr>
          <a:xfrm>
            <a:off x="677148" y="5082889"/>
            <a:ext cx="780907" cy="7770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1505121" y="5092204"/>
            <a:ext cx="675705" cy="7677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 txBox="1"/>
          <p:nvPr/>
        </p:nvSpPr>
        <p:spPr>
          <a:xfrm>
            <a:off x="3187700" y="102765"/>
            <a:ext cx="5803900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457200"/>
            <a:r>
              <a:rPr lang="en-US" sz="800" spc="200" dirty="0" smtClean="0">
                <a:solidFill>
                  <a:srgbClr val="0C959E"/>
                </a:solidFill>
                <a:latin typeface="Avenir Next"/>
                <a:cs typeface="Avenir Next"/>
              </a:rPr>
              <a:t>San Diego &amp; Imperial Counties Regional Consortium</a:t>
            </a:r>
            <a:endParaRPr lang="en-US" sz="800" spc="200" dirty="0">
              <a:solidFill>
                <a:srgbClr val="0C959E"/>
              </a:solidFill>
              <a:latin typeface="Avenir Next"/>
              <a:cs typeface="Avenir Nex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29770" y="1371600"/>
            <a:ext cx="326978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Doing What Matters for Jobs and the Economy</a:t>
            </a:r>
          </a:p>
          <a:p>
            <a:pPr algn="ctr" defTabSz="457200"/>
            <a:endParaRPr lang="en-US" sz="2000" b="1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 defTabSz="457200"/>
            <a:r>
              <a:rPr lang="en-US" sz="1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2012</a:t>
            </a:r>
            <a:endParaRPr lang="en-US" sz="1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21848" y="838200"/>
            <a:ext cx="60960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 smtClean="0">
                <a:latin typeface="Gill Sans MT" panose="020B0502020104020203" pitchFamily="34" charset="0"/>
              </a:rPr>
              <a:t>CONTEXT</a:t>
            </a:r>
          </a:p>
          <a:p>
            <a:pPr lvl="1"/>
            <a:r>
              <a:rPr lang="en-US" dirty="0" smtClean="0">
                <a:latin typeface="Gill Sans MT" panose="020B0502020104020203" pitchFamily="34" charset="0"/>
              </a:rPr>
              <a:t>Regional economies:  Sector approach</a:t>
            </a:r>
          </a:p>
          <a:p>
            <a:pPr lvl="1"/>
            <a:endParaRPr lang="en-US" dirty="0" smtClean="0">
              <a:latin typeface="Gill Sans MT" panose="020B0502020104020203" pitchFamily="34" charset="0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Advanced </a:t>
            </a: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Manufacturing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Advanced </a:t>
            </a: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Transportation &amp; Logistics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>
                <a:latin typeface="Gill Sans MT" panose="020B0502020104020203" pitchFamily="34" charset="0"/>
              </a:rPr>
              <a:t>Agriculture</a:t>
            </a:r>
            <a:r>
              <a:rPr lang="en-US" dirty="0">
                <a:latin typeface="Gill Sans MT" panose="020B0502020104020203" pitchFamily="34" charset="0"/>
              </a:rPr>
              <a:t>, Water &amp; Environmental Technologies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>
                <a:latin typeface="Gill Sans MT" panose="020B0502020104020203" pitchFamily="34" charset="0"/>
              </a:rPr>
              <a:t>Energy</a:t>
            </a:r>
            <a:r>
              <a:rPr lang="en-US" dirty="0">
                <a:latin typeface="Gill Sans MT" panose="020B0502020104020203" pitchFamily="34" charset="0"/>
              </a:rPr>
              <a:t>, Construction &amp; Utilities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  <a:latin typeface="Gill Sans MT" panose="020B0502020104020203" pitchFamily="34" charset="0"/>
              </a:rPr>
              <a:t>Global </a:t>
            </a:r>
            <a:r>
              <a:rPr lang="en-US" dirty="0">
                <a:solidFill>
                  <a:srgbClr val="0070C0"/>
                </a:solidFill>
                <a:latin typeface="Gill Sans MT" panose="020B0502020104020203" pitchFamily="34" charset="0"/>
              </a:rPr>
              <a:t>Trade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Health </a:t>
            </a:r>
            <a:endParaRPr lang="en-US" dirty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Information </a:t>
            </a: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&amp; Communication Technologies (ICT)/Digital Media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Life </a:t>
            </a: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Sciences/Biotech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>
                <a:latin typeface="Gill Sans MT" panose="020B0502020104020203" pitchFamily="34" charset="0"/>
              </a:rPr>
              <a:t>Retail/Hospitality/Tourism </a:t>
            </a:r>
            <a:endParaRPr lang="en-US" dirty="0">
              <a:latin typeface="Gill Sans MT" panose="020B0502020104020203" pitchFamily="34" charset="0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  <a:latin typeface="Gill Sans MT" panose="020B0502020104020203" pitchFamily="34" charset="0"/>
              </a:rPr>
              <a:t>Small </a:t>
            </a:r>
            <a:r>
              <a:rPr lang="en-US" dirty="0">
                <a:solidFill>
                  <a:srgbClr val="0070C0"/>
                </a:solidFill>
                <a:latin typeface="Gill Sans MT" panose="020B0502020104020203" pitchFamily="34" charset="0"/>
              </a:rPr>
              <a:t>Business</a:t>
            </a:r>
          </a:p>
          <a:p>
            <a:pPr lvl="2"/>
            <a:endParaRPr lang="en-US" sz="1600" dirty="0">
              <a:latin typeface="Gill Sans MT" panose="020B05020201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1411" r="1615"/>
          <a:stretch/>
        </p:blipFill>
        <p:spPr>
          <a:xfrm>
            <a:off x="6331274" y="3962400"/>
            <a:ext cx="2287747" cy="2305368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66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6687" y="0"/>
            <a:ext cx="3048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3384082" y="225876"/>
            <a:ext cx="5410200" cy="0"/>
          </a:xfrm>
          <a:custGeom>
            <a:avLst/>
            <a:gdLst/>
            <a:ahLst/>
            <a:cxnLst/>
            <a:rect l="l" t="t" r="r" b="b"/>
            <a:pathLst>
              <a:path w="5410200">
                <a:moveTo>
                  <a:pt x="0" y="0"/>
                </a:moveTo>
                <a:lnTo>
                  <a:pt x="5410200" y="0"/>
                </a:lnTo>
              </a:path>
            </a:pathLst>
          </a:custGeom>
          <a:ln w="6350">
            <a:solidFill>
              <a:srgbClr val="7FB5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/>
          <p:nvPr/>
        </p:nvSpPr>
        <p:spPr>
          <a:xfrm>
            <a:off x="677148" y="5082889"/>
            <a:ext cx="780907" cy="7770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1505121" y="5092204"/>
            <a:ext cx="675705" cy="7677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 txBox="1"/>
          <p:nvPr/>
        </p:nvSpPr>
        <p:spPr>
          <a:xfrm>
            <a:off x="3187700" y="102765"/>
            <a:ext cx="5803900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457200"/>
            <a:r>
              <a:rPr lang="en-US" sz="800" spc="200" dirty="0" smtClean="0">
                <a:solidFill>
                  <a:srgbClr val="0C959E"/>
                </a:solidFill>
                <a:latin typeface="Avenir Next"/>
                <a:cs typeface="Avenir Next"/>
              </a:rPr>
              <a:t>San Diego &amp; Imperial Counties Regional Consortium</a:t>
            </a:r>
            <a:endParaRPr lang="en-US" sz="800" spc="200" dirty="0">
              <a:solidFill>
                <a:srgbClr val="0C959E"/>
              </a:solidFill>
              <a:latin typeface="Avenir Next"/>
              <a:cs typeface="Avenir Nex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75" y="1524000"/>
            <a:ext cx="30064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State Task Force</a:t>
            </a:r>
          </a:p>
          <a:p>
            <a:pPr algn="ctr" defTabSz="457200"/>
            <a:endParaRPr lang="en-US" sz="2000" b="1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 defTabSz="457200"/>
            <a:endParaRPr lang="en-US" sz="2000" b="1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 defTabSz="457200"/>
            <a:endParaRPr lang="en-US" sz="20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 defTabSz="457200"/>
            <a:r>
              <a:rPr lang="en-US" sz="2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Strong Workforce Recommendations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5200" y="1447800"/>
            <a:ext cx="528908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 MT" panose="020B0502020104020203" pitchFamily="34" charset="0"/>
              </a:rPr>
              <a:t>Adopted by the Board of Governors in Fall 2015</a:t>
            </a:r>
          </a:p>
          <a:p>
            <a:r>
              <a:rPr lang="en-US" sz="2000" dirty="0">
                <a:latin typeface="Gill Sans MT" panose="020B0502020104020203" pitchFamily="34" charset="0"/>
              </a:rPr>
              <a:t> </a:t>
            </a:r>
            <a:endParaRPr lang="en-US" sz="2000" dirty="0" smtClean="0">
              <a:latin typeface="Gill Sans MT" panose="020B0502020104020203" pitchFamily="34" charset="0"/>
            </a:endParaRPr>
          </a:p>
          <a:p>
            <a:pPr algn="ctr"/>
            <a:r>
              <a:rPr lang="en-US" sz="2000" dirty="0" smtClean="0">
                <a:latin typeface="Gill Sans MT" panose="020B0502020104020203" pitchFamily="34" charset="0"/>
              </a:rPr>
              <a:t>25 Recommendations</a:t>
            </a:r>
          </a:p>
          <a:p>
            <a:pPr algn="ctr"/>
            <a:endParaRPr lang="en-US" sz="2000" dirty="0">
              <a:latin typeface="Gill Sans MT" panose="020B05020201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Gill Sans MT" panose="020B0502020104020203" pitchFamily="34" charset="0"/>
              </a:rPr>
              <a:t>	</a:t>
            </a:r>
            <a:r>
              <a:rPr lang="en-US" sz="2000" dirty="0" smtClean="0">
                <a:latin typeface="Gill Sans MT" panose="020B0502020104020203" pitchFamily="34" charset="0"/>
              </a:rPr>
              <a:t>Student Success	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Gill Sans MT" panose="020B0502020104020203" pitchFamily="34" charset="0"/>
              </a:rPr>
              <a:t> </a:t>
            </a:r>
            <a:r>
              <a:rPr lang="en-US" sz="2000" dirty="0" smtClean="0">
                <a:latin typeface="Gill Sans MT" panose="020B0502020104020203" pitchFamily="34" charset="0"/>
              </a:rPr>
              <a:t>       </a:t>
            </a:r>
            <a:r>
              <a:rPr lang="en-US" sz="20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Career Pathways</a:t>
            </a:r>
            <a:endParaRPr lang="en-US" sz="2000" dirty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Gill Sans MT" panose="020B0502020104020203" pitchFamily="34" charset="0"/>
              </a:rPr>
              <a:t>	</a:t>
            </a:r>
            <a:r>
              <a:rPr lang="en-US" sz="2000" dirty="0" smtClean="0">
                <a:latin typeface="Gill Sans MT" panose="020B0502020104020203" pitchFamily="34" charset="0"/>
              </a:rPr>
              <a:t>Workforce </a:t>
            </a:r>
            <a:r>
              <a:rPr lang="en-US" sz="2000" dirty="0">
                <a:latin typeface="Gill Sans MT" panose="020B0502020104020203" pitchFamily="34" charset="0"/>
              </a:rPr>
              <a:t>Data &amp; Outcomes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Gill Sans MT" panose="020B0502020104020203" pitchFamily="34" charset="0"/>
              </a:rPr>
              <a:t>	</a:t>
            </a:r>
            <a:r>
              <a:rPr lang="en-US" sz="2000" dirty="0" smtClean="0">
                <a:latin typeface="Gill Sans MT" panose="020B0502020104020203" pitchFamily="34" charset="0"/>
              </a:rPr>
              <a:t>Curriculum</a:t>
            </a:r>
            <a:endParaRPr lang="en-US" sz="2000" dirty="0">
              <a:latin typeface="Gill Sans MT" panose="020B05020201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Gill Sans MT" panose="020B0502020104020203" pitchFamily="34" charset="0"/>
              </a:rPr>
              <a:t>	</a:t>
            </a:r>
            <a:r>
              <a:rPr lang="en-US" sz="2000" dirty="0" smtClean="0">
                <a:latin typeface="Gill Sans MT" panose="020B0502020104020203" pitchFamily="34" charset="0"/>
              </a:rPr>
              <a:t>CTE </a:t>
            </a:r>
            <a:r>
              <a:rPr lang="en-US" sz="2000" dirty="0">
                <a:latin typeface="Gill Sans MT" panose="020B0502020104020203" pitchFamily="34" charset="0"/>
              </a:rPr>
              <a:t>Faculty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Gill Sans MT" panose="020B0502020104020203" pitchFamily="34" charset="0"/>
              </a:rPr>
              <a:t>	</a:t>
            </a:r>
            <a:r>
              <a:rPr lang="en-US" sz="2000" dirty="0" smtClean="0">
                <a:latin typeface="Gill Sans MT" panose="020B0502020104020203" pitchFamily="34" charset="0"/>
              </a:rPr>
              <a:t>Regional </a:t>
            </a:r>
            <a:r>
              <a:rPr lang="en-US" sz="2000" dirty="0">
                <a:latin typeface="Gill Sans MT" panose="020B0502020104020203" pitchFamily="34" charset="0"/>
              </a:rPr>
              <a:t>Coordination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Gill Sans MT" panose="020B0502020104020203" pitchFamily="34" charset="0"/>
              </a:rPr>
              <a:t>	</a:t>
            </a:r>
            <a:r>
              <a:rPr lang="en-US" sz="2000" dirty="0" smtClean="0">
                <a:latin typeface="Gill Sans MT" panose="020B0502020104020203" pitchFamily="34" charset="0"/>
              </a:rPr>
              <a:t>Funding</a:t>
            </a:r>
            <a:endParaRPr lang="en-US" sz="2000" dirty="0">
              <a:effectLst/>
              <a:latin typeface="Gill Sans MT" panose="020B0502020104020203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54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200"/>
            <a:ext cx="3048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84082" y="225876"/>
            <a:ext cx="5410200" cy="0"/>
          </a:xfrm>
          <a:custGeom>
            <a:avLst/>
            <a:gdLst/>
            <a:ahLst/>
            <a:cxnLst/>
            <a:rect l="l" t="t" r="r" b="b"/>
            <a:pathLst>
              <a:path w="5410200">
                <a:moveTo>
                  <a:pt x="0" y="0"/>
                </a:moveTo>
                <a:lnTo>
                  <a:pt x="5410200" y="0"/>
                </a:lnTo>
              </a:path>
            </a:pathLst>
          </a:custGeom>
          <a:ln w="6350">
            <a:solidFill>
              <a:srgbClr val="7FB5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/>
          <p:nvPr/>
        </p:nvSpPr>
        <p:spPr>
          <a:xfrm>
            <a:off x="677148" y="5082889"/>
            <a:ext cx="780907" cy="7770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1505121" y="5092204"/>
            <a:ext cx="675705" cy="7677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 txBox="1"/>
          <p:nvPr/>
        </p:nvSpPr>
        <p:spPr>
          <a:xfrm>
            <a:off x="3187700" y="102765"/>
            <a:ext cx="5803900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457200"/>
            <a:r>
              <a:rPr lang="en-US" sz="800" spc="200" dirty="0" smtClean="0">
                <a:solidFill>
                  <a:srgbClr val="0C959E"/>
                </a:solidFill>
                <a:latin typeface="Avenir Next"/>
                <a:cs typeface="Avenir Next"/>
              </a:rPr>
              <a:t>San Diego &amp; Imperial Counties Regional Consortium</a:t>
            </a:r>
            <a:endParaRPr lang="en-US" sz="800" spc="200" dirty="0">
              <a:solidFill>
                <a:srgbClr val="0C959E"/>
              </a:solidFill>
              <a:latin typeface="Avenir Next"/>
              <a:cs typeface="Avenir Nex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399" y="1447800"/>
            <a:ext cx="27432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000" b="1" dirty="0">
                <a:solidFill>
                  <a:schemeClr val="bg1"/>
                </a:solidFill>
                <a:latin typeface="Gill Sans MT" panose="020B0502020104020203" pitchFamily="34" charset="0"/>
              </a:rPr>
              <a:t>2016-17 </a:t>
            </a:r>
            <a:endParaRPr lang="en-US" sz="2000" b="1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 defTabSz="457200"/>
            <a:r>
              <a:rPr lang="en-US" sz="2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Strong </a:t>
            </a:r>
            <a:r>
              <a:rPr lang="en-US" sz="2000" b="1" dirty="0">
                <a:solidFill>
                  <a:schemeClr val="bg1"/>
                </a:solidFill>
                <a:latin typeface="Gill Sans MT" panose="020B0502020104020203" pitchFamily="34" charset="0"/>
              </a:rPr>
              <a:t>Workforce </a:t>
            </a:r>
            <a:endParaRPr lang="en-US" sz="2000" b="1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 defTabSz="457200"/>
            <a:r>
              <a:rPr lang="en-US" sz="2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$248 </a:t>
            </a:r>
            <a:r>
              <a:rPr lang="en-US" sz="2000" b="1" dirty="0">
                <a:solidFill>
                  <a:schemeClr val="bg1"/>
                </a:solidFill>
                <a:latin typeface="Gill Sans MT" panose="020B0502020104020203" pitchFamily="34" charset="0"/>
              </a:rPr>
              <a:t>million </a:t>
            </a:r>
            <a:endParaRPr lang="en-US" sz="2000" b="1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 defTabSz="457200"/>
            <a:r>
              <a:rPr lang="en-US" sz="2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ongoing </a:t>
            </a:r>
            <a:r>
              <a:rPr lang="en-US" sz="2000" b="1" dirty="0">
                <a:solidFill>
                  <a:schemeClr val="bg1"/>
                </a:solidFill>
                <a:latin typeface="Gill Sans MT" panose="020B0502020104020203" pitchFamily="34" charset="0"/>
              </a:rPr>
              <a:t>funding </a:t>
            </a:r>
            <a:r>
              <a:rPr lang="en-US" sz="2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for</a:t>
            </a:r>
          </a:p>
          <a:p>
            <a:pPr algn="ctr" defTabSz="457200"/>
            <a:endParaRPr lang="en-US" sz="2000" b="1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 defTabSz="457200"/>
            <a:r>
              <a:rPr lang="en-US" sz="2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Career Education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5200" y="832247"/>
            <a:ext cx="52890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More and Better 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Regional funding:  </a:t>
            </a:r>
            <a:r>
              <a:rPr lang="en-US" sz="2000" dirty="0" smtClean="0"/>
              <a:t>60% local/40% regional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Allocation model </a:t>
            </a:r>
            <a:r>
              <a:rPr lang="en-US" sz="2000" u="sng" dirty="0"/>
              <a:t>(⅓, ⅓, ⅙, ⅙)</a:t>
            </a:r>
            <a:r>
              <a:rPr lang="en-US" sz="20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San Diego Imperial Counties = $16,510,427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Colleges = $9,910,427</a:t>
            </a:r>
            <a:endParaRPr lang="en-US" sz="2000" dirty="0">
              <a:effectLst/>
            </a:endParaRPr>
          </a:p>
        </p:txBody>
      </p:sp>
      <p:pic>
        <p:nvPicPr>
          <p:cNvPr id="12" name="image6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955289" y="2743200"/>
            <a:ext cx="4267785" cy="3200400"/>
          </a:xfrm>
          <a:prstGeom prst="rect">
            <a:avLst/>
          </a:prstGeom>
          <a:ln/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048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84082" y="225876"/>
            <a:ext cx="5410200" cy="0"/>
          </a:xfrm>
          <a:custGeom>
            <a:avLst/>
            <a:gdLst/>
            <a:ahLst/>
            <a:cxnLst/>
            <a:rect l="l" t="t" r="r" b="b"/>
            <a:pathLst>
              <a:path w="5410200">
                <a:moveTo>
                  <a:pt x="0" y="0"/>
                </a:moveTo>
                <a:lnTo>
                  <a:pt x="5410200" y="0"/>
                </a:lnTo>
              </a:path>
            </a:pathLst>
          </a:custGeom>
          <a:ln w="6350">
            <a:solidFill>
              <a:srgbClr val="7FB5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/>
          <p:nvPr/>
        </p:nvSpPr>
        <p:spPr>
          <a:xfrm>
            <a:off x="677148" y="5082889"/>
            <a:ext cx="780907" cy="7770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1505121" y="5092204"/>
            <a:ext cx="675705" cy="7677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 txBox="1"/>
          <p:nvPr/>
        </p:nvSpPr>
        <p:spPr>
          <a:xfrm>
            <a:off x="3187700" y="102765"/>
            <a:ext cx="5803900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457200"/>
            <a:r>
              <a:rPr lang="en-US" sz="800" spc="200" dirty="0" smtClean="0">
                <a:solidFill>
                  <a:srgbClr val="0C959E"/>
                </a:solidFill>
                <a:latin typeface="Avenir Next"/>
                <a:cs typeface="Avenir Next"/>
              </a:rPr>
              <a:t>San Diego &amp; Imperial Counties Regional Consortium</a:t>
            </a:r>
            <a:endParaRPr lang="en-US" sz="800" spc="200" dirty="0">
              <a:solidFill>
                <a:srgbClr val="0C959E"/>
              </a:solidFill>
              <a:latin typeface="Avenir Next"/>
              <a:cs typeface="Avenir Nex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82082" y="1905000"/>
            <a:ext cx="3269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Metrics = </a:t>
            </a:r>
          </a:p>
          <a:p>
            <a:pPr algn="ctr" defTabSz="457200"/>
            <a:r>
              <a:rPr lang="en-US" sz="2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Performance Based Funding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82741" y="1143000"/>
            <a:ext cx="521288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MORE </a:t>
            </a:r>
            <a:r>
              <a:rPr lang="en-US" sz="2000" dirty="0"/>
              <a:t>= Increased CE </a:t>
            </a:r>
            <a:r>
              <a:rPr lang="en-US" sz="2000" dirty="0" smtClean="0"/>
              <a:t>enrollments</a:t>
            </a:r>
          </a:p>
          <a:p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 smtClean="0"/>
              <a:t>BETTER = </a:t>
            </a:r>
            <a:endParaRPr lang="en-US" sz="2000" dirty="0"/>
          </a:p>
          <a:p>
            <a:pPr lvl="1"/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/>
              <a:t>Completion </a:t>
            </a:r>
            <a:r>
              <a:rPr lang="en-US" sz="1400" dirty="0" smtClean="0"/>
              <a:t>(certificate, degree or transfer)</a:t>
            </a:r>
          </a:p>
          <a:p>
            <a:pPr lvl="1"/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/>
              <a:t>Employment</a:t>
            </a:r>
          </a:p>
          <a:p>
            <a:pPr lvl="1"/>
            <a:endParaRPr lang="en-US" sz="2000" dirty="0" smtClean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/>
              <a:t>Employment </a:t>
            </a:r>
            <a:r>
              <a:rPr lang="en-US" sz="2000" dirty="0"/>
              <a:t>in the field of </a:t>
            </a:r>
            <a:r>
              <a:rPr lang="en-US" sz="2000" dirty="0" smtClean="0"/>
              <a:t>study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/>
              <a:t>Increase </a:t>
            </a:r>
            <a:r>
              <a:rPr lang="en-US" sz="2000" dirty="0"/>
              <a:t>in </a:t>
            </a:r>
            <a:r>
              <a:rPr lang="en-US" sz="2000" dirty="0" smtClean="0"/>
              <a:t>earnings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/>
              <a:t>% </a:t>
            </a:r>
            <a:r>
              <a:rPr lang="en-US" sz="2000" dirty="0"/>
              <a:t>of students who attained </a:t>
            </a:r>
            <a:r>
              <a:rPr lang="en-US" sz="2000" dirty="0" smtClean="0"/>
              <a:t>living </a:t>
            </a:r>
            <a:r>
              <a:rPr lang="en-US" sz="2000" dirty="0"/>
              <a:t>wage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76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1044124"/>
            <a:ext cx="2743200" cy="86945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1143000"/>
            <a:ext cx="2895600" cy="800219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San Diego Imperial Counties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Governance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3800" y="2362200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Gill Sans MT" panose="020B0502020104020203" pitchFamily="34" charset="0"/>
              </a:rPr>
              <a:t>Regional Infrastructure</a:t>
            </a:r>
            <a:endParaRPr lang="en-US" sz="40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63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7710"/>
            <a:ext cx="3048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/>
          <p:nvPr/>
        </p:nvSpPr>
        <p:spPr>
          <a:xfrm>
            <a:off x="677148" y="5082889"/>
            <a:ext cx="780907" cy="7770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1505121" y="5092204"/>
            <a:ext cx="675705" cy="7677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989" y="1958476"/>
            <a:ext cx="3006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Regional Investments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44330" y="1066800"/>
            <a:ext cx="521288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Large infrastructure </a:t>
            </a:r>
            <a:r>
              <a:rPr lang="en-US" sz="2000" dirty="0" smtClean="0"/>
              <a:t>projects</a:t>
            </a:r>
          </a:p>
          <a:p>
            <a:endParaRPr lang="en-US" sz="2000" dirty="0" smtClean="0"/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FF0000"/>
                </a:solidFill>
              </a:rPr>
              <a:t>Career Pathways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endParaRPr lang="en-US" sz="2000" dirty="0"/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US" sz="2000" dirty="0" smtClean="0"/>
              <a:t>Work-based </a:t>
            </a:r>
            <a:r>
              <a:rPr lang="en-US" sz="2000" dirty="0"/>
              <a:t>Learning</a:t>
            </a:r>
          </a:p>
          <a:p>
            <a:pPr lvl="2"/>
            <a:endParaRPr lang="en-US" sz="2000" dirty="0" smtClean="0"/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US" sz="2000" dirty="0" smtClean="0"/>
              <a:t>Pathway Navigation</a:t>
            </a:r>
          </a:p>
          <a:p>
            <a:pPr lvl="2"/>
            <a:r>
              <a:rPr lang="en-US" sz="2000" dirty="0" smtClean="0"/>
              <a:t> </a:t>
            </a:r>
            <a:endParaRPr lang="en-US" sz="2000" dirty="0"/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US" sz="2000" dirty="0"/>
              <a:t>Job Placement </a:t>
            </a:r>
            <a:endParaRPr lang="en-US" sz="2000" dirty="0" smtClean="0"/>
          </a:p>
          <a:p>
            <a:pPr marL="1257300" lvl="2" indent="-342900">
              <a:buFont typeface="Wingdings" panose="05000000000000000000" pitchFamily="2" charset="2"/>
              <a:buChar char="ü"/>
            </a:pPr>
            <a:endParaRPr lang="en-US" sz="2000" dirty="0"/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FF0000"/>
                </a:solidFill>
              </a:rPr>
              <a:t>Labor Market Information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endParaRPr lang="en-US" sz="2000" dirty="0"/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FF0000"/>
                </a:solidFill>
              </a:rPr>
              <a:t>Marketing</a:t>
            </a:r>
          </a:p>
          <a:p>
            <a:pPr lvl="2"/>
            <a:endParaRPr lang="en-US" sz="2000" dirty="0"/>
          </a:p>
          <a:p>
            <a:pPr lvl="0"/>
            <a:endParaRPr lang="en-US" sz="2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123111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78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1340350"/>
            <a:ext cx="2286000" cy="2241050"/>
          </a:xfrm>
        </p:spPr>
        <p:txBody>
          <a:bodyPr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Labor </a:t>
            </a:r>
            <a:br>
              <a:rPr lang="en-US" sz="24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Market Information</a:t>
            </a:r>
            <a:br>
              <a:rPr lang="en-US" sz="24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sz="2400" b="1" dirty="0">
                <a:solidFill>
                  <a:schemeClr val="bg1"/>
                </a:solidFill>
                <a:latin typeface="Gill Sans MT" panose="020B0502020104020203" pitchFamily="34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Sector Analysis</a:t>
            </a:r>
            <a:endParaRPr lang="en-US" sz="24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5199" y="1340350"/>
            <a:ext cx="5005069" cy="2215991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latin typeface="Gill Sans MT" panose="020B0502020104020203" pitchFamily="34" charset="0"/>
              </a:rPr>
              <a:t>Evaluate labor market gaps and oversupply</a:t>
            </a:r>
          </a:p>
          <a:p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latin typeface="Gill Sans MT" panose="020B0502020104020203" pitchFamily="34" charset="0"/>
              </a:rPr>
              <a:t>Evaluate program performance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latin typeface="Gill Sans MT" panose="020B0502020104020203" pitchFamily="34" charset="0"/>
              </a:rPr>
              <a:t>Create a strategy to meet labor market gaps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latin typeface="Gill Sans MT" panose="020B0502020104020203" pitchFamily="34" charset="0"/>
              </a:rPr>
              <a:t>Disseminate labor market information to K-12 and Adult Education 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18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828800"/>
            <a:ext cx="2109471" cy="1431161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/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Regional</a:t>
            </a:r>
            <a:br>
              <a:rPr lang="en-US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Marketing</a:t>
            </a:r>
            <a:br>
              <a:rPr lang="en-US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sz="1050" b="1" i="1" dirty="0" smtClean="0">
                <a:solidFill>
                  <a:schemeClr val="bg1"/>
                </a:solidFill>
              </a:rPr>
              <a:t>June 2018</a:t>
            </a:r>
            <a:r>
              <a:rPr lang="en-US" sz="1050" b="1" i="1" dirty="0" smtClean="0">
                <a:solidFill>
                  <a:srgbClr val="FFFF00"/>
                </a:solidFill>
              </a:rPr>
              <a:t/>
            </a:r>
            <a:br>
              <a:rPr lang="en-US" sz="1050" b="1" i="1" dirty="0" smtClean="0">
                <a:solidFill>
                  <a:srgbClr val="FFFF00"/>
                </a:solidFill>
              </a:rPr>
            </a:br>
            <a:endParaRPr lang="en-US" sz="1050" b="1" i="1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5199" y="1524000"/>
            <a:ext cx="5334001" cy="2769989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smtClean="0"/>
              <a:t>Common CE branding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smtClean="0"/>
              <a:t>Focus on careers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smtClean="0"/>
              <a:t>Prioritization of target CE programs &amp; audiences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smtClean="0"/>
              <a:t>Matching media format with audience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smtClean="0"/>
              <a:t>Marketing high-wage/high-demand careers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smtClean="0"/>
              <a:t>Measure effective marketing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97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048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/>
          <p:nvPr/>
        </p:nvSpPr>
        <p:spPr>
          <a:xfrm>
            <a:off x="677148" y="5082889"/>
            <a:ext cx="780907" cy="7770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1505121" y="5092204"/>
            <a:ext cx="675705" cy="7677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-110891" y="1447800"/>
            <a:ext cx="32697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Career Pathways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5200" y="838200"/>
            <a:ext cx="521288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000" dirty="0"/>
              <a:t>Document career pathways from HS/AE to CC’s within the </a:t>
            </a:r>
            <a:r>
              <a:rPr lang="en-US" sz="2000" dirty="0" smtClean="0"/>
              <a:t>region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endParaRPr lang="en-US" sz="2000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000" dirty="0"/>
              <a:t>Create a regional career pathways </a:t>
            </a:r>
            <a:r>
              <a:rPr lang="en-US" sz="2000" dirty="0" smtClean="0"/>
              <a:t>design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endParaRPr lang="en-US" sz="2000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000" dirty="0"/>
              <a:t>Align curriculum and course sequences from HS, AE to colleges </a:t>
            </a:r>
            <a:endParaRPr lang="en-US" sz="2000" dirty="0" smtClean="0"/>
          </a:p>
          <a:p>
            <a:pPr marL="342900" lvl="0" indent="-342900">
              <a:buFont typeface="Wingdings" panose="05000000000000000000" pitchFamily="2" charset="2"/>
              <a:buChar char="ü"/>
            </a:pPr>
            <a:endParaRPr lang="en-US" sz="2000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000" dirty="0"/>
              <a:t>Build awareness of careers in middle school and high school </a:t>
            </a:r>
            <a:endParaRPr lang="en-US" sz="2000" dirty="0" smtClean="0"/>
          </a:p>
          <a:p>
            <a:pPr lvl="0"/>
            <a:endParaRPr lang="en-US" sz="2000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000" dirty="0"/>
              <a:t>Provide technology for access to career </a:t>
            </a:r>
            <a:r>
              <a:rPr lang="en-US" sz="2000" dirty="0" smtClean="0"/>
              <a:t>pathways</a:t>
            </a:r>
          </a:p>
          <a:p>
            <a:pPr lvl="0"/>
            <a:endParaRPr lang="en-US" sz="2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83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8879" y="0"/>
            <a:ext cx="3048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algn="ctr"/>
            <a:r>
              <a:rPr lang="en-US" sz="2000" b="1" dirty="0"/>
              <a:t> </a:t>
            </a:r>
            <a:r>
              <a:rPr lang="en-US" sz="2000" b="1" dirty="0" smtClean="0"/>
              <a:t>  </a:t>
            </a:r>
            <a:r>
              <a:rPr lang="en-US" sz="2000" b="1" dirty="0" smtClean="0">
                <a:solidFill>
                  <a:schemeClr val="bg1"/>
                </a:solidFill>
              </a:rPr>
              <a:t>Context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9" name="object 3"/>
          <p:cNvSpPr/>
          <p:nvPr/>
        </p:nvSpPr>
        <p:spPr>
          <a:xfrm>
            <a:off x="677148" y="5082889"/>
            <a:ext cx="780907" cy="7770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1505121" y="5092204"/>
            <a:ext cx="675705" cy="7677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0" y="996104"/>
            <a:ext cx="6096000" cy="470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0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447800"/>
            <a:ext cx="2819400" cy="1384995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Strong Workforce </a:t>
            </a:r>
          </a:p>
          <a:p>
            <a:pPr algn="ctr"/>
            <a:endParaRPr lang="en-US" b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Regional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Implementation</a:t>
            </a:r>
            <a:endParaRPr lang="en-US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200"/>
            <a:ext cx="9144000" cy="51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5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1870869" y="1981200"/>
            <a:ext cx="5402262" cy="553998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K-12 Strong Workforce</a:t>
            </a:r>
          </a:p>
        </p:txBody>
      </p:sp>
    </p:spTree>
    <p:extLst>
      <p:ext uri="{BB962C8B-B14F-4D97-AF65-F5344CB8AC3E}">
        <p14:creationId xmlns:p14="http://schemas.microsoft.com/office/powerpoint/2010/main" val="2429546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descr="2018-19 Funding Administered by CCCCO &#10;">
            <a:extLst>
              <a:ext uri="{FF2B5EF4-FFF2-40B4-BE49-F238E27FC236}">
                <a16:creationId xmlns:a16="http://schemas.microsoft.com/office/drawing/2014/main" id="{95CCC0C7-9675-764F-8D53-EDDF4A3AA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1131094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2018-19 Funding Administered by CCCCO	</a:t>
            </a:r>
            <a:br>
              <a:rPr lang="en-US" b="1" dirty="0">
                <a:solidFill>
                  <a:schemeClr val="tx1"/>
                </a:solidFill>
              </a:rPr>
            </a:br>
            <a:endParaRPr lang="en-US" dirty="0"/>
          </a:p>
        </p:txBody>
      </p:sp>
      <p:sp>
        <p:nvSpPr>
          <p:cNvPr id="8" name="Rectangle 7" title="Bar chart representing 150 million dollars">
            <a:extLst>
              <a:ext uri="{FF2B5EF4-FFF2-40B4-BE49-F238E27FC236}">
                <a16:creationId xmlns:a16="http://schemas.microsoft.com/office/drawing/2014/main" id="{5D644A7D-1FB4-E04D-B125-B36E87617361}"/>
              </a:ext>
            </a:extLst>
          </p:cNvPr>
          <p:cNvSpPr/>
          <p:nvPr/>
        </p:nvSpPr>
        <p:spPr>
          <a:xfrm>
            <a:off x="815754" y="1635803"/>
            <a:ext cx="5356446" cy="46918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1500" b="1" dirty="0">
                <a:solidFill>
                  <a:srgbClr val="002F6D"/>
                </a:solidFill>
              </a:rPr>
              <a:t>$150M</a:t>
            </a:r>
          </a:p>
        </p:txBody>
      </p:sp>
      <p:sp>
        <p:nvSpPr>
          <p:cNvPr id="7" name="Rectangle 6" title="Bar chart representing 14 million dollars">
            <a:extLst>
              <a:ext uri="{FF2B5EF4-FFF2-40B4-BE49-F238E27FC236}">
                <a16:creationId xmlns:a16="http://schemas.microsoft.com/office/drawing/2014/main" id="{EB7D587C-5891-6F42-8B8D-CE4CF8D50066}"/>
              </a:ext>
            </a:extLst>
          </p:cNvPr>
          <p:cNvSpPr/>
          <p:nvPr/>
        </p:nvSpPr>
        <p:spPr>
          <a:xfrm>
            <a:off x="6162261" y="1635802"/>
            <a:ext cx="1252331" cy="46918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 sz="1500" b="1" dirty="0">
              <a:solidFill>
                <a:srgbClr val="002F6D"/>
              </a:solidFill>
            </a:endParaRPr>
          </a:p>
          <a:p>
            <a:pPr algn="ctr"/>
            <a:r>
              <a:rPr lang="en-US" sz="1500" b="1" dirty="0">
                <a:solidFill>
                  <a:srgbClr val="002F6D"/>
                </a:solidFill>
              </a:rPr>
              <a:t>$14M</a:t>
            </a:r>
          </a:p>
          <a:p>
            <a:pPr algn="ctr"/>
            <a:endParaRPr lang="en-US" sz="1500" dirty="0">
              <a:solidFill>
                <a:srgbClr val="002F6D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67DF37-9B3B-D34C-B744-D0B1641B5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405" y="2181499"/>
            <a:ext cx="7886700" cy="2740884"/>
          </a:xfrm>
        </p:spPr>
        <p:txBody>
          <a:bodyPr>
            <a:noAutofit/>
          </a:bodyPr>
          <a:lstStyle/>
          <a:p>
            <a:r>
              <a:rPr lang="en-US" sz="1425" b="1" u="sng" dirty="0">
                <a:solidFill>
                  <a:srgbClr val="000000"/>
                </a:solidFill>
              </a:rPr>
              <a:t>$150 million – administered by the Chancellor’s Office, partnered w/CDE</a:t>
            </a:r>
            <a:endParaRPr lang="en-US" sz="1425" b="1" dirty="0">
              <a:solidFill>
                <a:srgbClr val="000000"/>
              </a:solidFill>
            </a:endParaRPr>
          </a:p>
          <a:p>
            <a:pPr marL="214313" indent="-214313"/>
            <a:r>
              <a:rPr lang="en-US" sz="1425" dirty="0">
                <a:solidFill>
                  <a:srgbClr val="000000"/>
                </a:solidFill>
              </a:rPr>
              <a:t>Emphasis on collaborative approach between systems </a:t>
            </a:r>
          </a:p>
          <a:p>
            <a:pPr marL="214313" indent="-214313"/>
            <a:r>
              <a:rPr lang="en-US" sz="1425" dirty="0">
                <a:solidFill>
                  <a:srgbClr val="000000"/>
                </a:solidFill>
              </a:rPr>
              <a:t>Create, support, and/or expand high-quality career technical education programs at the K-12 level that are aligned with and the workforce development efforts occurring through the Strong Workforce Program and regional priorities</a:t>
            </a:r>
          </a:p>
          <a:p>
            <a:pPr marL="214313" indent="-214313"/>
            <a:r>
              <a:rPr lang="en-US" sz="1425" dirty="0">
                <a:solidFill>
                  <a:srgbClr val="000000"/>
                </a:solidFill>
              </a:rPr>
              <a:t>Increase the transition from secondary to post secondary and career</a:t>
            </a:r>
          </a:p>
          <a:p>
            <a:pPr marL="214313" indent="-214313"/>
            <a:r>
              <a:rPr lang="en-US" sz="1425" dirty="0">
                <a:solidFill>
                  <a:srgbClr val="000000"/>
                </a:solidFill>
              </a:rPr>
              <a:t>Competitive; available only to K12 </a:t>
            </a:r>
          </a:p>
          <a:p>
            <a:r>
              <a:rPr lang="en-US" sz="1425" b="1" u="sng" dirty="0">
                <a:solidFill>
                  <a:srgbClr val="000000"/>
                </a:solidFill>
              </a:rPr>
              <a:t>$14 million – administered by the Chancellor’s Office, partnered w/CDE</a:t>
            </a:r>
            <a:endParaRPr lang="en-US" sz="1425" b="1" dirty="0">
              <a:solidFill>
                <a:srgbClr val="000000"/>
              </a:solidFill>
            </a:endParaRPr>
          </a:p>
          <a:p>
            <a:pPr marL="600075" lvl="1" indent="-257175"/>
            <a:r>
              <a:rPr lang="en-US" sz="1425" dirty="0">
                <a:solidFill>
                  <a:srgbClr val="000000"/>
                </a:solidFill>
              </a:rPr>
              <a:t>K-12 Workforce Pathway Coordinators (est. 114)</a:t>
            </a:r>
          </a:p>
          <a:p>
            <a:pPr marL="600075" lvl="1" indent="-257175"/>
            <a:r>
              <a:rPr lang="en-US" sz="1425" dirty="0">
                <a:solidFill>
                  <a:srgbClr val="000000"/>
                </a:solidFill>
              </a:rPr>
              <a:t>Network of K-14 Regional Technical Assistance Provider (est. 8)</a:t>
            </a:r>
          </a:p>
          <a:p>
            <a:pPr marL="600075" lvl="1" indent="-257175"/>
            <a:r>
              <a:rPr lang="en-US" sz="1425" dirty="0">
                <a:solidFill>
                  <a:srgbClr val="000000"/>
                </a:solidFill>
              </a:rPr>
              <a:t>Statewide K-14 Regional Technical Assistance Provider (est. 1)</a:t>
            </a:r>
          </a:p>
          <a:p>
            <a:pPr marL="600075" lvl="1" indent="-257175"/>
            <a:r>
              <a:rPr lang="en-US" sz="1425" dirty="0">
                <a:solidFill>
                  <a:srgbClr val="000000"/>
                </a:solidFill>
              </a:rPr>
              <a:t>CTE Regional Consortia administrative costs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425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2D206-63B8-4ABC-9159-12E4B3BF4F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E7AA-586C-4B13-A389-1429762DA247}" type="slidenum">
              <a:rPr lang="en-US" smtClean="0">
                <a:solidFill>
                  <a:srgbClr val="002F6D"/>
                </a:solidFill>
              </a:rPr>
              <a:pPr/>
              <a:t>15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748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575492-4927-4D4E-87D2-A08DFDAB2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1131094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Regional Allocation* Model Weighted Factors</a:t>
            </a:r>
            <a:r>
              <a:rPr lang="en-US" b="1" dirty="0">
                <a:solidFill>
                  <a:schemeClr val="accent3"/>
                </a:solidFill>
              </a:rPr>
              <a:t/>
            </a:r>
            <a:br>
              <a:rPr lang="en-US" b="1" dirty="0">
                <a:solidFill>
                  <a:schemeClr val="accent3"/>
                </a:solidFill>
              </a:rPr>
            </a:br>
            <a:r>
              <a:rPr lang="en-US" b="1" dirty="0">
                <a:solidFill>
                  <a:schemeClr val="accent3"/>
                </a:solidFill>
              </a:rPr>
              <a:t/>
            </a:r>
            <a:br>
              <a:rPr lang="en-US" b="1" dirty="0">
                <a:solidFill>
                  <a:schemeClr val="accent3"/>
                </a:solidFill>
              </a:rPr>
            </a:br>
            <a:endParaRPr lang="en-US" dirty="0"/>
          </a:p>
        </p:txBody>
      </p:sp>
      <p:sp>
        <p:nvSpPr>
          <p:cNvPr id="9" name="Rectangle 8" title="Bar Chart representing 150 million dollars">
            <a:extLst>
              <a:ext uri="{FF2B5EF4-FFF2-40B4-BE49-F238E27FC236}">
                <a16:creationId xmlns:a16="http://schemas.microsoft.com/office/drawing/2014/main" id="{D9DA8205-1068-AE43-98F1-1DEB25475DFF}"/>
              </a:ext>
            </a:extLst>
          </p:cNvPr>
          <p:cNvSpPr/>
          <p:nvPr/>
        </p:nvSpPr>
        <p:spPr>
          <a:xfrm>
            <a:off x="887813" y="1592703"/>
            <a:ext cx="5356446" cy="46918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1500" b="1" dirty="0">
                <a:solidFill>
                  <a:srgbClr val="002F6D"/>
                </a:solidFill>
              </a:rPr>
              <a:t>$150M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C822CD-30FB-5445-8423-3AD2074D99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6234319" y="1592702"/>
            <a:ext cx="1252331" cy="46918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 sz="1500" b="1" dirty="0">
              <a:solidFill>
                <a:srgbClr val="002F6D"/>
              </a:solidFill>
            </a:endParaRPr>
          </a:p>
          <a:p>
            <a:pPr algn="ctr"/>
            <a:endParaRPr lang="en-US" sz="1500" b="1" dirty="0">
              <a:solidFill>
                <a:srgbClr val="002F6D"/>
              </a:solidFill>
            </a:endParaRPr>
          </a:p>
          <a:p>
            <a:pPr algn="ctr"/>
            <a:endParaRPr lang="en-US" sz="1500" dirty="0">
              <a:solidFill>
                <a:srgbClr val="002F6D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983AD3-FFFB-7840-86F3-B331E7A1B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820" y="2226469"/>
            <a:ext cx="7886700" cy="2740884"/>
          </a:xfrm>
        </p:spPr>
        <p:txBody>
          <a:bodyPr>
            <a:normAutofit fontScale="77500" lnSpcReduction="20000"/>
          </a:bodyPr>
          <a:lstStyle/>
          <a:p>
            <a:pPr marL="257175" indent="-257175">
              <a:lnSpc>
                <a:spcPct val="150000"/>
              </a:lnSpc>
              <a:buFontTx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Regional unemployment rate						</a:t>
            </a:r>
            <a:r>
              <a:rPr lang="en-US" b="1" dirty="0">
                <a:solidFill>
                  <a:srgbClr val="00B050"/>
                </a:solidFill>
              </a:rPr>
              <a:t>33%</a:t>
            </a:r>
            <a:endParaRPr lang="en-US" dirty="0">
              <a:solidFill>
                <a:srgbClr val="000000"/>
              </a:solidFill>
            </a:endParaRPr>
          </a:p>
          <a:p>
            <a:pPr marL="257175" indent="-257175">
              <a:lnSpc>
                <a:spcPct val="150000"/>
              </a:lnSpc>
              <a:buFontTx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Regional average daily attendance for pupils in grades 7-12 		</a:t>
            </a:r>
            <a:r>
              <a:rPr lang="en-US" b="1" dirty="0" smtClean="0">
                <a:solidFill>
                  <a:srgbClr val="00B050"/>
                </a:solidFill>
              </a:rPr>
              <a:t>33</a:t>
            </a:r>
            <a:r>
              <a:rPr lang="en-US" b="1" dirty="0">
                <a:solidFill>
                  <a:srgbClr val="00B050"/>
                </a:solidFill>
              </a:rPr>
              <a:t>%</a:t>
            </a:r>
            <a:endParaRPr lang="en-US" dirty="0">
              <a:solidFill>
                <a:srgbClr val="000000"/>
              </a:solidFill>
            </a:endParaRPr>
          </a:p>
          <a:p>
            <a:pPr marL="257175" indent="-257175">
              <a:lnSpc>
                <a:spcPct val="150000"/>
              </a:lnSpc>
              <a:buFontTx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Regional proportion of job openings  					</a:t>
            </a:r>
            <a:r>
              <a:rPr lang="en-US" b="1" dirty="0">
                <a:solidFill>
                  <a:srgbClr val="00B050"/>
                </a:solidFill>
              </a:rPr>
              <a:t>34%</a:t>
            </a:r>
            <a:endParaRPr lang="en-US" sz="2400" dirty="0">
              <a:solidFill>
                <a:srgbClr val="000000"/>
              </a:solidFill>
            </a:endParaRPr>
          </a:p>
          <a:p>
            <a:endParaRPr lang="en-US" sz="1350" dirty="0">
              <a:solidFill>
                <a:srgbClr val="000000"/>
              </a:solidFill>
            </a:endParaRPr>
          </a:p>
          <a:p>
            <a:endParaRPr lang="en-US" sz="135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1125" dirty="0">
                <a:solidFill>
                  <a:srgbClr val="000000"/>
                </a:solidFill>
              </a:rPr>
              <a:t>(Formula for small school district LEA </a:t>
            </a:r>
            <a:r>
              <a:rPr lang="en-US" sz="1125" dirty="0" err="1">
                <a:solidFill>
                  <a:srgbClr val="000000"/>
                </a:solidFill>
              </a:rPr>
              <a:t>ada</a:t>
            </a:r>
            <a:r>
              <a:rPr lang="en-US" sz="1125" dirty="0">
                <a:solidFill>
                  <a:srgbClr val="000000"/>
                </a:solidFill>
              </a:rPr>
              <a:t>)</a:t>
            </a:r>
          </a:p>
          <a:p>
            <a:pPr marL="0" indent="0" algn="ctr">
              <a:buNone/>
            </a:pPr>
            <a:r>
              <a:rPr lang="en-US" sz="1125" dirty="0">
                <a:solidFill>
                  <a:srgbClr val="000000"/>
                </a:solidFill>
              </a:rPr>
              <a:t>(Data sources: EMSI and </a:t>
            </a:r>
            <a:r>
              <a:rPr lang="en-US" sz="1125" dirty="0" err="1">
                <a:solidFill>
                  <a:srgbClr val="000000"/>
                </a:solidFill>
              </a:rPr>
              <a:t>CalPADS</a:t>
            </a:r>
            <a:r>
              <a:rPr lang="en-US" sz="1125" dirty="0">
                <a:solidFill>
                  <a:srgbClr val="000000"/>
                </a:solidFill>
              </a:rPr>
              <a:t>)</a:t>
            </a:r>
          </a:p>
          <a:p>
            <a:pPr algn="ctr"/>
            <a:endParaRPr lang="en-US" sz="105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1725" dirty="0">
                <a:solidFill>
                  <a:srgbClr val="000000"/>
                </a:solidFill>
              </a:rPr>
              <a:t>*Chancellor’s Office will flow dollars to fiscal agent of </a:t>
            </a:r>
          </a:p>
          <a:p>
            <a:pPr marL="0" indent="0" algn="ctr">
              <a:buNone/>
            </a:pPr>
            <a:r>
              <a:rPr lang="en-US" sz="1725" dirty="0">
                <a:solidFill>
                  <a:srgbClr val="000000"/>
                </a:solidFill>
              </a:rPr>
              <a:t>CTE Regional Consortia to administer.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AF83E4-1010-1740-8AA4-EEE7F73B94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E7AA-586C-4B13-A389-1429762DA247}" type="slidenum">
              <a:rPr lang="en-US" smtClean="0">
                <a:solidFill>
                  <a:srgbClr val="002F6D"/>
                </a:solidFill>
              </a:rPr>
              <a:pPr/>
              <a:t>16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402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048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/>
          <p:nvPr/>
        </p:nvSpPr>
        <p:spPr>
          <a:xfrm>
            <a:off x="677148" y="5082889"/>
            <a:ext cx="780907" cy="7770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1505121" y="5092204"/>
            <a:ext cx="675705" cy="7677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-110891" y="1447800"/>
            <a:ext cx="3269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K-12 Strong Workforce </a:t>
            </a:r>
            <a:endParaRPr lang="en-US" sz="20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 defTabSz="457200"/>
            <a:r>
              <a:rPr lang="en-US" sz="2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in the </a:t>
            </a:r>
          </a:p>
          <a:p>
            <a:pPr algn="ctr" defTabSz="457200"/>
            <a:r>
              <a:rPr lang="en-US" sz="20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Southern Border Region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5200" y="838200"/>
            <a:ext cx="52128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000" dirty="0" smtClean="0"/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$150 million Statewide</a:t>
            </a: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$14,701,200 Allocation to the Southern Border Region</a:t>
            </a: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January 7, 2019 - Letters of Intent due</a:t>
            </a: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TBD (January – March) – Selection Committee application and selection</a:t>
            </a: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March 15, 2019 – Applications due</a:t>
            </a: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April 30, 2019 – LEA’s receive notice of allocation</a:t>
            </a: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June 15, 2019 – Funding disbursed</a:t>
            </a:r>
          </a:p>
          <a:p>
            <a:pPr marL="342900" lvl="0" indent="-342900">
              <a:buFont typeface="Courier New" panose="02070309020205020404" pitchFamily="49" charset="0"/>
              <a:buChar char="o"/>
            </a:pPr>
            <a:endParaRPr lang="en-US" sz="2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1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6DCDF531-10C0-7344-9434-17233AF52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31094"/>
            <a:ext cx="8229600" cy="99417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K12 Strong Workforce Selection Committee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941BA0-9648-6340-8E57-B654A4510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1997869"/>
            <a:ext cx="7886700" cy="27408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Each CTE Regional Consortium shall form a K-12 Selection Committee made up of individuals with expertise in K-12 career technical education and workforce development:</a:t>
            </a:r>
            <a:endParaRPr lang="en-US" dirty="0">
              <a:solidFill>
                <a:srgbClr val="000000"/>
              </a:solidFill>
            </a:endParaRPr>
          </a:p>
          <a:p>
            <a:pPr marL="385763" indent="-385763">
              <a:buFont typeface="+mj-lt"/>
              <a:buAutoNum type="arabicPeriod"/>
            </a:pPr>
            <a:r>
              <a:rPr lang="en-US" sz="1350" dirty="0">
                <a:solidFill>
                  <a:srgbClr val="000000"/>
                </a:solidFill>
              </a:rPr>
              <a:t>Current or former K-12 career technical education teachers and administrators. 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1350" dirty="0">
                <a:solidFill>
                  <a:srgbClr val="000000"/>
                </a:solidFill>
              </a:rPr>
              <a:t>Charter school representatives, including representatives of charters  operating pursuant to Education Code Section 47612.1(a). 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1350" dirty="0">
                <a:solidFill>
                  <a:srgbClr val="000000"/>
                </a:solidFill>
              </a:rPr>
              <a:t>Career guidance counselors. 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1350" dirty="0">
                <a:solidFill>
                  <a:srgbClr val="000000"/>
                </a:solidFill>
              </a:rPr>
              <a:t>Representatives of industries that are prioritized by the consortium. 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1350" dirty="0">
                <a:solidFill>
                  <a:srgbClr val="000000"/>
                </a:solidFill>
              </a:rPr>
              <a:t>At least one community college faculty or administrator. 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1350" dirty="0">
                <a:solidFill>
                  <a:srgbClr val="000000"/>
                </a:solidFill>
              </a:rPr>
              <a:t>Other K-12 education or other stakeholders as determined by the consortium. (b) The K-14 Technical Assistance Provider* in each consortium shall serve as a consultant to the K-12 Selection Committee.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880C71-C3E5-6A4D-875C-AECF3324D1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34E7AA-586C-4B13-A389-1429762DA247}" type="slidenum">
              <a:rPr lang="en-US" smtClean="0">
                <a:solidFill>
                  <a:srgbClr val="002F6D"/>
                </a:solidFill>
              </a:rPr>
              <a:pPr>
                <a:defRPr/>
              </a:pPr>
              <a:t>18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058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2840" y="609600"/>
            <a:ext cx="4724400" cy="2954655"/>
          </a:xfrm>
        </p:spPr>
        <p:txBody>
          <a:bodyPr/>
          <a:lstStyle/>
          <a:p>
            <a:pPr algn="l"/>
            <a:r>
              <a:rPr lang="en-US" sz="2400" dirty="0" smtClean="0">
                <a:latin typeface="Gill Sans MT" panose="020B0502020104020203" pitchFamily="34" charset="0"/>
              </a:rPr>
              <a:t>Overview of Efforts to Date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>
                <a:latin typeface="Gill Sans MT" panose="020B0502020104020203" pitchFamily="34" charset="0"/>
              </a:rPr>
              <a:t> </a:t>
            </a:r>
            <a:br>
              <a:rPr lang="en-US" sz="2400" dirty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>1.  Areas of Focus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>2.  Workgroup Goals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>3.  Products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>4.  Framework for Next Steps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>
                <a:latin typeface="Gill Sans MT" panose="020B0502020104020203" pitchFamily="34" charset="0"/>
              </a:rPr>
              <a:t/>
            </a:r>
            <a:br>
              <a:rPr lang="en-US" sz="2400" dirty="0">
                <a:latin typeface="Gill Sans MT" panose="020B0502020104020203" pitchFamily="34" charset="0"/>
              </a:rPr>
            </a:br>
            <a:endParaRPr lang="en-US" sz="2400" dirty="0">
              <a:latin typeface="Gill Sans MT" panose="020B0502020104020203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305029"/>
            <a:ext cx="3048000" cy="212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38100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WORK TO DATE</a:t>
            </a:r>
            <a:endParaRPr lang="en-US" sz="24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3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2840" y="609600"/>
            <a:ext cx="4724400" cy="3323987"/>
          </a:xfrm>
        </p:spPr>
        <p:txBody>
          <a:bodyPr/>
          <a:lstStyle/>
          <a:p>
            <a:pPr algn="l"/>
            <a:r>
              <a:rPr lang="en-US" sz="2400" dirty="0" smtClean="0">
                <a:latin typeface="Gill Sans MT" panose="020B0502020104020203" pitchFamily="34" charset="0"/>
              </a:rPr>
              <a:t>Areas of Focus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>
                <a:latin typeface="Gill Sans MT" panose="020B0502020104020203" pitchFamily="34" charset="0"/>
              </a:rPr>
              <a:t> </a:t>
            </a:r>
            <a:r>
              <a:rPr lang="en-US" sz="2400" dirty="0" smtClean="0">
                <a:latin typeface="Gill Sans MT" panose="020B0502020104020203" pitchFamily="34" charset="0"/>
              </a:rPr>
              <a:t/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>1.  Middle School Engagement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>2.  High School Engagement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>3.  Improved or Expanded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>	Career Pathways</a:t>
            </a:r>
            <a:r>
              <a:rPr lang="en-US" sz="2400" dirty="0">
                <a:latin typeface="Gill Sans MT" panose="020B0502020104020203" pitchFamily="34" charset="0"/>
              </a:rPr>
              <a:t/>
            </a:r>
            <a:br>
              <a:rPr lang="en-US" sz="2400" dirty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/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>
                <a:latin typeface="Gill Sans MT" panose="020B0502020104020203" pitchFamily="34" charset="0"/>
              </a:rPr>
              <a:t/>
            </a:r>
            <a:br>
              <a:rPr lang="en-US" sz="2400" dirty="0">
                <a:latin typeface="Gill Sans MT" panose="020B0502020104020203" pitchFamily="34" charset="0"/>
              </a:rPr>
            </a:br>
            <a:endParaRPr lang="en-US" sz="2400" dirty="0">
              <a:latin typeface="Gill Sans MT" panose="020B0502020104020203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379" y="1358176"/>
            <a:ext cx="2709440" cy="2072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38100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WORK TO DATE</a:t>
            </a:r>
            <a:endParaRPr lang="en-US" sz="24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34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2840" y="609600"/>
            <a:ext cx="4724400" cy="2954655"/>
          </a:xfrm>
        </p:spPr>
        <p:txBody>
          <a:bodyPr/>
          <a:lstStyle/>
          <a:p>
            <a:pPr algn="ctr"/>
            <a:r>
              <a:rPr lang="en-US" sz="2400" dirty="0" smtClean="0">
                <a:latin typeface="Gill Sans MT" panose="020B0502020104020203" pitchFamily="34" charset="0"/>
              </a:rPr>
              <a:t>Career Pathways Regional Goals and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>Middle and High School Engagement Regional Goals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>
                <a:latin typeface="Gill Sans MT" panose="020B0502020104020203" pitchFamily="34" charset="0"/>
              </a:rPr>
              <a:t> </a:t>
            </a:r>
            <a:r>
              <a:rPr lang="en-US" sz="2400" dirty="0" smtClean="0">
                <a:latin typeface="Gill Sans MT" panose="020B0502020104020203" pitchFamily="34" charset="0"/>
              </a:rPr>
              <a:t/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>
                <a:latin typeface="Gill Sans MT" panose="020B0502020104020203" pitchFamily="34" charset="0"/>
              </a:rPr>
              <a:t/>
            </a:r>
            <a:br>
              <a:rPr lang="en-US" sz="2400" dirty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/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>
                <a:latin typeface="Gill Sans MT" panose="020B0502020104020203" pitchFamily="34" charset="0"/>
              </a:rPr>
              <a:t/>
            </a:r>
            <a:br>
              <a:rPr lang="en-US" sz="2400" dirty="0">
                <a:latin typeface="Gill Sans MT" panose="020B0502020104020203" pitchFamily="34" charset="0"/>
              </a:rPr>
            </a:br>
            <a:endParaRPr lang="en-US" sz="2400" dirty="0">
              <a:latin typeface="Gill Sans MT" panose="020B0502020104020203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123111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413843"/>
            <a:ext cx="2971799" cy="196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38100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WORK TO DATE</a:t>
            </a:r>
            <a:endParaRPr lang="en-US" sz="24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960" y="1761320"/>
            <a:ext cx="5943601" cy="463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71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609600"/>
            <a:ext cx="5181600" cy="2585323"/>
          </a:xfrm>
        </p:spPr>
        <p:txBody>
          <a:bodyPr/>
          <a:lstStyle/>
          <a:p>
            <a:pPr algn="l"/>
            <a:r>
              <a:rPr lang="en-US" sz="2400" dirty="0" smtClean="0">
                <a:latin typeface="Gill Sans MT" panose="020B0502020104020203" pitchFamily="34" charset="0"/>
              </a:rPr>
              <a:t>Career Development Continuum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/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>
                <a:latin typeface="Gill Sans MT" panose="020B0502020104020203" pitchFamily="34" charset="0"/>
              </a:rPr>
              <a:t> </a:t>
            </a:r>
            <a:r>
              <a:rPr lang="en-US" sz="2400" dirty="0" smtClean="0">
                <a:latin typeface="Gill Sans MT" panose="020B0502020104020203" pitchFamily="34" charset="0"/>
              </a:rPr>
              <a:t/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>
                <a:latin typeface="Gill Sans MT" panose="020B0502020104020203" pitchFamily="34" charset="0"/>
              </a:rPr>
              <a:t/>
            </a:r>
            <a:br>
              <a:rPr lang="en-US" sz="2400" dirty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/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>
                <a:latin typeface="Gill Sans MT" panose="020B0502020104020203" pitchFamily="34" charset="0"/>
              </a:rPr>
              <a:t/>
            </a:r>
            <a:br>
              <a:rPr lang="en-US" sz="2400" dirty="0">
                <a:latin typeface="Gill Sans MT" panose="020B0502020104020203" pitchFamily="34" charset="0"/>
              </a:rPr>
            </a:br>
            <a:endParaRPr lang="en-US" sz="2400" dirty="0">
              <a:latin typeface="Gill Sans MT" panose="020B0502020104020203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123111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358176"/>
            <a:ext cx="2971799" cy="2072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38100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WORK TO DATE</a:t>
            </a:r>
            <a:endParaRPr lang="en-US" sz="24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447800"/>
            <a:ext cx="5580529" cy="431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41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2840" y="609600"/>
            <a:ext cx="5090160" cy="2215991"/>
          </a:xfrm>
        </p:spPr>
        <p:txBody>
          <a:bodyPr/>
          <a:lstStyle/>
          <a:p>
            <a:pPr algn="l"/>
            <a:r>
              <a:rPr lang="en-US" sz="2400" dirty="0" smtClean="0">
                <a:latin typeface="Gill Sans MT" panose="020B0502020104020203" pitchFamily="34" charset="0"/>
              </a:rPr>
              <a:t>Discussion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>
                <a:latin typeface="Gill Sans MT" panose="020B0502020104020203" pitchFamily="34" charset="0"/>
              </a:rPr>
              <a:t> </a:t>
            </a:r>
            <a:br>
              <a:rPr lang="en-US" sz="2400" dirty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>1.  I like … 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>2.  I suggest … 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>3.  I wonder …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endParaRPr lang="en-US" sz="2400" dirty="0">
              <a:latin typeface="Gill Sans MT" panose="020B0502020104020203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305029"/>
            <a:ext cx="3048000" cy="212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38100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WORK TO DATE</a:t>
            </a:r>
            <a:endParaRPr lang="en-US" sz="24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16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609600"/>
            <a:ext cx="5181600" cy="7386638"/>
          </a:xfrm>
        </p:spPr>
        <p:txBody>
          <a:bodyPr/>
          <a:lstStyle/>
          <a:p>
            <a:pPr algn="l"/>
            <a:r>
              <a:rPr lang="en-US" sz="2400" dirty="0" smtClean="0">
                <a:latin typeface="Gill Sans MT" panose="020B0502020104020203" pitchFamily="34" charset="0"/>
              </a:rPr>
              <a:t>Proposed Framework for Next Steps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/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>1.  Career Pathways Workgroup 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>
                <a:latin typeface="Gill Sans MT" panose="020B0502020104020203" pitchFamily="34" charset="0"/>
              </a:rPr>
              <a:t>	</a:t>
            </a:r>
            <a:r>
              <a:rPr lang="en-US" sz="2400" dirty="0" smtClean="0">
                <a:latin typeface="Gill Sans MT" panose="020B0502020104020203" pitchFamily="34" charset="0"/>
              </a:rPr>
              <a:t>monthly (3</a:t>
            </a:r>
            <a:r>
              <a:rPr lang="en-US" sz="2400" baseline="30000" dirty="0" smtClean="0">
                <a:latin typeface="Gill Sans MT" panose="020B0502020104020203" pitchFamily="34" charset="0"/>
              </a:rPr>
              <a:t>rd</a:t>
            </a:r>
            <a:r>
              <a:rPr lang="en-US" sz="2400" dirty="0" smtClean="0">
                <a:latin typeface="Gill Sans MT" panose="020B0502020104020203" pitchFamily="34" charset="0"/>
              </a:rPr>
              <a:t> Wednesdays)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>2.   MS/HS Engagement Workgroup 	monthly (2</a:t>
            </a:r>
            <a:r>
              <a:rPr lang="en-US" sz="2400" baseline="30000" dirty="0" smtClean="0">
                <a:latin typeface="Gill Sans MT" panose="020B0502020104020203" pitchFamily="34" charset="0"/>
              </a:rPr>
              <a:t>nd</a:t>
            </a:r>
            <a:r>
              <a:rPr lang="en-US" sz="2400" dirty="0" smtClean="0">
                <a:latin typeface="Gill Sans MT" panose="020B0502020104020203" pitchFamily="34" charset="0"/>
              </a:rPr>
              <a:t> Thursdays)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>3.   Regional Convening 	every 	other month (odd months)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>4.   Regular Updates and 	Communication 	(K12 SWP 	and Regional listserv)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>5.   Next meeting:  Wednesday, 	January 16 1-3 PM</a:t>
            </a:r>
            <a:r>
              <a:rPr lang="en-US" sz="2400" dirty="0">
                <a:latin typeface="Gill Sans MT" panose="020B0502020104020203" pitchFamily="34" charset="0"/>
              </a:rPr>
              <a:t> </a:t>
            </a:r>
            <a:r>
              <a:rPr lang="en-US" sz="2400" dirty="0" smtClean="0">
                <a:latin typeface="Gill Sans MT" panose="020B0502020104020203" pitchFamily="34" charset="0"/>
              </a:rPr>
              <a:t/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>
                <a:latin typeface="Gill Sans MT" panose="020B0502020104020203" pitchFamily="34" charset="0"/>
              </a:rPr>
              <a:t>	</a:t>
            </a:r>
            <a:r>
              <a:rPr lang="en-US" sz="2400" dirty="0" smtClean="0">
                <a:latin typeface="Gill Sans MT" panose="020B0502020104020203" pitchFamily="34" charset="0"/>
              </a:rPr>
              <a:t>(Location TBD)</a:t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>
                <a:latin typeface="Gill Sans MT" panose="020B0502020104020203" pitchFamily="34" charset="0"/>
              </a:rPr>
              <a:t> </a:t>
            </a:r>
            <a:r>
              <a:rPr lang="en-US" sz="2400" dirty="0" smtClean="0">
                <a:latin typeface="Gill Sans MT" panose="020B0502020104020203" pitchFamily="34" charset="0"/>
              </a:rPr>
              <a:t/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>
                <a:latin typeface="Gill Sans MT" panose="020B0502020104020203" pitchFamily="34" charset="0"/>
              </a:rPr>
              <a:t/>
            </a:r>
            <a:br>
              <a:rPr lang="en-US" sz="2400" dirty="0">
                <a:latin typeface="Gill Sans MT" panose="020B0502020104020203" pitchFamily="34" charset="0"/>
              </a:rPr>
            </a:br>
            <a:r>
              <a:rPr lang="en-US" sz="2400" dirty="0" smtClean="0">
                <a:latin typeface="Gill Sans MT" panose="020B0502020104020203" pitchFamily="34" charset="0"/>
              </a:rPr>
              <a:t/>
            </a:r>
            <a:br>
              <a:rPr lang="en-US" sz="2400" dirty="0" smtClean="0">
                <a:latin typeface="Gill Sans MT" panose="020B0502020104020203" pitchFamily="34" charset="0"/>
              </a:rPr>
            </a:br>
            <a:r>
              <a:rPr lang="en-US" sz="2400" dirty="0">
                <a:latin typeface="Gill Sans MT" panose="020B0502020104020203" pitchFamily="34" charset="0"/>
              </a:rPr>
              <a:t/>
            </a:r>
            <a:br>
              <a:rPr lang="en-US" sz="2400" dirty="0">
                <a:latin typeface="Gill Sans MT" panose="020B0502020104020203" pitchFamily="34" charset="0"/>
              </a:rPr>
            </a:br>
            <a:endParaRPr lang="en-US" sz="2400" dirty="0">
              <a:latin typeface="Gill Sans MT" panose="020B0502020104020203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558719"/>
            <a:ext cx="2971799" cy="167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38100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WORK TO DATE</a:t>
            </a:r>
            <a:endParaRPr lang="en-US" sz="24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89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Subscribe to the statewide </a:t>
            </a:r>
            <a:r>
              <a:rPr lang="en-US" u="sng" dirty="0">
                <a:hlinkClick r:id="rId2"/>
              </a:rPr>
              <a:t>K12 SWP listserv</a:t>
            </a:r>
            <a:r>
              <a:rPr lang="en-US" dirty="0"/>
              <a:t> to receive information by email</a:t>
            </a:r>
          </a:p>
          <a:p>
            <a:pPr lvl="0"/>
            <a:r>
              <a:rPr lang="en-US" dirty="0"/>
              <a:t>Visit the </a:t>
            </a:r>
            <a:r>
              <a:rPr lang="en-US" u="sng" dirty="0">
                <a:hlinkClick r:id="rId3"/>
              </a:rPr>
              <a:t>K12 SWP timeline</a:t>
            </a:r>
            <a:r>
              <a:rPr lang="en-US" dirty="0"/>
              <a:t> for important dates</a:t>
            </a:r>
          </a:p>
          <a:p>
            <a:pPr lvl="0"/>
            <a:r>
              <a:rPr lang="en-US" dirty="0"/>
              <a:t>Review the </a:t>
            </a:r>
            <a:r>
              <a:rPr lang="en-US" u="sng" dirty="0">
                <a:hlinkClick r:id="rId4"/>
              </a:rPr>
              <a:t>Regional List of Eligible LEAs</a:t>
            </a:r>
            <a:r>
              <a:rPr lang="en-US" dirty="0"/>
              <a:t> and register to attend an upcoming </a:t>
            </a:r>
            <a:r>
              <a:rPr lang="en-US" u="sng" dirty="0">
                <a:hlinkClick r:id="rId5"/>
              </a:rPr>
              <a:t>regional engagement meeting</a:t>
            </a:r>
            <a:endParaRPr lang="en-US" dirty="0"/>
          </a:p>
          <a:p>
            <a:pPr lvl="0"/>
            <a:r>
              <a:rPr lang="en-US" dirty="0"/>
              <a:t>Bookmark the K12 SWP website at: </a:t>
            </a:r>
            <a:r>
              <a:rPr lang="en-US" u="sng" dirty="0">
                <a:hlinkClick r:id="rId6"/>
              </a:rPr>
              <a:t>http://doingwhatmatters.cccco.edu/StrongWorkforce.aspx</a:t>
            </a:r>
            <a:r>
              <a:rPr lang="en-US" dirty="0"/>
              <a:t> as the official source of information for the K12 SWP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4E7AA-586C-4B13-A389-1429762DA247}" type="slidenum">
              <a:rPr lang="en-US" smtClean="0">
                <a:solidFill>
                  <a:srgbClr val="002F6D"/>
                </a:solidFill>
              </a:rPr>
              <a:pPr/>
              <a:t>25</a:t>
            </a:fld>
            <a:endParaRPr lang="en-US" dirty="0">
              <a:solidFill>
                <a:srgbClr val="002F6D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Stay Informed</a:t>
            </a:r>
          </a:p>
        </p:txBody>
      </p:sp>
    </p:spTree>
    <p:extLst>
      <p:ext uri="{BB962C8B-B14F-4D97-AF65-F5344CB8AC3E}">
        <p14:creationId xmlns:p14="http://schemas.microsoft.com/office/powerpoint/2010/main" val="17825941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B6AA2F-46D8-8A4F-906F-258450DCD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121" y="857250"/>
            <a:ext cx="2949178" cy="1200150"/>
          </a:xfrm>
        </p:spPr>
        <p:txBody>
          <a:bodyPr/>
          <a:lstStyle/>
          <a:p>
            <a:r>
              <a:rPr lang="en-US" b="1" dirty="0"/>
              <a:t>Information</a:t>
            </a:r>
            <a:br>
              <a:rPr lang="en-US" b="1" dirty="0"/>
            </a:br>
            <a:r>
              <a:rPr lang="en-US" b="1" dirty="0"/>
              <a:t>and Updates</a:t>
            </a:r>
          </a:p>
        </p:txBody>
      </p:sp>
      <p:sp>
        <p:nvSpPr>
          <p:cNvPr id="10" name="Text Placeholder 9" descr="link to the doing what matters website strong worlkforce website">
            <a:extLst>
              <a:ext uri="{FF2B5EF4-FFF2-40B4-BE49-F238E27FC236}">
                <a16:creationId xmlns:a16="http://schemas.microsoft.com/office/drawing/2014/main" id="{AB09AA13-FB02-5547-8901-8E6A06A91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26384" y="3088747"/>
            <a:ext cx="2949178" cy="2523904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http://</a:t>
            </a:r>
            <a:r>
              <a:rPr lang="en-US" dirty="0" err="1">
                <a:solidFill>
                  <a:srgbClr val="0070C0"/>
                </a:solidFill>
              </a:rPr>
              <a:t>doingwhatmatters.cccco.edu</a:t>
            </a:r>
            <a:r>
              <a:rPr lang="en-US" dirty="0">
                <a:solidFill>
                  <a:srgbClr val="0070C0"/>
                </a:solidFill>
              </a:rPr>
              <a:t>/</a:t>
            </a:r>
          </a:p>
          <a:p>
            <a:pPr algn="ctr"/>
            <a:r>
              <a:rPr lang="en-US" dirty="0" err="1">
                <a:solidFill>
                  <a:srgbClr val="0070C0"/>
                </a:solidFill>
              </a:rPr>
              <a:t>StrongWorkforce.aspx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1E0C0521-1281-9148-9849-FD55BA9B61E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452716" y="2429190"/>
            <a:ext cx="696515" cy="400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0070C0"/>
              </a:solidFill>
            </a:endParaRPr>
          </a:p>
        </p:txBody>
      </p:sp>
      <p:pic>
        <p:nvPicPr>
          <p:cNvPr id="11" name="Picture Placeholder 10" descr="Home page of the Strong Workforce Program on the Doing What Matters website">
            <a:extLst>
              <a:ext uri="{FF2B5EF4-FFF2-40B4-BE49-F238E27FC236}">
                <a16:creationId xmlns:a16="http://schemas.microsoft.com/office/drawing/2014/main" id="{C8955B95-9CB5-AB4D-A6DD-CFA1AC15A5D8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2780284" y="1401388"/>
            <a:ext cx="3667125" cy="366712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BE18C5-B015-4636-A595-42C3FE274F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03814-0C6D-5648-B940-264760E90288}" type="slidenum">
              <a:rPr lang="en-US" smtClean="0">
                <a:solidFill>
                  <a:srgbClr val="002F6D"/>
                </a:solidFill>
              </a:rPr>
              <a:pPr/>
              <a:t>26</a:t>
            </a:fld>
            <a:endParaRPr lang="en-US" dirty="0">
              <a:solidFill>
                <a:srgbClr val="002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3343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048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84082" y="225876"/>
            <a:ext cx="5410200" cy="0"/>
          </a:xfrm>
          <a:custGeom>
            <a:avLst/>
            <a:gdLst/>
            <a:ahLst/>
            <a:cxnLst/>
            <a:rect l="l" t="t" r="r" b="b"/>
            <a:pathLst>
              <a:path w="5410200">
                <a:moveTo>
                  <a:pt x="0" y="0"/>
                </a:moveTo>
                <a:lnTo>
                  <a:pt x="5410200" y="0"/>
                </a:lnTo>
              </a:path>
            </a:pathLst>
          </a:custGeom>
          <a:ln w="6350">
            <a:solidFill>
              <a:srgbClr val="7FB5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/>
          <p:nvPr/>
        </p:nvSpPr>
        <p:spPr>
          <a:xfrm>
            <a:off x="677148" y="5082889"/>
            <a:ext cx="780907" cy="7770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1505121" y="5092204"/>
            <a:ext cx="675705" cy="7677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 txBox="1"/>
          <p:nvPr/>
        </p:nvSpPr>
        <p:spPr>
          <a:xfrm>
            <a:off x="3187700" y="102765"/>
            <a:ext cx="5803900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457200"/>
            <a:r>
              <a:rPr lang="en-US" sz="800" spc="200" dirty="0" smtClean="0">
                <a:solidFill>
                  <a:srgbClr val="0C959E"/>
                </a:solidFill>
                <a:latin typeface="Avenir Next"/>
                <a:cs typeface="Avenir Next"/>
              </a:rPr>
              <a:t>San Diego &amp; Imperial Counties Regional Consortium</a:t>
            </a:r>
            <a:endParaRPr lang="en-US" sz="800" spc="200" dirty="0">
              <a:solidFill>
                <a:srgbClr val="0C959E"/>
              </a:solidFill>
              <a:latin typeface="Avenir Next"/>
              <a:cs typeface="Avenir Nex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2018 Counselor Conference 12.5.2018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52600"/>
            <a:ext cx="2514599" cy="1477328"/>
          </a:xfrm>
        </p:spPr>
        <p:txBody>
          <a:bodyPr/>
          <a:lstStyle/>
          <a:p>
            <a:pPr algn="ctr"/>
            <a:r>
              <a:rPr lang="en-US" sz="9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?</a:t>
            </a:r>
            <a:endParaRPr lang="en-US" sz="9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84182" y="2667000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Questions</a:t>
            </a:r>
            <a:endParaRPr lang="en-US" sz="6000" b="1" dirty="0">
              <a:solidFill>
                <a:schemeClr val="accent1">
                  <a:lumMod val="75000"/>
                </a:schemeClr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15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alifornia Community Colleges - Primary (White)">
  <a:themeElements>
    <a:clrScheme name="CCC 2018">
      <a:dk1>
        <a:srgbClr val="002F6D"/>
      </a:dk1>
      <a:lt1>
        <a:srgbClr val="FFFFFF"/>
      </a:lt1>
      <a:dk2>
        <a:srgbClr val="555759"/>
      </a:dk2>
      <a:lt2>
        <a:srgbClr val="0066BA"/>
      </a:lt2>
      <a:accent1>
        <a:srgbClr val="002F6D"/>
      </a:accent1>
      <a:accent2>
        <a:srgbClr val="FFB600"/>
      </a:accent2>
      <a:accent3>
        <a:srgbClr val="717271"/>
      </a:accent3>
      <a:accent4>
        <a:srgbClr val="002755"/>
      </a:accent4>
      <a:accent5>
        <a:srgbClr val="0066BA"/>
      </a:accent5>
      <a:accent6>
        <a:srgbClr val="40B4E5"/>
      </a:accent6>
      <a:hlink>
        <a:srgbClr val="0066BA"/>
      </a:hlink>
      <a:folHlink>
        <a:srgbClr val="002F6D"/>
      </a:folHlink>
    </a:clrScheme>
    <a:fontScheme name="CCCCO Refresh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alifornia Community Colleges - Primary (White)">
  <a:themeElements>
    <a:clrScheme name="CCC 2018">
      <a:dk1>
        <a:srgbClr val="002F6D"/>
      </a:dk1>
      <a:lt1>
        <a:srgbClr val="FFFFFF"/>
      </a:lt1>
      <a:dk2>
        <a:srgbClr val="555759"/>
      </a:dk2>
      <a:lt2>
        <a:srgbClr val="0066BA"/>
      </a:lt2>
      <a:accent1>
        <a:srgbClr val="002F6D"/>
      </a:accent1>
      <a:accent2>
        <a:srgbClr val="FFB600"/>
      </a:accent2>
      <a:accent3>
        <a:srgbClr val="717271"/>
      </a:accent3>
      <a:accent4>
        <a:srgbClr val="002755"/>
      </a:accent4>
      <a:accent5>
        <a:srgbClr val="0066BA"/>
      </a:accent5>
      <a:accent6>
        <a:srgbClr val="40B4E5"/>
      </a:accent6>
      <a:hlink>
        <a:srgbClr val="0066BA"/>
      </a:hlink>
      <a:folHlink>
        <a:srgbClr val="002F6D"/>
      </a:folHlink>
    </a:clrScheme>
    <a:fontScheme name="CCCCO Refresh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908</Words>
  <Application>Microsoft Office PowerPoint</Application>
  <PresentationFormat>On-screen Show (4:3)</PresentationFormat>
  <Paragraphs>264</Paragraphs>
  <Slides>27</Slides>
  <Notes>21</Notes>
  <HiddenSlides>7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Arial</vt:lpstr>
      <vt:lpstr>Avenir Next</vt:lpstr>
      <vt:lpstr>Bradley Hand ITC</vt:lpstr>
      <vt:lpstr>Calibri</vt:lpstr>
      <vt:lpstr>Courier New</vt:lpstr>
      <vt:lpstr>Gill Sans MT</vt:lpstr>
      <vt:lpstr>Source Sans Pro</vt:lpstr>
      <vt:lpstr>Univers</vt:lpstr>
      <vt:lpstr>Wingdings</vt:lpstr>
      <vt:lpstr>1_Office Theme</vt:lpstr>
      <vt:lpstr>California Community Colleges - Primary (White)</vt:lpstr>
      <vt:lpstr>1_California Community Colleges - Primary (White)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</vt:lpstr>
      <vt:lpstr>PowerPoint Presentation</vt:lpstr>
      <vt:lpstr>Labor  Market Information   Sector Analysis</vt:lpstr>
      <vt:lpstr> Regional Marketing  June 2018 </vt:lpstr>
      <vt:lpstr>PowerPoint Presentation</vt:lpstr>
      <vt:lpstr>PowerPoint Presentation</vt:lpstr>
      <vt:lpstr>PowerPoint Presentation</vt:lpstr>
      <vt:lpstr>PowerPoint Presentation</vt:lpstr>
      <vt:lpstr>2018-19 Funding Administered by CCCCO  </vt:lpstr>
      <vt:lpstr>Regional Allocation* Model Weighted Factors  </vt:lpstr>
      <vt:lpstr>PowerPoint Presentation</vt:lpstr>
      <vt:lpstr>K12 Strong Workforce Selection Committee</vt:lpstr>
      <vt:lpstr>Overview of Efforts to Date   1.  Areas of Focus 2.  Workgroup Goals 3.  Products 4.  Framework for Next Steps  </vt:lpstr>
      <vt:lpstr>Areas of Focus   1.  Middle School Engagement 2.  High School Engagement 3.  Improved or Expanded  Career Pathways   </vt:lpstr>
      <vt:lpstr>Career Pathways Regional Goals and Middle and High School Engagement Regional Goals      </vt:lpstr>
      <vt:lpstr>Career Development Continuum       </vt:lpstr>
      <vt:lpstr>Discussion   1.  I like …  2.  I suggest …  3.  I wonder … </vt:lpstr>
      <vt:lpstr>Proposed Framework for Next Steps  1.  Career Pathways Workgroup   monthly (3rd Wednesdays) 2.   MS/HS Engagement Workgroup  monthly (2nd Thursdays) 3.   Regional Convening  every  other month (odd months) 4.   Regular Updates and  Communication  (K12 SWP  and Regional listserv) 5.   Next meeting:  Wednesday,  January 16 1-3 PM   (Location TBD)      </vt:lpstr>
      <vt:lpstr>Stay Informed</vt:lpstr>
      <vt:lpstr>Information and Updates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Maureen Gevirtz</dc:creator>
  <cp:lastModifiedBy>MollieSmith</cp:lastModifiedBy>
  <cp:revision>125</cp:revision>
  <dcterms:created xsi:type="dcterms:W3CDTF">2015-11-24T22:34:18Z</dcterms:created>
  <dcterms:modified xsi:type="dcterms:W3CDTF">2018-12-05T18:16:33Z</dcterms:modified>
</cp:coreProperties>
</file>