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4" r:id="rId1"/>
  </p:sldMasterIdLst>
  <p:sldIdLst>
    <p:sldId id="256" r:id="rId2"/>
    <p:sldId id="266" r:id="rId3"/>
    <p:sldId id="263" r:id="rId4"/>
    <p:sldId id="267" r:id="rId5"/>
    <p:sldId id="257" r:id="rId6"/>
    <p:sldId id="258" r:id="rId7"/>
    <p:sldId id="260" r:id="rId8"/>
    <p:sldId id="270" r:id="rId9"/>
    <p:sldId id="271" r:id="rId10"/>
    <p:sldId id="259" r:id="rId11"/>
    <p:sldId id="265" r:id="rId12"/>
    <p:sldId id="262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71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5118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201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9741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723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728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690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287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6E86A4C-8E40-4F87-A4F0-01A0687C5742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832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971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837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686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5358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latin typeface="Berlin Sans FB Demi" panose="020E0802020502020306" pitchFamily="34" charset="0"/>
              </a:rPr>
              <a:t>Border Region Inclusive Talent Pipeline Collaborative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Regional K16 Collaborative Grant Program </a:t>
            </a:r>
          </a:p>
          <a:p>
            <a:endParaRPr lang="en-US" dirty="0"/>
          </a:p>
        </p:txBody>
      </p:sp>
      <p:pic>
        <p:nvPicPr>
          <p:cNvPr id="4" name="Picture 8" descr="Two Teen Sharp HospiceCare Volunteers Share Their Story – San Diego – Sharp  Health New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95" r="17224"/>
          <a:stretch/>
        </p:blipFill>
        <p:spPr bwMode="auto">
          <a:xfrm>
            <a:off x="1731474" y="1"/>
            <a:ext cx="2409059" cy="2075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Home - Imperial Valley Colle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83" t="20864" r="17255"/>
          <a:stretch/>
        </p:blipFill>
        <p:spPr bwMode="auto">
          <a:xfrm>
            <a:off x="4140533" y="0"/>
            <a:ext cx="2507776" cy="2075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Best Places to See San Diego Sunsets and Ocean Views San Diego – Choice  Hotel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628"/>
          <a:stretch/>
        </p:blipFill>
        <p:spPr bwMode="auto">
          <a:xfrm>
            <a:off x="0" y="0"/>
            <a:ext cx="1731474" cy="207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Midnight over the Anza-Borrego Desert. Imperial County, CA… | Flickr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73" t="22161" r="26128"/>
          <a:stretch/>
        </p:blipFill>
        <p:spPr bwMode="auto">
          <a:xfrm>
            <a:off x="9717672" y="-2"/>
            <a:ext cx="2474327" cy="207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esa College engineering program earns Preferred Provider designati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309" y="-1"/>
            <a:ext cx="3267495" cy="207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00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lin Sans FB Demi" panose="020E0802020502020306" pitchFamily="34" charset="0"/>
              </a:rPr>
              <a:t>K16 Collaborative Grant</a:t>
            </a:r>
            <a:endParaRPr lang="en-US" dirty="0">
              <a:latin typeface="Berlin Sans FB Demi" panose="020E0802020502020306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3576" y="2224675"/>
            <a:ext cx="9825487" cy="4023360"/>
          </a:xfrm>
        </p:spPr>
        <p:txBody>
          <a:bodyPr>
            <a:normAutofit/>
          </a:bodyPr>
          <a:lstStyle/>
          <a:p>
            <a:pPr marL="0" indent="0">
              <a:buClrTx/>
              <a:buNone/>
            </a:pPr>
            <a:r>
              <a:rPr lang="en-US" b="1" dirty="0" smtClean="0"/>
              <a:t>State Tagline:  </a:t>
            </a:r>
            <a:r>
              <a:rPr lang="en-US" dirty="0" smtClean="0"/>
              <a:t>Streamlining </a:t>
            </a:r>
            <a:r>
              <a:rPr lang="en-US" dirty="0"/>
              <a:t>equitable pathways from high school to postsecondary education and into the </a:t>
            </a:r>
            <a:r>
              <a:rPr lang="en-US" dirty="0" smtClean="0"/>
              <a:t>workforce</a:t>
            </a:r>
          </a:p>
          <a:p>
            <a:pPr marL="0" indent="0">
              <a:buClrTx/>
              <a:buNone/>
            </a:pPr>
            <a:r>
              <a:rPr lang="en-US" b="1" dirty="0" smtClean="0"/>
              <a:t>Components</a:t>
            </a:r>
          </a:p>
          <a:p>
            <a:pPr marL="457200" indent="-457200">
              <a:buClrTx/>
              <a:buFont typeface="Wingdings" panose="05000000000000000000" pitchFamily="2" charset="2"/>
              <a:buChar char="ü"/>
            </a:pPr>
            <a:r>
              <a:rPr lang="en-US" dirty="0" smtClean="0"/>
              <a:t>Building pathways</a:t>
            </a:r>
          </a:p>
          <a:p>
            <a:pPr marL="457200" indent="-457200">
              <a:buClrTx/>
              <a:buFont typeface="Wingdings" panose="05000000000000000000" pitchFamily="2" charset="2"/>
              <a:buChar char="ü"/>
            </a:pPr>
            <a:r>
              <a:rPr lang="en-US" dirty="0" smtClean="0"/>
              <a:t>K16 and Industry Alignment and Higher Ed Completion</a:t>
            </a:r>
          </a:p>
          <a:p>
            <a:pPr marL="457200" indent="-457200">
              <a:buClrTx/>
              <a:buFont typeface="Wingdings" panose="05000000000000000000" pitchFamily="2" charset="2"/>
              <a:buChar char="ü"/>
            </a:pPr>
            <a:r>
              <a:rPr lang="en-US" dirty="0" smtClean="0"/>
              <a:t>Using the Recovery with Equity Report</a:t>
            </a:r>
          </a:p>
          <a:p>
            <a:pPr marL="457200" indent="-457200">
              <a:buClrTx/>
              <a:buFont typeface="Wingdings" panose="05000000000000000000" pitchFamily="2" charset="2"/>
              <a:buChar char="ü"/>
            </a:pPr>
            <a:r>
              <a:rPr lang="en-US" dirty="0" smtClean="0"/>
              <a:t>Leveraging the California College Guidance Initiative</a:t>
            </a:r>
          </a:p>
          <a:p>
            <a:pPr marL="0" indent="0">
              <a:buClrTx/>
              <a:buNone/>
            </a:pPr>
            <a:endParaRPr lang="en-US" dirty="0" smtClean="0"/>
          </a:p>
          <a:p>
            <a:pPr marL="0" indent="0">
              <a:buClrTx/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28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lin Sans FB Demi" panose="020E0802020502020306" pitchFamily="34" charset="0"/>
              </a:rPr>
              <a:t>Our Regional Challenge</a:t>
            </a:r>
            <a:endParaRPr lang="en-US" dirty="0">
              <a:latin typeface="Berlin Sans FB Demi" panose="020E0802020502020306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5152" y="2224675"/>
            <a:ext cx="6060267" cy="4023360"/>
          </a:xfrm>
        </p:spPr>
        <p:txBody>
          <a:bodyPr>
            <a:normAutofit/>
          </a:bodyPr>
          <a:lstStyle/>
          <a:p>
            <a:pPr marL="457200" indent="-457200">
              <a:buClrTx/>
              <a:buFont typeface="+mj-lt"/>
              <a:buAutoNum type="arabicPeriod"/>
            </a:pPr>
            <a:r>
              <a:rPr lang="en-US" dirty="0" smtClean="0"/>
              <a:t>Low-income students and </a:t>
            </a:r>
            <a:r>
              <a:rPr lang="en-US" dirty="0"/>
              <a:t>students of color are </a:t>
            </a:r>
            <a:r>
              <a:rPr lang="en-US" b="1" dirty="0"/>
              <a:t>less likely</a:t>
            </a:r>
            <a:r>
              <a:rPr lang="en-US" dirty="0"/>
              <a:t> to attend to </a:t>
            </a:r>
            <a:r>
              <a:rPr lang="en-US" b="1" dirty="0"/>
              <a:t>post-secondary education </a:t>
            </a:r>
            <a:r>
              <a:rPr lang="en-US" dirty="0"/>
              <a:t>and </a:t>
            </a:r>
            <a:r>
              <a:rPr lang="en-US" dirty="0" smtClean="0"/>
              <a:t>complete </a:t>
            </a:r>
            <a:r>
              <a:rPr lang="en-US" dirty="0"/>
              <a:t>post-secondary education</a:t>
            </a:r>
            <a:r>
              <a:rPr lang="en-US" dirty="0" smtClean="0"/>
              <a:t>.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 smtClean="0"/>
              <a:t>Black </a:t>
            </a:r>
            <a:r>
              <a:rPr lang="en-US" dirty="0"/>
              <a:t>and Latinx </a:t>
            </a:r>
            <a:r>
              <a:rPr lang="en-US" b="1" dirty="0"/>
              <a:t>student completers </a:t>
            </a:r>
            <a:r>
              <a:rPr lang="en-US" dirty="0"/>
              <a:t>earn </a:t>
            </a:r>
            <a:r>
              <a:rPr lang="en-US" b="1" dirty="0"/>
              <a:t>lower wages</a:t>
            </a:r>
            <a:r>
              <a:rPr lang="en-US" dirty="0"/>
              <a:t> than White student completers in the </a:t>
            </a:r>
            <a:r>
              <a:rPr lang="en-US" dirty="0" smtClean="0"/>
              <a:t>workforce.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 smtClean="0"/>
              <a:t>Black </a:t>
            </a:r>
            <a:r>
              <a:rPr lang="en-US" dirty="0"/>
              <a:t>and Latinx </a:t>
            </a:r>
            <a:r>
              <a:rPr lang="en-US" dirty="0" smtClean="0"/>
              <a:t>workers </a:t>
            </a:r>
            <a:r>
              <a:rPr lang="en-US" b="1" dirty="0"/>
              <a:t>earn less </a:t>
            </a:r>
            <a:r>
              <a:rPr lang="en-US" dirty="0"/>
              <a:t>than White and Asian </a:t>
            </a:r>
            <a:r>
              <a:rPr lang="en-US" dirty="0" smtClean="0"/>
              <a:t>workers </a:t>
            </a:r>
            <a:r>
              <a:rPr lang="en-US" dirty="0"/>
              <a:t>in San Diego and Imperial</a:t>
            </a:r>
            <a:r>
              <a:rPr lang="en-US" dirty="0" smtClean="0"/>
              <a:t>.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 smtClean="0"/>
              <a:t>Regional employers are struggling to fill </a:t>
            </a:r>
            <a:r>
              <a:rPr lang="en-US" b="1" dirty="0" smtClean="0"/>
              <a:t>vacant positions</a:t>
            </a:r>
            <a:r>
              <a:rPr lang="en-US" dirty="0" smtClean="0"/>
              <a:t>, particularly in the targeted pathways.</a:t>
            </a:r>
          </a:p>
          <a:p>
            <a:pPr marL="461963" indent="-461963">
              <a:buClrTx/>
              <a:buFont typeface="+mj-lt"/>
              <a:buAutoNum type="arabicPeriod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282" y="2637108"/>
            <a:ext cx="4381412" cy="2955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842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lin Sans FB Demi" panose="020E0802020502020306" pitchFamily="34" charset="0"/>
              </a:rPr>
              <a:t>Our Strategy</a:t>
            </a:r>
            <a:endParaRPr lang="en-US" dirty="0">
              <a:latin typeface="Berlin Sans FB Demi" panose="020E0802020502020306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5152" y="2224675"/>
            <a:ext cx="9899022" cy="2010895"/>
          </a:xfrm>
        </p:spPr>
        <p:txBody>
          <a:bodyPr>
            <a:normAutofit/>
          </a:bodyPr>
          <a:lstStyle/>
          <a:p>
            <a:pPr marL="0" indent="0">
              <a:buClrTx/>
              <a:buNone/>
            </a:pPr>
            <a:r>
              <a:rPr lang="en-US" sz="3600" dirty="0" smtClean="0"/>
              <a:t>Connect our low-income, Black and Latinx students to high-wage, high-demand pathways.</a:t>
            </a:r>
            <a:endParaRPr lang="en-US" sz="36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74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lin Sans FB Demi" panose="020E0802020502020306" pitchFamily="34" charset="0"/>
              </a:rPr>
              <a:t>Stated Goal</a:t>
            </a:r>
            <a:endParaRPr lang="en-US" dirty="0">
              <a:latin typeface="Berlin Sans FB Demi" panose="020E0802020502020306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929596" cy="402336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en-US" sz="2400" dirty="0"/>
              <a:t>To increase access to high-wage, high-demand careers for diverse and underrepresented local talent and increase social mobility in San Diego and Imperial Counties</a:t>
            </a:r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031191" y="2179001"/>
            <a:ext cx="3468829" cy="3479927"/>
          </a:xfrm>
          <a:prstGeom prst="rect">
            <a:avLst/>
          </a:prstGeom>
          <a:ln>
            <a:solidFill>
              <a:srgbClr val="92D050"/>
            </a:solidFill>
          </a:ln>
        </p:spPr>
        <p:txBody>
          <a:bodyPr vert="horz" lIns="0" tIns="45720" rIns="0" bIns="45720" rtlCol="0">
            <a:normAutofit fontScale="85000"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  <a:spcBef>
                <a:spcPts val="0"/>
              </a:spcBef>
            </a:pPr>
            <a:r>
              <a:rPr lang="en-US" sz="3200" b="1" dirty="0" smtClean="0">
                <a:latin typeface="Berlin Sans FB Demi" panose="020E0802020502020306" pitchFamily="34" charset="0"/>
              </a:rPr>
              <a:t>Pathways</a:t>
            </a:r>
          </a:p>
          <a:p>
            <a:pPr marL="914400" indent="-454025">
              <a:lnSpc>
                <a:spcPct val="2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US" b="1" dirty="0" smtClean="0"/>
              <a:t>Business</a:t>
            </a:r>
          </a:p>
          <a:p>
            <a:pPr marL="914400" indent="-454025">
              <a:lnSpc>
                <a:spcPct val="2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US" b="1" dirty="0"/>
              <a:t>C</a:t>
            </a:r>
            <a:r>
              <a:rPr lang="en-US" b="1" dirty="0" smtClean="0"/>
              <a:t>omputing &amp; Engineering</a:t>
            </a:r>
          </a:p>
          <a:p>
            <a:pPr marL="914400" indent="-454025">
              <a:lnSpc>
                <a:spcPct val="2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US" b="1" dirty="0"/>
              <a:t>E</a:t>
            </a:r>
            <a:r>
              <a:rPr lang="en-US" b="1" dirty="0" smtClean="0"/>
              <a:t>ducation and </a:t>
            </a:r>
          </a:p>
          <a:p>
            <a:pPr marL="914400" indent="-454025">
              <a:lnSpc>
                <a:spcPct val="2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US" b="1" dirty="0" smtClean="0"/>
              <a:t>Health Care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14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lin Sans FB Demi" panose="020E0802020502020306" pitchFamily="34" charset="0"/>
              </a:rPr>
              <a:t>Partners</a:t>
            </a:r>
            <a:endParaRPr lang="en-US" dirty="0">
              <a:latin typeface="Berlin Sans FB Demi" panose="020E0802020502020306" pitchFamily="34" charset="0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2581214"/>
              </p:ext>
            </p:extLst>
          </p:nvPr>
        </p:nvGraphicFramePr>
        <p:xfrm>
          <a:off x="1097280" y="2818328"/>
          <a:ext cx="10058400" cy="14833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486179">
                  <a:extLst>
                    <a:ext uri="{9D8B030D-6E8A-4147-A177-3AD203B41FA5}">
                      <a16:colId xmlns:a16="http://schemas.microsoft.com/office/drawing/2014/main" val="2625930094"/>
                    </a:ext>
                  </a:extLst>
                </a:gridCol>
                <a:gridCol w="4219421">
                  <a:extLst>
                    <a:ext uri="{9D8B030D-6E8A-4147-A177-3AD203B41FA5}">
                      <a16:colId xmlns:a16="http://schemas.microsoft.com/office/drawing/2014/main" val="2139686893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1170630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 smtClean="0"/>
                        <a:t>UC San Diego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17 K12 Partners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United Way</a:t>
                      </a:r>
                      <a:r>
                        <a:rPr lang="en-US" b="0" baseline="0" dirty="0" smtClean="0"/>
                        <a:t> of San Diego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505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CSUSM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SD</a:t>
                      </a:r>
                      <a:r>
                        <a:rPr lang="en-US" baseline="0" dirty="0" smtClean="0"/>
                        <a:t> &amp; IC County Offices of Education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MAAC Project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79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SDSU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SD &amp; IC Economic Development Councils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Employers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330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10 Community Colleges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SD &amp; IC Workforce Boards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7377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147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398108" cy="2286000"/>
          </a:xfrm>
        </p:spPr>
        <p:txBody>
          <a:bodyPr/>
          <a:lstStyle/>
          <a:p>
            <a:r>
              <a:rPr lang="en-US" sz="48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  <a:t>High School</a:t>
            </a:r>
            <a:br>
              <a:rPr lang="en-US" sz="48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</a:br>
            <a:r>
              <a:rPr lang="en-US" sz="48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  <a:t>Activities</a:t>
            </a:r>
            <a:endParaRPr lang="en-US" sz="4800" dirty="0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932448"/>
            <a:ext cx="6750170" cy="5257800"/>
          </a:xfrm>
        </p:spPr>
        <p:txBody>
          <a:bodyPr>
            <a:normAutofit fontScale="70000" lnSpcReduction="20000"/>
          </a:bodyPr>
          <a:lstStyle/>
          <a:p>
            <a:pPr marL="461963" indent="-461963">
              <a:lnSpc>
                <a:spcPct val="110000"/>
              </a:lnSpc>
              <a:spcBef>
                <a:spcPts val="0"/>
              </a:spcBef>
              <a:spcAft>
                <a:spcPts val="3600"/>
              </a:spcAft>
              <a:buFont typeface="Wingdings" panose="05000000000000000000" pitchFamily="2" charset="2"/>
              <a:buChar char="§"/>
            </a:pPr>
            <a:r>
              <a:rPr lang="en-US" sz="3200" dirty="0" smtClean="0"/>
              <a:t>K12 partners </a:t>
            </a:r>
            <a:r>
              <a:rPr lang="en-US" sz="3200" dirty="0" smtClean="0"/>
              <a:t>are required to implement the California College Guidance Initiative</a:t>
            </a:r>
          </a:p>
          <a:p>
            <a:pPr marL="461963" indent="-461963">
              <a:lnSpc>
                <a:spcPct val="110000"/>
              </a:lnSpc>
              <a:spcBef>
                <a:spcPts val="0"/>
              </a:spcBef>
              <a:spcAft>
                <a:spcPts val="3600"/>
              </a:spcAft>
              <a:buFont typeface="Wingdings" panose="05000000000000000000" pitchFamily="2" charset="2"/>
              <a:buChar char="§"/>
            </a:pPr>
            <a:r>
              <a:rPr lang="en-US" sz="3200" dirty="0" smtClean="0"/>
              <a:t>Opportunity to start new programs</a:t>
            </a:r>
          </a:p>
          <a:p>
            <a:pPr marL="461963" indent="-461963">
              <a:lnSpc>
                <a:spcPct val="110000"/>
              </a:lnSpc>
              <a:spcBef>
                <a:spcPts val="0"/>
              </a:spcBef>
              <a:spcAft>
                <a:spcPts val="3600"/>
              </a:spcAft>
              <a:buFont typeface="Wingdings" panose="05000000000000000000" pitchFamily="2" charset="2"/>
              <a:buChar char="§"/>
            </a:pPr>
            <a:r>
              <a:rPr lang="en-US" sz="3200" dirty="0" smtClean="0"/>
              <a:t>Opportunity participate in curriculum alignment work</a:t>
            </a:r>
          </a:p>
          <a:p>
            <a:pPr marL="461963" indent="-461963">
              <a:lnSpc>
                <a:spcPct val="110000"/>
              </a:lnSpc>
              <a:spcBef>
                <a:spcPts val="0"/>
              </a:spcBef>
              <a:spcAft>
                <a:spcPts val="3600"/>
              </a:spcAft>
              <a:buFont typeface="Wingdings" panose="05000000000000000000" pitchFamily="2" charset="2"/>
              <a:buChar char="§"/>
            </a:pPr>
            <a:r>
              <a:rPr lang="en-US" sz="3200" dirty="0" smtClean="0"/>
              <a:t>Opportunity to fund dual enrollment/early college credit projects</a:t>
            </a:r>
          </a:p>
          <a:p>
            <a:pPr marL="461963" indent="-461963">
              <a:lnSpc>
                <a:spcPct val="110000"/>
              </a:lnSpc>
              <a:spcBef>
                <a:spcPts val="0"/>
              </a:spcBef>
              <a:spcAft>
                <a:spcPts val="3600"/>
              </a:spcAft>
              <a:buFont typeface="Wingdings" panose="05000000000000000000" pitchFamily="2" charset="2"/>
              <a:buChar char="§"/>
            </a:pPr>
            <a:r>
              <a:rPr lang="en-US" sz="3200" dirty="0" smtClean="0"/>
              <a:t>Opportunity to implement inclusive student supports and high-tech, high-touch advising</a:t>
            </a:r>
          </a:p>
          <a:p>
            <a:endParaRPr lang="en-US" dirty="0" smtClean="0"/>
          </a:p>
        </p:txBody>
      </p:sp>
      <p:pic>
        <p:nvPicPr>
          <p:cNvPr id="2050" name="Picture 2" descr="Grossmont Union High School District - Health Career Pathway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23" y="3561348"/>
            <a:ext cx="3041582" cy="2281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541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398108" cy="2286000"/>
          </a:xfrm>
        </p:spPr>
        <p:txBody>
          <a:bodyPr/>
          <a:lstStyle/>
          <a:p>
            <a:r>
              <a:rPr lang="en-US" sz="48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  <a:t>High School</a:t>
            </a:r>
            <a:br>
              <a:rPr lang="en-US" sz="48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</a:br>
            <a:r>
              <a:rPr lang="en-US" sz="48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  <a:t>Activities</a:t>
            </a:r>
            <a:endParaRPr lang="en-US" sz="4800" dirty="0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6063" y="856879"/>
            <a:ext cx="6750170" cy="5639716"/>
          </a:xfrm>
        </p:spPr>
        <p:txBody>
          <a:bodyPr>
            <a:normAutofit fontScale="92500" lnSpcReduction="10000"/>
          </a:bodyPr>
          <a:lstStyle/>
          <a:p>
            <a:pPr marL="461963" indent="-461963">
              <a:lnSpc>
                <a:spcPct val="110000"/>
              </a:lnSpc>
              <a:spcBef>
                <a:spcPts val="0"/>
              </a:spcBef>
              <a:spcAft>
                <a:spcPts val="3600"/>
              </a:spcAft>
              <a:buFont typeface="Wingdings" panose="05000000000000000000" pitchFamily="2" charset="2"/>
              <a:buChar char="§"/>
            </a:pPr>
            <a:r>
              <a:rPr lang="en-US" sz="3200" dirty="0" smtClean="0"/>
              <a:t>CCGI Engagement to begin!</a:t>
            </a:r>
            <a:endParaRPr lang="en-US" sz="3200" dirty="0" smtClean="0"/>
          </a:p>
          <a:p>
            <a:pPr marL="461963" indent="-461963">
              <a:lnSpc>
                <a:spcPct val="110000"/>
              </a:lnSpc>
              <a:spcBef>
                <a:spcPts val="0"/>
              </a:spcBef>
              <a:spcAft>
                <a:spcPts val="3600"/>
              </a:spcAft>
              <a:buFont typeface="Wingdings" panose="05000000000000000000" pitchFamily="2" charset="2"/>
              <a:buChar char="§"/>
            </a:pPr>
            <a:r>
              <a:rPr lang="en-US" sz="3200" dirty="0" smtClean="0"/>
              <a:t>New Programs and Curriculum Alignment in 5 pathways</a:t>
            </a:r>
            <a:endParaRPr lang="en-US" sz="3200" dirty="0" smtClean="0"/>
          </a:p>
          <a:p>
            <a:pPr marL="461963" indent="-461963">
              <a:lnSpc>
                <a:spcPct val="110000"/>
              </a:lnSpc>
              <a:spcBef>
                <a:spcPts val="0"/>
              </a:spcBef>
              <a:spcAft>
                <a:spcPts val="3600"/>
              </a:spcAft>
              <a:buFont typeface="Wingdings" panose="05000000000000000000" pitchFamily="2" charset="2"/>
              <a:buChar char="§"/>
            </a:pPr>
            <a:r>
              <a:rPr lang="en-US" sz="3200" dirty="0" smtClean="0"/>
              <a:t>Opportunity to fund dual enrollment/early college credit projects</a:t>
            </a:r>
          </a:p>
          <a:p>
            <a:pPr marL="461963" indent="-461963">
              <a:lnSpc>
                <a:spcPct val="110000"/>
              </a:lnSpc>
              <a:spcBef>
                <a:spcPts val="0"/>
              </a:spcBef>
              <a:spcAft>
                <a:spcPts val="3600"/>
              </a:spcAft>
              <a:buFont typeface="Wingdings" panose="05000000000000000000" pitchFamily="2" charset="2"/>
              <a:buChar char="§"/>
            </a:pPr>
            <a:r>
              <a:rPr lang="en-US" sz="3200" dirty="0" smtClean="0"/>
              <a:t>Opportunity to implement inclusive student supports and high-tech, high-touch advising</a:t>
            </a:r>
          </a:p>
          <a:p>
            <a:endParaRPr lang="en-US" dirty="0" smtClean="0"/>
          </a:p>
        </p:txBody>
      </p:sp>
      <p:pic>
        <p:nvPicPr>
          <p:cNvPr id="1026" name="Picture 2" descr="Why Confusion Can Be a Good Thing | KQE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4" r="28754"/>
          <a:stretch/>
        </p:blipFill>
        <p:spPr bwMode="auto">
          <a:xfrm>
            <a:off x="389299" y="3419388"/>
            <a:ext cx="3227630" cy="2770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5748" y="2391183"/>
            <a:ext cx="2590800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70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398108" cy="2286000"/>
          </a:xfrm>
        </p:spPr>
        <p:txBody>
          <a:bodyPr/>
          <a:lstStyle/>
          <a:p>
            <a:r>
              <a:rPr lang="en-US" sz="48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  <a:t>High School</a:t>
            </a:r>
            <a:br>
              <a:rPr lang="en-US" sz="48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</a:br>
            <a:r>
              <a:rPr lang="en-US" sz="48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  <a:t>Activities</a:t>
            </a:r>
            <a:endParaRPr lang="en-US" sz="4800" dirty="0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2050" name="Picture 2" descr="File:Money Cash.jpg - Wikimedia Common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11"/>
          <a:stretch/>
        </p:blipFill>
        <p:spPr bwMode="auto">
          <a:xfrm>
            <a:off x="351071" y="3647803"/>
            <a:ext cx="3306530" cy="260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Wave 5"/>
          <p:cNvSpPr/>
          <p:nvPr/>
        </p:nvSpPr>
        <p:spPr>
          <a:xfrm>
            <a:off x="5294812" y="1497874"/>
            <a:ext cx="5782491" cy="3770811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2400"/>
              </a:spcAft>
            </a:pPr>
            <a:r>
              <a:rPr lang="en-US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Funding available of $300,000 - $900,000 per district over the course of the grant</a:t>
            </a:r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1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398108" cy="2286000"/>
          </a:xfrm>
        </p:spPr>
        <p:txBody>
          <a:bodyPr/>
          <a:lstStyle/>
          <a:p>
            <a:r>
              <a:rPr lang="en-US" sz="48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  <a:t>College</a:t>
            </a:r>
            <a:br>
              <a:rPr lang="en-US" sz="48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</a:br>
            <a:r>
              <a:rPr lang="en-US" sz="48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  <a:t>Activities</a:t>
            </a:r>
            <a:endParaRPr lang="en-US" sz="4800" dirty="0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8605" y="731520"/>
            <a:ext cx="6284235" cy="5257800"/>
          </a:xfrm>
        </p:spPr>
        <p:txBody>
          <a:bodyPr>
            <a:normAutofit fontScale="85000" lnSpcReduction="10000"/>
          </a:bodyPr>
          <a:lstStyle/>
          <a:p>
            <a:pPr marL="461963" indent="-461963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Font typeface="Wingdings" panose="05000000000000000000" pitchFamily="2" charset="2"/>
              <a:buChar char="§"/>
            </a:pPr>
            <a:r>
              <a:rPr lang="en-US" sz="3200" dirty="0" smtClean="0"/>
              <a:t>Curriculum alignment to industry standards &amp; program support—funding available through Strong Workforce</a:t>
            </a:r>
          </a:p>
          <a:p>
            <a:pPr marL="461963" indent="-461963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Font typeface="Wingdings" panose="05000000000000000000" pitchFamily="2" charset="2"/>
              <a:buChar char="§"/>
            </a:pPr>
            <a:r>
              <a:rPr lang="en-US" sz="3200" dirty="0" smtClean="0"/>
              <a:t>Integrating equity minded teaching practice into curriculum</a:t>
            </a:r>
          </a:p>
          <a:p>
            <a:pPr marL="461963" indent="-461963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Font typeface="Wingdings" panose="05000000000000000000" pitchFamily="2" charset="2"/>
              <a:buChar char="§"/>
            </a:pPr>
            <a:r>
              <a:rPr lang="en-US" sz="3200" dirty="0" smtClean="0"/>
              <a:t>Opportunity to qualify to become a Preferred Provider of Talent</a:t>
            </a:r>
          </a:p>
          <a:p>
            <a:pPr marL="461963" indent="-461963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Font typeface="Wingdings" panose="05000000000000000000" pitchFamily="2" charset="2"/>
              <a:buChar char="§"/>
            </a:pPr>
            <a:r>
              <a:rPr lang="en-US" sz="3200" dirty="0" smtClean="0"/>
              <a:t>Student Access to Paid Internships</a:t>
            </a:r>
          </a:p>
          <a:p>
            <a:endParaRPr lang="en-US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57" y="3819146"/>
            <a:ext cx="3248916" cy="2170174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7352581" y="1078733"/>
            <a:ext cx="4839419" cy="3735238"/>
            <a:chOff x="293298" y="198839"/>
            <a:chExt cx="4839419" cy="3735238"/>
          </a:xfrm>
        </p:grpSpPr>
        <p:sp>
          <p:nvSpPr>
            <p:cNvPr id="4" name="Explosion 2 3"/>
            <p:cNvSpPr/>
            <p:nvPr/>
          </p:nvSpPr>
          <p:spPr>
            <a:xfrm rot="1379552">
              <a:off x="293298" y="198839"/>
              <a:ext cx="4839419" cy="3735238"/>
            </a:xfrm>
            <a:prstGeom prst="irregularSeal2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489218" y="1483743"/>
              <a:ext cx="200995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Berlin Sans FB Demi" panose="020E0802020502020306" pitchFamily="34" charset="0"/>
                </a:rPr>
                <a:t>Continuing Advancing San Diego Activities</a:t>
              </a:r>
              <a:endParaRPr lang="en-US" dirty="0">
                <a:latin typeface="Berlin Sans FB Demi" panose="020E0802020502020306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0594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lin Sans FB Demi" panose="020E0802020502020306" pitchFamily="34" charset="0"/>
              </a:rPr>
              <a:t>Timeline</a:t>
            </a:r>
            <a:endParaRPr lang="en-US" dirty="0">
              <a:latin typeface="Berlin Sans FB Demi" panose="020E0802020502020306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144117"/>
            <a:ext cx="8373979" cy="3082401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en-US" sz="2400" b="1" dirty="0" smtClean="0"/>
              <a:t>4-Year Grant</a:t>
            </a: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en-US" sz="2400" dirty="0" smtClean="0"/>
              <a:t>Years 1 &amp; 2—Business and Computing &amp; Engineering Pathways</a:t>
            </a: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en-US" sz="2400" dirty="0" smtClean="0"/>
              <a:t>Years 3 &amp; 4—Health and Education Pathways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lin Sans FB Demi" panose="020E0802020502020306" pitchFamily="34" charset="0"/>
              </a:rPr>
              <a:t>The Team</a:t>
            </a:r>
            <a:endParaRPr lang="en-US" dirty="0">
              <a:latin typeface="Berlin Sans FB Demi" panose="020E0802020502020306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4556" y="1962466"/>
            <a:ext cx="9229604" cy="4023360"/>
          </a:xfrm>
        </p:spPr>
        <p:txBody>
          <a:bodyPr>
            <a:normAutofit/>
          </a:bodyPr>
          <a:lstStyle/>
          <a:p>
            <a:pPr marL="457200" indent="-265113">
              <a:lnSpc>
                <a:spcPct val="2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§"/>
            </a:pPr>
            <a:r>
              <a:rPr lang="en-US" sz="2400" dirty="0" smtClean="0"/>
              <a:t>Christine Jensen, Grant </a:t>
            </a:r>
            <a:r>
              <a:rPr lang="en-US" sz="2400" dirty="0" smtClean="0"/>
              <a:t>Director</a:t>
            </a:r>
          </a:p>
          <a:p>
            <a:pPr marL="457200" indent="-265113">
              <a:lnSpc>
                <a:spcPct val="2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§"/>
            </a:pPr>
            <a:r>
              <a:rPr lang="en-US" sz="2400" dirty="0" smtClean="0"/>
              <a:t>Heather Cavazos, Program Coordinator – Communities of Practice</a:t>
            </a:r>
            <a:endParaRPr lang="en-US" sz="2400" dirty="0" smtClean="0"/>
          </a:p>
          <a:p>
            <a:pPr marL="457200" indent="-265113">
              <a:lnSpc>
                <a:spcPct val="2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§"/>
            </a:pPr>
            <a:r>
              <a:rPr lang="en-US" sz="2400" dirty="0" smtClean="0"/>
              <a:t>CCGI Focused Program Coordinator</a:t>
            </a:r>
            <a:endParaRPr lang="en-US" sz="2400" dirty="0" smtClean="0"/>
          </a:p>
          <a:p>
            <a:pPr marL="457200" indent="-265113">
              <a:lnSpc>
                <a:spcPct val="2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§"/>
            </a:pPr>
            <a:r>
              <a:rPr lang="en-US" sz="2400" dirty="0" smtClean="0"/>
              <a:t>Support and Business Office, Program Specialist</a:t>
            </a:r>
            <a:endParaRPr lang="en-US" sz="2400" dirty="0"/>
          </a:p>
          <a:p>
            <a:endParaRPr lang="en-US" dirty="0"/>
          </a:p>
        </p:txBody>
      </p:sp>
      <p:pic>
        <p:nvPicPr>
          <p:cNvPr id="3076" name="Picture 4" descr="U.S. Highway 80 in California at AmericanRoads.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480" y="178716"/>
            <a:ext cx="5833285" cy="2163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38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lin Sans FB Demi" panose="020E0802020502020306" pitchFamily="34" charset="0"/>
              </a:rPr>
              <a:t>Next Steps</a:t>
            </a:r>
            <a:endParaRPr lang="en-US" dirty="0">
              <a:latin typeface="Berlin Sans FB Demi" panose="020E0802020502020306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4556" y="1962466"/>
            <a:ext cx="9961124" cy="4023360"/>
          </a:xfrm>
        </p:spPr>
        <p:txBody>
          <a:bodyPr>
            <a:normAutofit/>
          </a:bodyPr>
          <a:lstStyle/>
          <a:p>
            <a:pPr marL="457200" indent="-265113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Font typeface="Wingdings" panose="05000000000000000000" pitchFamily="2" charset="2"/>
              <a:buChar char="§"/>
            </a:pPr>
            <a:r>
              <a:rPr lang="en-US" sz="2400" dirty="0" smtClean="0"/>
              <a:t>Prepare for Sector Projects in Business, Computing &amp; Engineering</a:t>
            </a:r>
          </a:p>
          <a:p>
            <a:pPr marL="457200" indent="-265113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Font typeface="Wingdings" panose="05000000000000000000" pitchFamily="2" charset="2"/>
              <a:buChar char="§"/>
            </a:pPr>
            <a:r>
              <a:rPr lang="en-US" sz="2400" dirty="0" smtClean="0"/>
              <a:t>Internships this summer for previous Computing and Engineering Preferred Providers</a:t>
            </a:r>
          </a:p>
          <a:p>
            <a:pPr marL="457200" indent="-265113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Font typeface="Wingdings" panose="05000000000000000000" pitchFamily="2" charset="2"/>
              <a:buChar char="§"/>
            </a:pPr>
            <a:r>
              <a:rPr lang="en-US" sz="2400" dirty="0" smtClean="0"/>
              <a:t>Look out for Communities of Practice in Business, Computing &amp; Engineering</a:t>
            </a:r>
          </a:p>
          <a:p>
            <a:pPr marL="457200" indent="-265113">
              <a:lnSpc>
                <a:spcPct val="2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§"/>
            </a:pP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28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262</TotalTime>
  <Words>436</Words>
  <Application>Microsoft Office PowerPoint</Application>
  <PresentationFormat>Widescreen</PresentationFormat>
  <Paragraphs>70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Arial Black</vt:lpstr>
      <vt:lpstr>Berlin Sans FB Demi</vt:lpstr>
      <vt:lpstr>Calibri</vt:lpstr>
      <vt:lpstr>Calibri Light</vt:lpstr>
      <vt:lpstr>Wingdings</vt:lpstr>
      <vt:lpstr>Retrospect</vt:lpstr>
      <vt:lpstr>Border Region Inclusive Talent Pipeline Collaborative</vt:lpstr>
      <vt:lpstr>K16 Collaborative Grant</vt:lpstr>
      <vt:lpstr>Our Regional Challenge</vt:lpstr>
      <vt:lpstr>Our Strategy</vt:lpstr>
      <vt:lpstr>Stated Goal</vt:lpstr>
      <vt:lpstr>Partners</vt:lpstr>
      <vt:lpstr>High School Activities</vt:lpstr>
      <vt:lpstr>High School Activities</vt:lpstr>
      <vt:lpstr>High School Activities</vt:lpstr>
      <vt:lpstr>College Activities</vt:lpstr>
      <vt:lpstr>Timeline</vt:lpstr>
      <vt:lpstr>The Team</vt:lpstr>
      <vt:lpstr>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Border Region Inclusive Talent Pipeline Collaborative</dc:title>
  <dc:creator>Sally Cox</dc:creator>
  <cp:lastModifiedBy>Sally Cox</cp:lastModifiedBy>
  <cp:revision>20</cp:revision>
  <dcterms:created xsi:type="dcterms:W3CDTF">2022-09-08T23:09:36Z</dcterms:created>
  <dcterms:modified xsi:type="dcterms:W3CDTF">2023-02-22T14:21:45Z</dcterms:modified>
</cp:coreProperties>
</file>