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4" r:id="rId1"/>
  </p:sldMasterIdLst>
  <p:sldIdLst>
    <p:sldId id="256" r:id="rId2"/>
    <p:sldId id="263" r:id="rId3"/>
    <p:sldId id="257" r:id="rId4"/>
    <p:sldId id="264" r:id="rId5"/>
    <p:sldId id="258" r:id="rId6"/>
    <p:sldId id="259" r:id="rId7"/>
    <p:sldId id="260" r:id="rId8"/>
    <p:sldId id="261" r:id="rId9"/>
    <p:sldId id="265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7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118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0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741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72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728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690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287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6E86A4C-8E40-4F87-A4F0-01A0687C5742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832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971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837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686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358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Berlin Sans FB Demi" panose="020E0802020502020306" pitchFamily="34" charset="0"/>
              </a:rPr>
              <a:t>Border Region Inclusive Talent Pipeline Collaborative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Regional K16 Collaborative Grant Program </a:t>
            </a:r>
          </a:p>
          <a:p>
            <a:endParaRPr lang="en-US" dirty="0"/>
          </a:p>
        </p:txBody>
      </p:sp>
      <p:pic>
        <p:nvPicPr>
          <p:cNvPr id="4" name="Picture 8" descr="Two Teen Sharp HospiceCare Volunteers Share Their Story – San Diego – Sharp  Health New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5" r="17224"/>
          <a:stretch/>
        </p:blipFill>
        <p:spPr bwMode="auto">
          <a:xfrm>
            <a:off x="1731474" y="1"/>
            <a:ext cx="2409059" cy="207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ome - Imperial Valley Colle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3" t="20864" r="17255"/>
          <a:stretch/>
        </p:blipFill>
        <p:spPr bwMode="auto">
          <a:xfrm>
            <a:off x="4140533" y="0"/>
            <a:ext cx="2507776" cy="207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Best Places to See San Diego Sunsets and Ocean Views San Diego – Choice  Hotel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28"/>
          <a:stretch/>
        </p:blipFill>
        <p:spPr bwMode="auto">
          <a:xfrm>
            <a:off x="0" y="0"/>
            <a:ext cx="1731474" cy="207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idnight over the Anza-Borrego Desert. Imperial County, CA… | Flickr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3" t="22161" r="26128"/>
          <a:stretch/>
        </p:blipFill>
        <p:spPr bwMode="auto">
          <a:xfrm>
            <a:off x="9717672" y="-2"/>
            <a:ext cx="2474327" cy="207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esa College engineering program earns Preferred Provider designa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309" y="-1"/>
            <a:ext cx="3267495" cy="207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0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The Challenge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152" y="2224675"/>
            <a:ext cx="5980541" cy="4023360"/>
          </a:xfrm>
        </p:spPr>
        <p:txBody>
          <a:bodyPr>
            <a:norm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/>
              <a:t>Low-income students and </a:t>
            </a:r>
            <a:r>
              <a:rPr lang="en-US" dirty="0"/>
              <a:t>students of color are less likely to attend to post-secondary education and also less likely to complete post-secondary education</a:t>
            </a:r>
            <a:r>
              <a:rPr lang="en-US" dirty="0" smtClean="0"/>
              <a:t>.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/>
              <a:t>Black </a:t>
            </a:r>
            <a:r>
              <a:rPr lang="en-US" dirty="0"/>
              <a:t>and Latinx student completers earn lower wages than White student completers in the </a:t>
            </a:r>
            <a:r>
              <a:rPr lang="en-US" dirty="0" smtClean="0"/>
              <a:t>workforce.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/>
              <a:t>Black </a:t>
            </a:r>
            <a:r>
              <a:rPr lang="en-US" dirty="0"/>
              <a:t>and Latinx </a:t>
            </a:r>
            <a:r>
              <a:rPr lang="en-US" dirty="0" smtClean="0"/>
              <a:t>workers </a:t>
            </a:r>
            <a:r>
              <a:rPr lang="en-US" dirty="0"/>
              <a:t>earn less than White and Asian </a:t>
            </a:r>
            <a:r>
              <a:rPr lang="en-US" dirty="0" smtClean="0"/>
              <a:t>workers </a:t>
            </a:r>
            <a:r>
              <a:rPr lang="en-US" dirty="0"/>
              <a:t>in San Diego and Imperial</a:t>
            </a:r>
            <a:r>
              <a:rPr lang="en-US" dirty="0" smtClean="0"/>
              <a:t>.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/>
              <a:t>Regional employers are struggling to fill positions, particularly in the targeted pathways.</a:t>
            </a:r>
          </a:p>
          <a:p>
            <a:pPr marL="461963" indent="-461963">
              <a:buClrTx/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282" y="2637108"/>
            <a:ext cx="4381412" cy="295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84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Overall Goal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929596" cy="402336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sz="2400" dirty="0"/>
              <a:t>To increase access to high-wage, high-demand careers for diverse and underrepresented local talent and increase social mobility in San Diego and Imperial Counties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584577" y="2179001"/>
            <a:ext cx="3915444" cy="3690093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  <a:spcBef>
                <a:spcPts val="0"/>
              </a:spcBef>
            </a:pPr>
            <a:r>
              <a:rPr lang="en-US" sz="3200" b="1" spc="300" dirty="0" smtClean="0"/>
              <a:t>PATHWAYS</a:t>
            </a:r>
          </a:p>
          <a:p>
            <a:pPr marL="684213" indent="-454025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b="1" dirty="0" smtClean="0"/>
              <a:t>Business</a:t>
            </a:r>
          </a:p>
          <a:p>
            <a:pPr marL="684213" indent="-454025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b="1" dirty="0"/>
              <a:t>C</a:t>
            </a:r>
            <a:r>
              <a:rPr lang="en-US" b="1" dirty="0" smtClean="0"/>
              <a:t>omputing &amp; Engineering</a:t>
            </a:r>
          </a:p>
          <a:p>
            <a:pPr marL="684213" indent="-454025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b="1" dirty="0"/>
              <a:t>E</a:t>
            </a:r>
            <a:r>
              <a:rPr lang="en-US" b="1" dirty="0" smtClean="0"/>
              <a:t>ducation and </a:t>
            </a:r>
          </a:p>
          <a:p>
            <a:pPr marL="684213" indent="-454025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b="1" dirty="0" smtClean="0"/>
              <a:t>Health Care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14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313" y="-832109"/>
            <a:ext cx="12229685" cy="8100943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178" y="272306"/>
            <a:ext cx="10058400" cy="69115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erlin Sans FB Demi" panose="020E0802020502020306" pitchFamily="34" charset="0"/>
              </a:rPr>
              <a:t>Strategies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05111" y="2244467"/>
            <a:ext cx="3384104" cy="2736517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sz="1800" b="1" dirty="0" smtClean="0"/>
              <a:t>Direct Support to Education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New and improved pathways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Curriculum Alignment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Dual Enrollment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Student supports for transition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Implementing CCGI</a:t>
            </a:r>
          </a:p>
          <a:p>
            <a:endParaRPr lang="en-US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4305289" y="3827445"/>
            <a:ext cx="3384104" cy="197346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indent="0">
              <a:buNone/>
            </a:pPr>
            <a:r>
              <a:rPr lang="en-US" sz="1800" b="1" dirty="0" smtClean="0"/>
              <a:t>Joint Professional Development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DEI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Inclusive Supports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High-Tech, High-Touch Advising</a:t>
            </a:r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4305289" y="542272"/>
            <a:ext cx="3384104" cy="2275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/>
              <a:t>Curriculum Alignment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Student Outcome Evaluation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KSAs to Industry Standard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/>
              <a:t>WBL 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Equity-minded teaching</a:t>
            </a:r>
          </a:p>
        </p:txBody>
      </p:sp>
      <p:sp>
        <p:nvSpPr>
          <p:cNvPr id="11" name="Right Arrow 10"/>
          <p:cNvSpPr/>
          <p:nvPr/>
        </p:nvSpPr>
        <p:spPr>
          <a:xfrm rot="19640486">
            <a:off x="2848118" y="2912510"/>
            <a:ext cx="766119" cy="21418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8427719" y="1270571"/>
            <a:ext cx="3384104" cy="194779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/>
              <a:t>Paid Internships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Expanding opportunities to students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Expanding networks for students</a:t>
            </a: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8427719" y="3622474"/>
            <a:ext cx="3384104" cy="194779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/>
              <a:t>Advocacy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Expanding paid internships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Basic needs for students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r>
              <a:rPr lang="en-US" sz="1800" dirty="0" smtClean="0"/>
              <a:t>Increasing diversity in industry</a:t>
            </a:r>
          </a:p>
          <a:p>
            <a:pPr marL="346075" indent="-230188">
              <a:buClrTx/>
              <a:buFont typeface="Wingdings" panose="05000000000000000000" pitchFamily="2" charset="2"/>
              <a:buChar char="§"/>
            </a:pPr>
            <a:endParaRPr lang="en-US" sz="1800" dirty="0" smtClean="0"/>
          </a:p>
        </p:txBody>
      </p:sp>
      <p:sp>
        <p:nvSpPr>
          <p:cNvPr id="16" name="Right Arrow 15"/>
          <p:cNvSpPr/>
          <p:nvPr/>
        </p:nvSpPr>
        <p:spPr>
          <a:xfrm rot="7067053">
            <a:off x="6419357" y="2722455"/>
            <a:ext cx="766119" cy="21418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7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Partners</a:t>
            </a:r>
            <a:endParaRPr lang="en-US" dirty="0">
              <a:latin typeface="Berlin Sans FB Demi" panose="020E0802020502020306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2581214"/>
              </p:ext>
            </p:extLst>
          </p:nvPr>
        </p:nvGraphicFramePr>
        <p:xfrm>
          <a:off x="1097280" y="2818328"/>
          <a:ext cx="10058400" cy="14833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86179">
                  <a:extLst>
                    <a:ext uri="{9D8B030D-6E8A-4147-A177-3AD203B41FA5}">
                      <a16:colId xmlns:a16="http://schemas.microsoft.com/office/drawing/2014/main" val="2625930094"/>
                    </a:ext>
                  </a:extLst>
                </a:gridCol>
                <a:gridCol w="4219421">
                  <a:extLst>
                    <a:ext uri="{9D8B030D-6E8A-4147-A177-3AD203B41FA5}">
                      <a16:colId xmlns:a16="http://schemas.microsoft.com/office/drawing/2014/main" val="2139686893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1170630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UC San Diego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17 K12 Partners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United Way</a:t>
                      </a:r>
                      <a:r>
                        <a:rPr lang="en-US" b="0" baseline="0" dirty="0" smtClean="0"/>
                        <a:t> of San Diego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505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CSUSM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SD</a:t>
                      </a:r>
                      <a:r>
                        <a:rPr lang="en-US" baseline="0" dirty="0" smtClean="0"/>
                        <a:t> &amp; IC County Offices of Education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MAAC Project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79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SDSU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SD &amp; IC Economic Development Councils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Employers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33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 Community Colleges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SD &amp; IC Workforce Boards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737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147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398108" cy="2286000"/>
          </a:xfrm>
        </p:spPr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College</a:t>
            </a:r>
            <a:b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Activities</a:t>
            </a:r>
            <a:endParaRPr lang="en-US" sz="48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8605" y="731520"/>
            <a:ext cx="6284235" cy="5257800"/>
          </a:xfrm>
        </p:spPr>
        <p:txBody>
          <a:bodyPr>
            <a:normAutofit/>
          </a:bodyPr>
          <a:lstStyle/>
          <a:p>
            <a:pPr marL="461963" indent="-461963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Curriculum alignment to industry standards &amp; program support—funding available through Strong Workforce</a:t>
            </a:r>
          </a:p>
          <a:p>
            <a:pPr marL="461963" indent="-461963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Opportunity to qualify to become a Preferred Provider of Talent</a:t>
            </a:r>
          </a:p>
          <a:p>
            <a:pPr marL="461963" indent="-461963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Student Access to Paid Internships</a:t>
            </a:r>
          </a:p>
          <a:p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57" y="3819146"/>
            <a:ext cx="3248916" cy="217017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246189" y="1492801"/>
            <a:ext cx="4839419" cy="3735238"/>
            <a:chOff x="7246189" y="1492801"/>
            <a:chExt cx="4839419" cy="3735238"/>
          </a:xfrm>
        </p:grpSpPr>
        <p:sp>
          <p:nvSpPr>
            <p:cNvPr id="4" name="Explosion 2 3"/>
            <p:cNvSpPr/>
            <p:nvPr/>
          </p:nvSpPr>
          <p:spPr>
            <a:xfrm rot="1379552">
              <a:off x="7246189" y="1492801"/>
              <a:ext cx="4839419" cy="3735238"/>
            </a:xfrm>
            <a:prstGeom prst="irregularSeal2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514272" y="2691441"/>
              <a:ext cx="200995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Berlin Sans FB Demi" panose="020E0802020502020306" pitchFamily="34" charset="0"/>
                </a:rPr>
                <a:t>Continuing Advancing San Diego Activities</a:t>
              </a:r>
              <a:endParaRPr lang="en-US" dirty="0">
                <a:latin typeface="Berlin Sans FB Demi" panose="020E0802020502020306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059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398108" cy="2286000"/>
          </a:xfrm>
        </p:spPr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High School</a:t>
            </a:r>
            <a:b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Activities</a:t>
            </a:r>
            <a:endParaRPr lang="en-US" sz="48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61963" indent="-461963"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K12s are required to implement the California College Guidance Initiative</a:t>
            </a:r>
          </a:p>
          <a:p>
            <a:pPr marL="461963" indent="-461963"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Opportunity to participate in curriculum alignment work</a:t>
            </a:r>
          </a:p>
          <a:p>
            <a:pPr marL="461963" indent="-461963"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Opportunity to fund dual enrollment/early college credit projects</a:t>
            </a:r>
          </a:p>
          <a:p>
            <a:pPr marL="461963" indent="-461963"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Opportunity to implement inclusive student supports and high-tech, high-touch advising</a:t>
            </a:r>
          </a:p>
          <a:p>
            <a:endParaRPr lang="en-US" dirty="0" smtClean="0"/>
          </a:p>
        </p:txBody>
      </p:sp>
      <p:pic>
        <p:nvPicPr>
          <p:cNvPr id="2050" name="Picture 2" descr="Grossmont Union High School District - Health Career Pathway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23" y="3561348"/>
            <a:ext cx="3041582" cy="228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41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Partner Activities</a:t>
            </a:r>
            <a:endParaRPr lang="en-US" dirty="0">
              <a:latin typeface="Berlin Sans FB Demi" panose="020E0802020502020306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621346"/>
              </p:ext>
            </p:extLst>
          </p:nvPr>
        </p:nvGraphicFramePr>
        <p:xfrm>
          <a:off x="1244188" y="2011633"/>
          <a:ext cx="9764584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3498">
                  <a:extLst>
                    <a:ext uri="{9D8B030D-6E8A-4147-A177-3AD203B41FA5}">
                      <a16:colId xmlns:a16="http://schemas.microsoft.com/office/drawing/2014/main" val="2331249987"/>
                    </a:ext>
                  </a:extLst>
                </a:gridCol>
                <a:gridCol w="7071086">
                  <a:extLst>
                    <a:ext uri="{9D8B030D-6E8A-4147-A177-3AD203B41FA5}">
                      <a16:colId xmlns:a16="http://schemas.microsoft.com/office/drawing/2014/main" val="24572356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Partner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Activity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34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Economic Development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dirty="0" smtClean="0"/>
                        <a:t>Working with employers to identify</a:t>
                      </a:r>
                      <a:r>
                        <a:rPr lang="en-US" baseline="0" dirty="0" smtClean="0"/>
                        <a:t> the knowledge, skills and abilities needed in industry  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baseline="0" dirty="0" smtClean="0"/>
                        <a:t>Finding employers for internships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33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Workforce</a:t>
                      </a:r>
                      <a:r>
                        <a:rPr lang="en-US" baseline="0" dirty="0" smtClean="0"/>
                        <a:t> Development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Support with</a:t>
                      </a:r>
                      <a:r>
                        <a:rPr lang="en-US" baseline="0" dirty="0" smtClean="0"/>
                        <a:t> employer connections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550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County Offices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dirty="0" smtClean="0"/>
                        <a:t>Provide</a:t>
                      </a:r>
                      <a:r>
                        <a:rPr lang="en-US" baseline="0" dirty="0" smtClean="0"/>
                        <a:t> professional development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baseline="0" dirty="0" smtClean="0"/>
                        <a:t>Technical assistance with California College Guidance Initiative 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baseline="0" dirty="0" smtClean="0"/>
                        <a:t>Support with education pathways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United Way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Evaluation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51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MAAC Project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Case management for student</a:t>
                      </a:r>
                      <a:r>
                        <a:rPr lang="en-US" baseline="0" dirty="0" smtClean="0"/>
                        <a:t> interns in need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129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94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Timeline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44117"/>
            <a:ext cx="8373979" cy="308240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sz="2400" b="1" dirty="0" smtClean="0"/>
              <a:t>4-Year Grant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sz="2400" dirty="0" smtClean="0"/>
              <a:t>Years 1 &amp; 2—Business and Computing &amp; Engineering Pathways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sz="2400" dirty="0" smtClean="0"/>
              <a:t>Years 3 &amp; 4—Health and Education Pathways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anose="020E0802020502020306" pitchFamily="34" charset="0"/>
              </a:rPr>
              <a:t>Staffing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4556" y="1962466"/>
            <a:ext cx="5929596" cy="4023360"/>
          </a:xfrm>
        </p:spPr>
        <p:txBody>
          <a:bodyPr>
            <a:normAutofit/>
          </a:bodyPr>
          <a:lstStyle/>
          <a:p>
            <a:pPr marL="457200" indent="-265113">
              <a:lnSpc>
                <a:spcPct val="2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Grant Director</a:t>
            </a:r>
          </a:p>
          <a:p>
            <a:pPr marL="457200" indent="-265113">
              <a:lnSpc>
                <a:spcPct val="2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Program Coordinator</a:t>
            </a:r>
          </a:p>
          <a:p>
            <a:pPr marL="457200" indent="-265113">
              <a:lnSpc>
                <a:spcPct val="2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Program Specialist</a:t>
            </a:r>
          </a:p>
          <a:p>
            <a:pPr marL="457200" indent="-265113">
              <a:lnSpc>
                <a:spcPct val="2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.5 Business Office</a:t>
            </a:r>
            <a:endParaRPr lang="en-US" sz="2400" dirty="0"/>
          </a:p>
          <a:p>
            <a:endParaRPr lang="en-US" dirty="0"/>
          </a:p>
        </p:txBody>
      </p:sp>
      <p:pic>
        <p:nvPicPr>
          <p:cNvPr id="3076" name="Picture 4" descr="U.S. Highway 80 in California at AmericanRoads.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408" y="3705688"/>
            <a:ext cx="5833285" cy="2163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38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136</TotalTime>
  <Words>379</Words>
  <Application>Microsoft Office PowerPoint</Application>
  <PresentationFormat>Widescreen</PresentationFormat>
  <Paragraphs>85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Berlin Sans FB Demi</vt:lpstr>
      <vt:lpstr>Calibri</vt:lpstr>
      <vt:lpstr>Calibri Light</vt:lpstr>
      <vt:lpstr>Wingdings</vt:lpstr>
      <vt:lpstr>Retrospect</vt:lpstr>
      <vt:lpstr>Border Region Inclusive Talent Pipeline Collaborative</vt:lpstr>
      <vt:lpstr>The Challenge</vt:lpstr>
      <vt:lpstr>Overall Goal</vt:lpstr>
      <vt:lpstr>Strategies</vt:lpstr>
      <vt:lpstr>Partners</vt:lpstr>
      <vt:lpstr>College Activities</vt:lpstr>
      <vt:lpstr>High School Activities</vt:lpstr>
      <vt:lpstr>Partner Activities</vt:lpstr>
      <vt:lpstr>Timeline</vt:lpstr>
      <vt:lpstr>Staffing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Border Region Inclusive Talent Pipeline Collaborative</dc:title>
  <dc:creator>Sally Cox</dc:creator>
  <cp:lastModifiedBy>Sally Cox</cp:lastModifiedBy>
  <cp:revision>12</cp:revision>
  <dcterms:created xsi:type="dcterms:W3CDTF">2022-09-08T23:09:36Z</dcterms:created>
  <dcterms:modified xsi:type="dcterms:W3CDTF">2022-09-09T16:06:01Z</dcterms:modified>
</cp:coreProperties>
</file>