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5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Lst>
  <p:sldSz cx="9144000" cy="5143500" type="screen16x9"/>
  <p:notesSz cx="6858000" cy="9144000"/>
  <p:embeddedFontLst>
    <p:embeddedFont>
      <p:font typeface="Roboto Slab" panose="020B0604020202020204" charset="0"/>
      <p:regular r:id="rId58"/>
      <p:bold r:id="rId59"/>
    </p:embeddedFont>
    <p:embeddedFont>
      <p:font typeface="Chivo" panose="020B0604020202020204" charset="0"/>
      <p:regular r:id="rId60"/>
      <p:bold r:id="rId61"/>
      <p:italic r:id="rId62"/>
      <p:boldItalic r:id="rId63"/>
    </p:embeddedFont>
    <p:embeddedFont>
      <p:font typeface="Calibri" panose="020F0502020204030204" pitchFamily="34" charset="0"/>
      <p:regular r:id="rId64"/>
      <p:bold r:id="rId65"/>
      <p:italic r:id="rId66"/>
      <p:boldItalic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8" roundtripDataSignature="AMtx7mhNQ9lAUM3AAxjpJ+oHryINWhagW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6" d="100"/>
          <a:sy n="136" d="100"/>
        </p:scale>
        <p:origin x="89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font" Target="fonts/font6.fntdata"/><Relationship Id="rId68" Type="http://customschemas.google.com/relationships/presentationmetadata" Target="metadata"/><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1.fntdata"/><Relationship Id="rId66" Type="http://schemas.openxmlformats.org/officeDocument/2006/relationships/font" Target="fonts/font9.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61"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3.fntdata"/><Relationship Id="rId65"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7.fntdata"/><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5.fntdata"/><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 name="Google Shape;3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 name="Google Shape;3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 name="Google Shape;4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 name="Google Shape;5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65" name="Google Shape;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 name="Google Shape;7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79" name="Google Shape;7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Google Shape;8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 name="Google Shape;93;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c2083c8aa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gc2083c8aa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c2ec9a253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gc2ec9a253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c2083c8aa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 name="Google Shape;113;gc2083c8aaf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19" name="Google Shape;11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41" name="Google Shape;14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55" name="Google Shape;15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1" name="Google Shape;16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c2083c8aaf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gc2083c8aaf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c2ec9a253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gc2ec9a2533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c2083c8aaf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1" name="Google Shape;181;gc2083c8aaf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4" name="Google Shape;19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02" name="Google Shape;20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8" name="Google Shape;208;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16" name="Google Shape;21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0" name="Google Shape;230;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46" name="Google Shape;24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0" name="Google Shape;260;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c2083c8aaf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8" name="Google Shape;268;gc2083c8aaf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c2ec9a253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4" name="Google Shape;274;gc2ec9a2533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c2083c8aaf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0" name="Google Shape;280;gc2083c8aaf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6" name="Google Shape;28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02" name="Google Shape;302;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8" name="Google Shape;308;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16" name="Google Shape;316;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2" name="Google Shape;322;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0" name="Google Shape;330;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38" name="Google Shape;338;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4" name="Google Shape;344;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52" name="Google Shape;352;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8" name="Google Shape;358;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6" name="Google Shape;366;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8609ac72e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g8609ac72e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8609ac72e5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0" name="Google Shape;380;g8609ac72e5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7" name="Google Shape;387;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43"/>
          <p:cNvGrpSpPr/>
          <p:nvPr/>
        </p:nvGrpSpPr>
        <p:grpSpPr>
          <a:xfrm>
            <a:off x="-121" y="-200"/>
            <a:ext cx="9143821" cy="5142889"/>
            <a:chOff x="2973586" y="5250656"/>
            <a:chExt cx="2856819" cy="1606800"/>
          </a:xfrm>
        </p:grpSpPr>
        <p:sp>
          <p:nvSpPr>
            <p:cNvPr id="11" name="Google Shape;11;p43"/>
            <p:cNvSpPr/>
            <p:nvPr/>
          </p:nvSpPr>
          <p:spPr>
            <a:xfrm>
              <a:off x="2973586" y="6221960"/>
              <a:ext cx="2856819" cy="635496"/>
            </a:xfrm>
            <a:custGeom>
              <a:avLst/>
              <a:gdLst/>
              <a:ahLst/>
              <a:cxnLst/>
              <a:rect l="l" t="t" r="r" b="b"/>
              <a:pathLst>
                <a:path w="2856819" h="635496" extrusionOk="0">
                  <a:moveTo>
                    <a:pt x="0" y="636040"/>
                  </a:moveTo>
                  <a:lnTo>
                    <a:pt x="2856819" y="636040"/>
                  </a:lnTo>
                  <a:lnTo>
                    <a:pt x="2856819" y="0"/>
                  </a:lnTo>
                  <a:lnTo>
                    <a:pt x="0" y="503857"/>
                  </a:lnTo>
                  <a:lnTo>
                    <a:pt x="0" y="63604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 name="Google Shape;12;p43"/>
            <p:cNvSpPr/>
            <p:nvPr/>
          </p:nvSpPr>
          <p:spPr>
            <a:xfrm>
              <a:off x="2973586" y="6067738"/>
              <a:ext cx="642784" cy="385464"/>
            </a:xfrm>
            <a:custGeom>
              <a:avLst/>
              <a:gdLst/>
              <a:ahLst/>
              <a:cxnLst/>
              <a:rect l="l" t="t" r="r" b="b"/>
              <a:pathLst>
                <a:path w="642784" h="385464" extrusionOk="0">
                  <a:moveTo>
                    <a:pt x="0" y="113368"/>
                  </a:moveTo>
                  <a:lnTo>
                    <a:pt x="0" y="385724"/>
                  </a:lnTo>
                  <a:lnTo>
                    <a:pt x="642784" y="272355"/>
                  </a:lnTo>
                  <a:lnTo>
                    <a:pt x="642784" y="0"/>
                  </a:lnTo>
                  <a:lnTo>
                    <a:pt x="0" y="113368"/>
                  </a:lnTo>
                  <a:close/>
                </a:path>
              </a:pathLst>
            </a:custGeom>
            <a:gradFill>
              <a:gsLst>
                <a:gs pos="0">
                  <a:srgbClr val="00001A">
                    <a:alpha val="6666"/>
                  </a:srgbClr>
                </a:gs>
                <a:gs pos="100000">
                  <a:srgbClr val="00001A">
                    <a:alpha val="784"/>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 name="Google Shape;13;p43"/>
            <p:cNvSpPr/>
            <p:nvPr/>
          </p:nvSpPr>
          <p:spPr>
            <a:xfrm>
              <a:off x="3378302" y="5250656"/>
              <a:ext cx="1781048" cy="314027"/>
            </a:xfrm>
            <a:custGeom>
              <a:avLst/>
              <a:gdLst/>
              <a:ahLst/>
              <a:cxnLst/>
              <a:rect l="l" t="t" r="r" b="b"/>
              <a:pathLst>
                <a:path w="1781048" h="314027" extrusionOk="0">
                  <a:moveTo>
                    <a:pt x="238155" y="0"/>
                  </a:moveTo>
                  <a:lnTo>
                    <a:pt x="0" y="42004"/>
                  </a:lnTo>
                  <a:lnTo>
                    <a:pt x="0" y="314359"/>
                  </a:lnTo>
                  <a:lnTo>
                    <a:pt x="1782389" y="0"/>
                  </a:lnTo>
                  <a:lnTo>
                    <a:pt x="238155" y="0"/>
                  </a:lnTo>
                  <a:close/>
                </a:path>
              </a:pathLst>
            </a:custGeom>
            <a:gradFill>
              <a:gsLst>
                <a:gs pos="0">
                  <a:srgbClr val="00001A">
                    <a:alpha val="6666"/>
                  </a:srgbClr>
                </a:gs>
                <a:gs pos="100000">
                  <a:srgbClr val="00001A">
                    <a:alpha val="784"/>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 name="Google Shape;14;p43"/>
            <p:cNvSpPr/>
            <p:nvPr/>
          </p:nvSpPr>
          <p:spPr>
            <a:xfrm>
              <a:off x="4790344" y="5404894"/>
              <a:ext cx="1040060" cy="455414"/>
            </a:xfrm>
            <a:custGeom>
              <a:avLst/>
              <a:gdLst/>
              <a:ahLst/>
              <a:cxnLst/>
              <a:rect l="l" t="t" r="r" b="b"/>
              <a:pathLst>
                <a:path w="1040060" h="455414" extrusionOk="0">
                  <a:moveTo>
                    <a:pt x="1040061" y="0"/>
                  </a:moveTo>
                  <a:lnTo>
                    <a:pt x="0" y="184194"/>
                  </a:lnTo>
                  <a:lnTo>
                    <a:pt x="0" y="456550"/>
                  </a:lnTo>
                  <a:lnTo>
                    <a:pt x="1040061" y="272355"/>
                  </a:lnTo>
                  <a:lnTo>
                    <a:pt x="1040061" y="0"/>
                  </a:lnTo>
                  <a:close/>
                </a:path>
              </a:pathLst>
            </a:custGeom>
            <a:gradFill>
              <a:gsLst>
                <a:gs pos="0">
                  <a:srgbClr val="00001A">
                    <a:alpha val="784"/>
                  </a:srgbClr>
                </a:gs>
                <a:gs pos="100000">
                  <a:srgbClr val="00001A">
                    <a:alpha val="6666"/>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5" name="Google Shape;15;p43"/>
            <p:cNvSpPr/>
            <p:nvPr/>
          </p:nvSpPr>
          <p:spPr>
            <a:xfrm>
              <a:off x="2973586" y="6263466"/>
              <a:ext cx="1077258" cy="461367"/>
            </a:xfrm>
            <a:custGeom>
              <a:avLst/>
              <a:gdLst/>
              <a:ahLst/>
              <a:cxnLst/>
              <a:rect l="l" t="t" r="r" b="b"/>
              <a:pathLst>
                <a:path w="1077258" h="461367" extrusionOk="0">
                  <a:moveTo>
                    <a:pt x="0" y="189996"/>
                  </a:moveTo>
                  <a:lnTo>
                    <a:pt x="0" y="462351"/>
                  </a:lnTo>
                  <a:lnTo>
                    <a:pt x="1077259" y="272355"/>
                  </a:lnTo>
                  <a:lnTo>
                    <a:pt x="1077259" y="0"/>
                  </a:lnTo>
                  <a:lnTo>
                    <a:pt x="0" y="189996"/>
                  </a:lnTo>
                  <a:close/>
                </a:path>
              </a:pathLst>
            </a:custGeom>
            <a:gradFill>
              <a:gsLst>
                <a:gs pos="0">
                  <a:srgbClr val="FFFFFF">
                    <a:alpha val="10588"/>
                  </a:srgbClr>
                </a:gs>
                <a:gs pos="100000">
                  <a:srgbClr val="FFFFFF">
                    <a:alpha val="3529"/>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6" name="Google Shape;16;p43"/>
            <p:cNvSpPr/>
            <p:nvPr/>
          </p:nvSpPr>
          <p:spPr>
            <a:xfrm>
              <a:off x="5531332" y="5949605"/>
              <a:ext cx="299073" cy="324445"/>
            </a:xfrm>
            <a:custGeom>
              <a:avLst/>
              <a:gdLst/>
              <a:ahLst/>
              <a:cxnLst/>
              <a:rect l="l" t="t" r="r" b="b"/>
              <a:pathLst>
                <a:path w="299073" h="324445" extrusionOk="0">
                  <a:moveTo>
                    <a:pt x="299073" y="0"/>
                  </a:moveTo>
                  <a:lnTo>
                    <a:pt x="0" y="52748"/>
                  </a:lnTo>
                  <a:lnTo>
                    <a:pt x="0" y="325103"/>
                  </a:lnTo>
                  <a:lnTo>
                    <a:pt x="299073" y="272355"/>
                  </a:lnTo>
                  <a:lnTo>
                    <a:pt x="299073" y="0"/>
                  </a:lnTo>
                  <a:close/>
                </a:path>
              </a:pathLst>
            </a:custGeom>
            <a:gradFill>
              <a:gsLst>
                <a:gs pos="0">
                  <a:srgbClr val="00001A">
                    <a:alpha val="6666"/>
                  </a:srgbClr>
                </a:gs>
                <a:gs pos="100000">
                  <a:srgbClr val="00001A">
                    <a:alpha val="784"/>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7" name="Google Shape;17;p43"/>
            <p:cNvSpPr/>
            <p:nvPr/>
          </p:nvSpPr>
          <p:spPr>
            <a:xfrm>
              <a:off x="3613394" y="5425142"/>
              <a:ext cx="557972" cy="370582"/>
            </a:xfrm>
            <a:custGeom>
              <a:avLst/>
              <a:gdLst/>
              <a:ahLst/>
              <a:cxnLst/>
              <a:rect l="l" t="t" r="r" b="b"/>
              <a:pathLst>
                <a:path w="557972" h="370582" extrusionOk="0">
                  <a:moveTo>
                    <a:pt x="0" y="98410"/>
                  </a:moveTo>
                  <a:lnTo>
                    <a:pt x="0" y="370765"/>
                  </a:lnTo>
                  <a:lnTo>
                    <a:pt x="557973" y="272355"/>
                  </a:lnTo>
                  <a:lnTo>
                    <a:pt x="557973" y="0"/>
                  </a:lnTo>
                  <a:lnTo>
                    <a:pt x="0" y="98410"/>
                  </a:lnTo>
                  <a:close/>
                </a:path>
              </a:pathLst>
            </a:custGeom>
            <a:gradFill>
              <a:gsLst>
                <a:gs pos="0">
                  <a:srgbClr val="FFFFFF">
                    <a:alpha val="3529"/>
                  </a:srgbClr>
                </a:gs>
                <a:gs pos="100000">
                  <a:srgbClr val="FFFFFF">
                    <a:alpha val="10588"/>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8" name="Google Shape;18;p43"/>
            <p:cNvSpPr/>
            <p:nvPr/>
          </p:nvSpPr>
          <p:spPr>
            <a:xfrm>
              <a:off x="5636975" y="5677250"/>
              <a:ext cx="193430" cy="305097"/>
            </a:xfrm>
            <a:custGeom>
              <a:avLst/>
              <a:gdLst/>
              <a:ahLst/>
              <a:cxnLst/>
              <a:rect l="l" t="t" r="r" b="b"/>
              <a:pathLst>
                <a:path w="193430" h="305097" extrusionOk="0">
                  <a:moveTo>
                    <a:pt x="193430" y="0"/>
                  </a:moveTo>
                  <a:lnTo>
                    <a:pt x="0" y="34116"/>
                  </a:lnTo>
                  <a:lnTo>
                    <a:pt x="0" y="306471"/>
                  </a:lnTo>
                  <a:lnTo>
                    <a:pt x="193430" y="272355"/>
                  </a:lnTo>
                  <a:lnTo>
                    <a:pt x="193430" y="0"/>
                  </a:lnTo>
                  <a:close/>
                </a:path>
              </a:pathLst>
            </a:custGeom>
            <a:gradFill>
              <a:gsLst>
                <a:gs pos="0">
                  <a:srgbClr val="FFFFFF">
                    <a:alpha val="10588"/>
                  </a:srgbClr>
                </a:gs>
                <a:gs pos="100000">
                  <a:srgbClr val="FFFFFF">
                    <a:alpha val="3529"/>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9" name="Google Shape;19;p43"/>
          <p:cNvSpPr txBox="1">
            <a:spLocks noGrp="1"/>
          </p:cNvSpPr>
          <p:nvPr>
            <p:ph type="ctrTitle"/>
          </p:nvPr>
        </p:nvSpPr>
        <p:spPr>
          <a:xfrm>
            <a:off x="457200" y="799275"/>
            <a:ext cx="5486400" cy="31821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t" anchorCtr="0">
            <a:noAutofit/>
          </a:bodyPr>
          <a:lstStyle>
            <a:lvl1pPr lvl="0" algn="l">
              <a:lnSpc>
                <a:spcPct val="90000"/>
              </a:lnSpc>
              <a:spcBef>
                <a:spcPts val="0"/>
              </a:spcBef>
              <a:spcAft>
                <a:spcPts val="0"/>
              </a:spcAft>
              <a:buSzPts val="5800"/>
              <a:buNone/>
              <a:defRPr sz="5800"/>
            </a:lvl1pPr>
            <a:lvl2pPr lvl="1" algn="l">
              <a:lnSpc>
                <a:spcPct val="90000"/>
              </a:lnSpc>
              <a:spcBef>
                <a:spcPts val="0"/>
              </a:spcBef>
              <a:spcAft>
                <a:spcPts val="0"/>
              </a:spcAft>
              <a:buSzPts val="5800"/>
              <a:buNone/>
              <a:defRPr sz="5800"/>
            </a:lvl2pPr>
            <a:lvl3pPr lvl="2" algn="l">
              <a:lnSpc>
                <a:spcPct val="90000"/>
              </a:lnSpc>
              <a:spcBef>
                <a:spcPts val="0"/>
              </a:spcBef>
              <a:spcAft>
                <a:spcPts val="0"/>
              </a:spcAft>
              <a:buSzPts val="5800"/>
              <a:buNone/>
              <a:defRPr sz="5800"/>
            </a:lvl3pPr>
            <a:lvl4pPr lvl="3" algn="l">
              <a:lnSpc>
                <a:spcPct val="90000"/>
              </a:lnSpc>
              <a:spcBef>
                <a:spcPts val="0"/>
              </a:spcBef>
              <a:spcAft>
                <a:spcPts val="0"/>
              </a:spcAft>
              <a:buSzPts val="5800"/>
              <a:buNone/>
              <a:defRPr sz="5800"/>
            </a:lvl4pPr>
            <a:lvl5pPr lvl="4" algn="l">
              <a:lnSpc>
                <a:spcPct val="90000"/>
              </a:lnSpc>
              <a:spcBef>
                <a:spcPts val="0"/>
              </a:spcBef>
              <a:spcAft>
                <a:spcPts val="0"/>
              </a:spcAft>
              <a:buSzPts val="5800"/>
              <a:buNone/>
              <a:defRPr sz="5800"/>
            </a:lvl5pPr>
            <a:lvl6pPr lvl="5" algn="l">
              <a:lnSpc>
                <a:spcPct val="90000"/>
              </a:lnSpc>
              <a:spcBef>
                <a:spcPts val="0"/>
              </a:spcBef>
              <a:spcAft>
                <a:spcPts val="0"/>
              </a:spcAft>
              <a:buSzPts val="5800"/>
              <a:buNone/>
              <a:defRPr sz="5800"/>
            </a:lvl6pPr>
            <a:lvl7pPr lvl="6" algn="l">
              <a:lnSpc>
                <a:spcPct val="90000"/>
              </a:lnSpc>
              <a:spcBef>
                <a:spcPts val="0"/>
              </a:spcBef>
              <a:spcAft>
                <a:spcPts val="0"/>
              </a:spcAft>
              <a:buSzPts val="5800"/>
              <a:buNone/>
              <a:defRPr sz="5800"/>
            </a:lvl7pPr>
            <a:lvl8pPr lvl="7" algn="l">
              <a:lnSpc>
                <a:spcPct val="90000"/>
              </a:lnSpc>
              <a:spcBef>
                <a:spcPts val="0"/>
              </a:spcBef>
              <a:spcAft>
                <a:spcPts val="0"/>
              </a:spcAft>
              <a:buSzPts val="5800"/>
              <a:buNone/>
              <a:defRPr sz="5800"/>
            </a:lvl8pPr>
            <a:lvl9pPr lvl="8" algn="l">
              <a:lnSpc>
                <a:spcPct val="90000"/>
              </a:lnSpc>
              <a:spcBef>
                <a:spcPts val="0"/>
              </a:spcBef>
              <a:spcAft>
                <a:spcPts val="0"/>
              </a:spcAft>
              <a:buSzPts val="5800"/>
              <a:buNone/>
              <a:defRPr sz="5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
        <p:cNvGrpSpPr/>
        <p:nvPr/>
      </p:nvGrpSpPr>
      <p:grpSpPr>
        <a:xfrm>
          <a:off x="0" y="0"/>
          <a:ext cx="0" cy="0"/>
          <a:chOff x="0" y="0"/>
          <a:chExt cx="0" cy="0"/>
        </a:xfrm>
      </p:grpSpPr>
      <p:grpSp>
        <p:nvGrpSpPr>
          <p:cNvPr id="21" name="Google Shape;21;p44"/>
          <p:cNvGrpSpPr/>
          <p:nvPr/>
        </p:nvGrpSpPr>
        <p:grpSpPr>
          <a:xfrm>
            <a:off x="-121" y="0"/>
            <a:ext cx="9143820" cy="5144623"/>
            <a:chOff x="2973586" y="0"/>
            <a:chExt cx="2856819" cy="1607343"/>
          </a:xfrm>
        </p:grpSpPr>
        <p:sp>
          <p:nvSpPr>
            <p:cNvPr id="22" name="Google Shape;22;p44"/>
            <p:cNvSpPr/>
            <p:nvPr/>
          </p:nvSpPr>
          <p:spPr>
            <a:xfrm>
              <a:off x="2973586" y="0"/>
              <a:ext cx="2856819" cy="1607343"/>
            </a:xfrm>
            <a:custGeom>
              <a:avLst/>
              <a:gdLst/>
              <a:ahLst/>
              <a:cxnLst/>
              <a:rect l="l" t="t" r="r" b="b"/>
              <a:pathLst>
                <a:path w="2856819" h="1607343" extrusionOk="0">
                  <a:moveTo>
                    <a:pt x="0" y="1607344"/>
                  </a:moveTo>
                  <a:lnTo>
                    <a:pt x="2856819" y="1607344"/>
                  </a:lnTo>
                  <a:lnTo>
                    <a:pt x="2856819" y="0"/>
                  </a:lnTo>
                  <a:lnTo>
                    <a:pt x="2854505" y="0"/>
                  </a:lnTo>
                  <a:lnTo>
                    <a:pt x="0" y="503447"/>
                  </a:lnTo>
                  <a:lnTo>
                    <a:pt x="0" y="160734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3" name="Google Shape;23;p44"/>
            <p:cNvSpPr/>
            <p:nvPr/>
          </p:nvSpPr>
          <p:spPr>
            <a:xfrm>
              <a:off x="2973586" y="278850"/>
              <a:ext cx="319904" cy="223242"/>
            </a:xfrm>
            <a:custGeom>
              <a:avLst/>
              <a:gdLst/>
              <a:ahLst/>
              <a:cxnLst/>
              <a:rect l="l" t="t" r="r" b="b"/>
              <a:pathLst>
                <a:path w="319904" h="223242" extrusionOk="0">
                  <a:moveTo>
                    <a:pt x="0" y="56421"/>
                  </a:moveTo>
                  <a:lnTo>
                    <a:pt x="0" y="224597"/>
                  </a:lnTo>
                  <a:lnTo>
                    <a:pt x="319904" y="168176"/>
                  </a:lnTo>
                  <a:lnTo>
                    <a:pt x="319904" y="0"/>
                  </a:lnTo>
                  <a:lnTo>
                    <a:pt x="0" y="56421"/>
                  </a:lnTo>
                  <a:close/>
                </a:path>
              </a:pathLst>
            </a:custGeom>
            <a:gradFill>
              <a:gsLst>
                <a:gs pos="0">
                  <a:srgbClr val="00001A">
                    <a:alpha val="784"/>
                  </a:srgbClr>
                </a:gs>
                <a:gs pos="100000">
                  <a:srgbClr val="00001A">
                    <a:alpha val="6666"/>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 name="Google Shape;24;p44"/>
            <p:cNvSpPr/>
            <p:nvPr/>
          </p:nvSpPr>
          <p:spPr>
            <a:xfrm>
              <a:off x="4446633" y="0"/>
              <a:ext cx="1380795" cy="242589"/>
            </a:xfrm>
            <a:custGeom>
              <a:avLst/>
              <a:gdLst/>
              <a:ahLst/>
              <a:cxnLst/>
              <a:rect l="l" t="t" r="r" b="b"/>
              <a:pathLst>
                <a:path w="1380795" h="242589" extrusionOk="0">
                  <a:moveTo>
                    <a:pt x="427914" y="0"/>
                  </a:moveTo>
                  <a:lnTo>
                    <a:pt x="0" y="75471"/>
                  </a:lnTo>
                  <a:lnTo>
                    <a:pt x="0" y="243647"/>
                  </a:lnTo>
                  <a:lnTo>
                    <a:pt x="1381458" y="0"/>
                  </a:lnTo>
                  <a:lnTo>
                    <a:pt x="427914" y="0"/>
                  </a:lnTo>
                  <a:close/>
                </a:path>
              </a:pathLst>
            </a:custGeom>
            <a:gradFill>
              <a:gsLst>
                <a:gs pos="0">
                  <a:srgbClr val="FFFFFF">
                    <a:alpha val="3529"/>
                  </a:srgbClr>
                </a:gs>
                <a:gs pos="100000">
                  <a:srgbClr val="FFFFFF">
                    <a:alpha val="10588"/>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 name="Google Shape;25;p44"/>
            <p:cNvSpPr/>
            <p:nvPr/>
          </p:nvSpPr>
          <p:spPr>
            <a:xfrm>
              <a:off x="2973586" y="131406"/>
              <a:ext cx="202358" cy="202406"/>
            </a:xfrm>
            <a:custGeom>
              <a:avLst/>
              <a:gdLst/>
              <a:ahLst/>
              <a:cxnLst/>
              <a:rect l="l" t="t" r="r" b="b"/>
              <a:pathLst>
                <a:path w="202358" h="202406" extrusionOk="0">
                  <a:moveTo>
                    <a:pt x="0" y="35689"/>
                  </a:moveTo>
                  <a:lnTo>
                    <a:pt x="0" y="203865"/>
                  </a:lnTo>
                  <a:lnTo>
                    <a:pt x="202358" y="168176"/>
                  </a:lnTo>
                  <a:lnTo>
                    <a:pt x="202358" y="0"/>
                  </a:lnTo>
                  <a:lnTo>
                    <a:pt x="0" y="35689"/>
                  </a:lnTo>
                  <a:close/>
                </a:path>
              </a:pathLst>
            </a:custGeom>
            <a:gradFill>
              <a:gsLst>
                <a:gs pos="0">
                  <a:srgbClr val="FFFFFF">
                    <a:alpha val="10588"/>
                  </a:srgbClr>
                </a:gs>
                <a:gs pos="100000">
                  <a:srgbClr val="FFFFFF">
                    <a:alpha val="3529"/>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 name="Google Shape;26;p44"/>
            <p:cNvSpPr/>
            <p:nvPr/>
          </p:nvSpPr>
          <p:spPr>
            <a:xfrm>
              <a:off x="3669936" y="0"/>
              <a:ext cx="1203732" cy="211335"/>
            </a:xfrm>
            <a:custGeom>
              <a:avLst/>
              <a:gdLst/>
              <a:ahLst/>
              <a:cxnLst/>
              <a:rect l="l" t="t" r="r" b="b"/>
              <a:pathLst>
                <a:path w="1203732" h="211335" extrusionOk="0">
                  <a:moveTo>
                    <a:pt x="251070" y="0"/>
                  </a:moveTo>
                  <a:lnTo>
                    <a:pt x="0" y="44281"/>
                  </a:lnTo>
                  <a:lnTo>
                    <a:pt x="0" y="212457"/>
                  </a:lnTo>
                  <a:lnTo>
                    <a:pt x="1204612" y="0"/>
                  </a:lnTo>
                  <a:lnTo>
                    <a:pt x="251070" y="0"/>
                  </a:lnTo>
                  <a:close/>
                </a:path>
              </a:pathLst>
            </a:custGeom>
            <a:gradFill>
              <a:gsLst>
                <a:gs pos="0">
                  <a:srgbClr val="00001A">
                    <a:alpha val="6666"/>
                  </a:srgbClr>
                </a:gs>
                <a:gs pos="100000">
                  <a:srgbClr val="00001A">
                    <a:alpha val="784"/>
                  </a:srgbClr>
                </a:gs>
              </a:gsLst>
              <a:lin ang="599887"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27" name="Google Shape;27;p44"/>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2"/>
            </a:gs>
            <a:gs pos="100000">
              <a:schemeClr val="accent1"/>
            </a:gs>
          </a:gsLst>
          <a:lin ang="0" scaled="0"/>
        </a:gradFill>
        <a:effectLst/>
      </p:bgPr>
    </p:bg>
    <p:spTree>
      <p:nvGrpSpPr>
        <p:cNvPr id="1" name="Shape 5"/>
        <p:cNvGrpSpPr/>
        <p:nvPr/>
      </p:nvGrpSpPr>
      <p:grpSpPr>
        <a:xfrm>
          <a:off x="0" y="0"/>
          <a:ext cx="0" cy="0"/>
          <a:chOff x="0" y="0"/>
          <a:chExt cx="0" cy="0"/>
        </a:xfrm>
      </p:grpSpPr>
      <p:sp>
        <p:nvSpPr>
          <p:cNvPr id="6" name="Google Shape;6;p42"/>
          <p:cNvSpPr txBox="1">
            <a:spLocks noGrp="1"/>
          </p:cNvSpPr>
          <p:nvPr>
            <p:ph type="title"/>
          </p:nvPr>
        </p:nvSpPr>
        <p:spPr>
          <a:xfrm>
            <a:off x="457200" y="-100"/>
            <a:ext cx="5486400" cy="18144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lvl1pPr marR="0" lvl="0" algn="l" rtl="0">
              <a:lnSpc>
                <a:spcPct val="90000"/>
              </a:lnSpc>
              <a:spcBef>
                <a:spcPts val="0"/>
              </a:spcBef>
              <a:spcAft>
                <a:spcPts val="0"/>
              </a:spcAft>
              <a:buClr>
                <a:schemeClr val="lt1"/>
              </a:buClr>
              <a:buSzPts val="3200"/>
              <a:buFont typeface="Roboto Slab"/>
              <a:buNone/>
              <a:defRPr sz="3200" b="1" i="0" u="none" strike="noStrike" cap="none">
                <a:solidFill>
                  <a:schemeClr val="lt1"/>
                </a:solidFill>
                <a:latin typeface="Roboto Slab"/>
                <a:ea typeface="Roboto Slab"/>
                <a:cs typeface="Roboto Slab"/>
                <a:sym typeface="Roboto Slab"/>
              </a:defRPr>
            </a:lvl1pPr>
            <a:lvl2pPr marR="0" lvl="1" algn="l" rtl="0">
              <a:lnSpc>
                <a:spcPct val="90000"/>
              </a:lnSpc>
              <a:spcBef>
                <a:spcPts val="0"/>
              </a:spcBef>
              <a:spcAft>
                <a:spcPts val="0"/>
              </a:spcAft>
              <a:buClr>
                <a:schemeClr val="lt1"/>
              </a:buClr>
              <a:buSzPts val="3200"/>
              <a:buFont typeface="Roboto Slab"/>
              <a:buNone/>
              <a:defRPr sz="3200" b="1" i="0" u="none" strike="noStrike" cap="none">
                <a:solidFill>
                  <a:schemeClr val="lt1"/>
                </a:solidFill>
                <a:latin typeface="Roboto Slab"/>
                <a:ea typeface="Roboto Slab"/>
                <a:cs typeface="Roboto Slab"/>
                <a:sym typeface="Roboto Slab"/>
              </a:defRPr>
            </a:lvl2pPr>
            <a:lvl3pPr marR="0" lvl="2" algn="l" rtl="0">
              <a:lnSpc>
                <a:spcPct val="90000"/>
              </a:lnSpc>
              <a:spcBef>
                <a:spcPts val="0"/>
              </a:spcBef>
              <a:spcAft>
                <a:spcPts val="0"/>
              </a:spcAft>
              <a:buClr>
                <a:schemeClr val="lt1"/>
              </a:buClr>
              <a:buSzPts val="3200"/>
              <a:buFont typeface="Roboto Slab"/>
              <a:buNone/>
              <a:defRPr sz="3200" b="1" i="0" u="none" strike="noStrike" cap="none">
                <a:solidFill>
                  <a:schemeClr val="lt1"/>
                </a:solidFill>
                <a:latin typeface="Roboto Slab"/>
                <a:ea typeface="Roboto Slab"/>
                <a:cs typeface="Roboto Slab"/>
                <a:sym typeface="Roboto Slab"/>
              </a:defRPr>
            </a:lvl3pPr>
            <a:lvl4pPr marR="0" lvl="3" algn="l" rtl="0">
              <a:lnSpc>
                <a:spcPct val="90000"/>
              </a:lnSpc>
              <a:spcBef>
                <a:spcPts val="0"/>
              </a:spcBef>
              <a:spcAft>
                <a:spcPts val="0"/>
              </a:spcAft>
              <a:buClr>
                <a:schemeClr val="lt1"/>
              </a:buClr>
              <a:buSzPts val="3200"/>
              <a:buFont typeface="Roboto Slab"/>
              <a:buNone/>
              <a:defRPr sz="3200" b="1" i="0" u="none" strike="noStrike" cap="none">
                <a:solidFill>
                  <a:schemeClr val="lt1"/>
                </a:solidFill>
                <a:latin typeface="Roboto Slab"/>
                <a:ea typeface="Roboto Slab"/>
                <a:cs typeface="Roboto Slab"/>
                <a:sym typeface="Roboto Slab"/>
              </a:defRPr>
            </a:lvl4pPr>
            <a:lvl5pPr marR="0" lvl="4" algn="l" rtl="0">
              <a:lnSpc>
                <a:spcPct val="90000"/>
              </a:lnSpc>
              <a:spcBef>
                <a:spcPts val="0"/>
              </a:spcBef>
              <a:spcAft>
                <a:spcPts val="0"/>
              </a:spcAft>
              <a:buClr>
                <a:schemeClr val="lt1"/>
              </a:buClr>
              <a:buSzPts val="3200"/>
              <a:buFont typeface="Roboto Slab"/>
              <a:buNone/>
              <a:defRPr sz="3200" b="1" i="0" u="none" strike="noStrike" cap="none">
                <a:solidFill>
                  <a:schemeClr val="lt1"/>
                </a:solidFill>
                <a:latin typeface="Roboto Slab"/>
                <a:ea typeface="Roboto Slab"/>
                <a:cs typeface="Roboto Slab"/>
                <a:sym typeface="Roboto Slab"/>
              </a:defRPr>
            </a:lvl5pPr>
            <a:lvl6pPr marR="0" lvl="5" algn="l" rtl="0">
              <a:lnSpc>
                <a:spcPct val="90000"/>
              </a:lnSpc>
              <a:spcBef>
                <a:spcPts val="0"/>
              </a:spcBef>
              <a:spcAft>
                <a:spcPts val="0"/>
              </a:spcAft>
              <a:buClr>
                <a:schemeClr val="lt1"/>
              </a:buClr>
              <a:buSzPts val="3200"/>
              <a:buFont typeface="Roboto Slab"/>
              <a:buNone/>
              <a:defRPr sz="3200" b="1" i="0" u="none" strike="noStrike" cap="none">
                <a:solidFill>
                  <a:schemeClr val="lt1"/>
                </a:solidFill>
                <a:latin typeface="Roboto Slab"/>
                <a:ea typeface="Roboto Slab"/>
                <a:cs typeface="Roboto Slab"/>
                <a:sym typeface="Roboto Slab"/>
              </a:defRPr>
            </a:lvl6pPr>
            <a:lvl7pPr marR="0" lvl="6" algn="l" rtl="0">
              <a:lnSpc>
                <a:spcPct val="90000"/>
              </a:lnSpc>
              <a:spcBef>
                <a:spcPts val="0"/>
              </a:spcBef>
              <a:spcAft>
                <a:spcPts val="0"/>
              </a:spcAft>
              <a:buClr>
                <a:schemeClr val="lt1"/>
              </a:buClr>
              <a:buSzPts val="3200"/>
              <a:buFont typeface="Roboto Slab"/>
              <a:buNone/>
              <a:defRPr sz="3200" b="1" i="0" u="none" strike="noStrike" cap="none">
                <a:solidFill>
                  <a:schemeClr val="lt1"/>
                </a:solidFill>
                <a:latin typeface="Roboto Slab"/>
                <a:ea typeface="Roboto Slab"/>
                <a:cs typeface="Roboto Slab"/>
                <a:sym typeface="Roboto Slab"/>
              </a:defRPr>
            </a:lvl7pPr>
            <a:lvl8pPr marR="0" lvl="7" algn="l" rtl="0">
              <a:lnSpc>
                <a:spcPct val="90000"/>
              </a:lnSpc>
              <a:spcBef>
                <a:spcPts val="0"/>
              </a:spcBef>
              <a:spcAft>
                <a:spcPts val="0"/>
              </a:spcAft>
              <a:buClr>
                <a:schemeClr val="lt1"/>
              </a:buClr>
              <a:buSzPts val="3200"/>
              <a:buFont typeface="Roboto Slab"/>
              <a:buNone/>
              <a:defRPr sz="3200" b="1" i="0" u="none" strike="noStrike" cap="none">
                <a:solidFill>
                  <a:schemeClr val="lt1"/>
                </a:solidFill>
                <a:latin typeface="Roboto Slab"/>
                <a:ea typeface="Roboto Slab"/>
                <a:cs typeface="Roboto Slab"/>
                <a:sym typeface="Roboto Slab"/>
              </a:defRPr>
            </a:lvl8pPr>
            <a:lvl9pPr marR="0" lvl="8" algn="l" rtl="0">
              <a:lnSpc>
                <a:spcPct val="90000"/>
              </a:lnSpc>
              <a:spcBef>
                <a:spcPts val="0"/>
              </a:spcBef>
              <a:spcAft>
                <a:spcPts val="0"/>
              </a:spcAft>
              <a:buClr>
                <a:schemeClr val="lt1"/>
              </a:buClr>
              <a:buSzPts val="3200"/>
              <a:buFont typeface="Roboto Slab"/>
              <a:buNone/>
              <a:defRPr sz="3200" b="1" i="0" u="none" strike="noStrike" cap="none">
                <a:solidFill>
                  <a:schemeClr val="lt1"/>
                </a:solidFill>
                <a:latin typeface="Roboto Slab"/>
                <a:ea typeface="Roboto Slab"/>
                <a:cs typeface="Roboto Slab"/>
                <a:sym typeface="Roboto Slab"/>
              </a:defRPr>
            </a:lvl9pPr>
          </a:lstStyle>
          <a:p>
            <a:endParaRPr/>
          </a:p>
        </p:txBody>
      </p:sp>
      <p:sp>
        <p:nvSpPr>
          <p:cNvPr id="7" name="Google Shape;7;p42"/>
          <p:cNvSpPr txBox="1">
            <a:spLocks noGrp="1"/>
          </p:cNvSpPr>
          <p:nvPr>
            <p:ph type="body" idx="1"/>
          </p:nvPr>
        </p:nvSpPr>
        <p:spPr>
          <a:xfrm>
            <a:off x="3200400" y="1909300"/>
            <a:ext cx="5486400" cy="2764800"/>
          </a:xfrm>
          <a:prstGeom prst="rect">
            <a:avLst/>
          </a:prstGeom>
          <a:noFill/>
          <a:ln>
            <a:noFill/>
          </a:ln>
        </p:spPr>
        <p:txBody>
          <a:bodyPr spcFirstLastPara="1" wrap="square" lIns="0" tIns="0" rIns="0" bIns="0" anchor="t" anchorCtr="0">
            <a:noAutofit/>
          </a:bodyPr>
          <a:lstStyle>
            <a:lvl1pPr marL="457200" marR="0" lvl="0" indent="-381000" algn="l" rtl="0">
              <a:lnSpc>
                <a:spcPct val="115000"/>
              </a:lnSpc>
              <a:spcBef>
                <a:spcPts val="600"/>
              </a:spcBef>
              <a:spcAft>
                <a:spcPts val="0"/>
              </a:spcAft>
              <a:buClr>
                <a:schemeClr val="accent1"/>
              </a:buClr>
              <a:buSzPts val="2400"/>
              <a:buFont typeface="Chivo"/>
              <a:buChar char="▰"/>
              <a:defRPr sz="2400" b="0" i="0" u="none" strike="noStrike" cap="none">
                <a:solidFill>
                  <a:schemeClr val="dk1"/>
                </a:solidFill>
                <a:latin typeface="Chivo"/>
                <a:ea typeface="Chivo"/>
                <a:cs typeface="Chivo"/>
                <a:sym typeface="Chivo"/>
              </a:defRPr>
            </a:lvl1pPr>
            <a:lvl2pPr marL="914400" marR="0" lvl="1" indent="-381000" algn="l" rtl="0">
              <a:lnSpc>
                <a:spcPct val="115000"/>
              </a:lnSpc>
              <a:spcBef>
                <a:spcPts val="0"/>
              </a:spcBef>
              <a:spcAft>
                <a:spcPts val="0"/>
              </a:spcAft>
              <a:buClr>
                <a:schemeClr val="accent5"/>
              </a:buClr>
              <a:buSzPts val="2400"/>
              <a:buFont typeface="Chivo"/>
              <a:buChar char="▰"/>
              <a:defRPr sz="2400" b="0" i="0" u="none" strike="noStrike" cap="none">
                <a:solidFill>
                  <a:schemeClr val="dk1"/>
                </a:solidFill>
                <a:latin typeface="Chivo"/>
                <a:ea typeface="Chivo"/>
                <a:cs typeface="Chivo"/>
                <a:sym typeface="Chivo"/>
              </a:defRPr>
            </a:lvl2pPr>
            <a:lvl3pPr marL="1371600" marR="0" lvl="2" indent="-381000" algn="l" rtl="0">
              <a:lnSpc>
                <a:spcPct val="115000"/>
              </a:lnSpc>
              <a:spcBef>
                <a:spcPts val="0"/>
              </a:spcBef>
              <a:spcAft>
                <a:spcPts val="0"/>
              </a:spcAft>
              <a:buClr>
                <a:schemeClr val="accent5"/>
              </a:buClr>
              <a:buSzPts val="2400"/>
              <a:buFont typeface="Chivo"/>
              <a:buChar char="▰"/>
              <a:defRPr sz="2400" b="0" i="0" u="none" strike="noStrike" cap="none">
                <a:solidFill>
                  <a:schemeClr val="dk1"/>
                </a:solidFill>
                <a:latin typeface="Chivo"/>
                <a:ea typeface="Chivo"/>
                <a:cs typeface="Chivo"/>
                <a:sym typeface="Chivo"/>
              </a:defRPr>
            </a:lvl3pPr>
            <a:lvl4pPr marL="1828800" marR="0" lvl="3" indent="-381000" algn="l" rtl="0">
              <a:lnSpc>
                <a:spcPct val="115000"/>
              </a:lnSpc>
              <a:spcBef>
                <a:spcPts val="0"/>
              </a:spcBef>
              <a:spcAft>
                <a:spcPts val="0"/>
              </a:spcAft>
              <a:buClr>
                <a:schemeClr val="dk1"/>
              </a:buClr>
              <a:buSzPts val="2400"/>
              <a:buFont typeface="Chivo"/>
              <a:buChar char="▰"/>
              <a:defRPr sz="2400" b="0" i="0" u="none" strike="noStrike" cap="none">
                <a:solidFill>
                  <a:schemeClr val="dk1"/>
                </a:solidFill>
                <a:latin typeface="Chivo"/>
                <a:ea typeface="Chivo"/>
                <a:cs typeface="Chivo"/>
                <a:sym typeface="Chivo"/>
              </a:defRPr>
            </a:lvl4pPr>
            <a:lvl5pPr marL="2286000" marR="0" lvl="4" indent="-381000" algn="l" rtl="0">
              <a:lnSpc>
                <a:spcPct val="115000"/>
              </a:lnSpc>
              <a:spcBef>
                <a:spcPts val="0"/>
              </a:spcBef>
              <a:spcAft>
                <a:spcPts val="0"/>
              </a:spcAft>
              <a:buClr>
                <a:schemeClr val="dk1"/>
              </a:buClr>
              <a:buSzPts val="2400"/>
              <a:buFont typeface="Chivo"/>
              <a:buChar char="▰"/>
              <a:defRPr sz="2400" b="0" i="0" u="none" strike="noStrike" cap="none">
                <a:solidFill>
                  <a:schemeClr val="dk1"/>
                </a:solidFill>
                <a:latin typeface="Chivo"/>
                <a:ea typeface="Chivo"/>
                <a:cs typeface="Chivo"/>
                <a:sym typeface="Chivo"/>
              </a:defRPr>
            </a:lvl5pPr>
            <a:lvl6pPr marL="2743200" marR="0" lvl="5" indent="-381000" algn="l" rtl="0">
              <a:lnSpc>
                <a:spcPct val="115000"/>
              </a:lnSpc>
              <a:spcBef>
                <a:spcPts val="0"/>
              </a:spcBef>
              <a:spcAft>
                <a:spcPts val="0"/>
              </a:spcAft>
              <a:buClr>
                <a:schemeClr val="dk1"/>
              </a:buClr>
              <a:buSzPts val="2400"/>
              <a:buFont typeface="Chivo"/>
              <a:buChar char="▰"/>
              <a:defRPr sz="2400" b="0" i="0" u="none" strike="noStrike" cap="none">
                <a:solidFill>
                  <a:schemeClr val="dk1"/>
                </a:solidFill>
                <a:latin typeface="Chivo"/>
                <a:ea typeface="Chivo"/>
                <a:cs typeface="Chivo"/>
                <a:sym typeface="Chivo"/>
              </a:defRPr>
            </a:lvl6pPr>
            <a:lvl7pPr marL="3200400" marR="0" lvl="6" indent="-381000" algn="l" rtl="0">
              <a:lnSpc>
                <a:spcPct val="115000"/>
              </a:lnSpc>
              <a:spcBef>
                <a:spcPts val="0"/>
              </a:spcBef>
              <a:spcAft>
                <a:spcPts val="0"/>
              </a:spcAft>
              <a:buClr>
                <a:schemeClr val="dk1"/>
              </a:buClr>
              <a:buSzPts val="2400"/>
              <a:buFont typeface="Chivo"/>
              <a:buChar char="▰"/>
              <a:defRPr sz="2400" b="0" i="0" u="none" strike="noStrike" cap="none">
                <a:solidFill>
                  <a:schemeClr val="dk1"/>
                </a:solidFill>
                <a:latin typeface="Chivo"/>
                <a:ea typeface="Chivo"/>
                <a:cs typeface="Chivo"/>
                <a:sym typeface="Chivo"/>
              </a:defRPr>
            </a:lvl7pPr>
            <a:lvl8pPr marL="3657600" marR="0" lvl="7" indent="-381000" algn="l" rtl="0">
              <a:lnSpc>
                <a:spcPct val="115000"/>
              </a:lnSpc>
              <a:spcBef>
                <a:spcPts val="0"/>
              </a:spcBef>
              <a:spcAft>
                <a:spcPts val="0"/>
              </a:spcAft>
              <a:buClr>
                <a:schemeClr val="dk1"/>
              </a:buClr>
              <a:buSzPts val="2400"/>
              <a:buFont typeface="Chivo"/>
              <a:buChar char="▰"/>
              <a:defRPr sz="2400" b="0" i="0" u="none" strike="noStrike" cap="none">
                <a:solidFill>
                  <a:schemeClr val="dk1"/>
                </a:solidFill>
                <a:latin typeface="Chivo"/>
                <a:ea typeface="Chivo"/>
                <a:cs typeface="Chivo"/>
                <a:sym typeface="Chivo"/>
              </a:defRPr>
            </a:lvl8pPr>
            <a:lvl9pPr marL="4114800" marR="0" lvl="8" indent="-381000" algn="l" rtl="0">
              <a:lnSpc>
                <a:spcPct val="115000"/>
              </a:lnSpc>
              <a:spcBef>
                <a:spcPts val="0"/>
              </a:spcBef>
              <a:spcAft>
                <a:spcPts val="0"/>
              </a:spcAft>
              <a:buClr>
                <a:schemeClr val="dk1"/>
              </a:buClr>
              <a:buSzPts val="2400"/>
              <a:buFont typeface="Chivo"/>
              <a:buChar char="▰"/>
              <a:defRPr sz="2400" b="0" i="0" u="none" strike="noStrike" cap="none">
                <a:solidFill>
                  <a:schemeClr val="dk1"/>
                </a:solidFill>
                <a:latin typeface="Chivo"/>
                <a:ea typeface="Chivo"/>
                <a:cs typeface="Chivo"/>
                <a:sym typeface="Chivo"/>
              </a:defRPr>
            </a:lvl9pPr>
          </a:lstStyle>
          <a:p>
            <a:endParaRPr/>
          </a:p>
        </p:txBody>
      </p:sp>
      <p:sp>
        <p:nvSpPr>
          <p:cNvPr id="8" name="Google Shape;8;p42"/>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lvl1pPr marL="0" marR="0" lvl="0" indent="0" algn="l"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1pPr>
            <a:lvl2pPr marL="0" marR="0" lvl="1" indent="0" algn="l"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2pPr>
            <a:lvl3pPr marL="0" marR="0" lvl="2" indent="0" algn="l"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3pPr>
            <a:lvl4pPr marL="0" marR="0" lvl="3" indent="0" algn="l"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4pPr>
            <a:lvl5pPr marL="0" marR="0" lvl="4" indent="0" algn="l"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5pPr>
            <a:lvl6pPr marL="0" marR="0" lvl="5" indent="0" algn="l"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6pPr>
            <a:lvl7pPr marL="0" marR="0" lvl="6" indent="0" algn="l"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7pPr>
            <a:lvl8pPr marL="0" marR="0" lvl="7" indent="0" algn="l"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8pPr>
            <a:lvl9pPr marL="0" marR="0" lvl="8" indent="0" algn="l" rtl="0">
              <a:lnSpc>
                <a:spcPct val="100000"/>
              </a:lnSpc>
              <a:spcBef>
                <a:spcPts val="0"/>
              </a:spcBef>
              <a:spcAft>
                <a:spcPts val="0"/>
              </a:spcAft>
              <a:buClr>
                <a:srgbClr val="000000"/>
              </a:buClr>
              <a:buSzPts val="1200"/>
              <a:buFont typeface="Arial"/>
              <a:buNone/>
              <a:defRPr sz="1200" b="0" i="0" u="none" strike="noStrike" cap="none">
                <a:solidFill>
                  <a:schemeClr val="accent5"/>
                </a:solidFill>
                <a:latin typeface="Chivo"/>
                <a:ea typeface="Chivo"/>
                <a:cs typeface="Chivo"/>
                <a:sym typeface="Chivo"/>
              </a:defRPr>
            </a:lvl9pPr>
          </a:lstStyle>
          <a:p>
            <a:pPr marL="0" lvl="0" indent="0" algn="l"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sccrcolleges.org/resources/toolkit-for-community-college-k12-partnership-building/"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mailto:KMilesconsulting@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gs>
            <a:gs pos="100000">
              <a:schemeClr val="accent1"/>
            </a:gs>
          </a:gsLst>
          <a:lin ang="0" scaled="0"/>
        </a:gradFill>
        <a:effectLst/>
      </p:bgPr>
    </p:bg>
    <p:spTree>
      <p:nvGrpSpPr>
        <p:cNvPr id="1" name="Shape 31"/>
        <p:cNvGrpSpPr/>
        <p:nvPr/>
      </p:nvGrpSpPr>
      <p:grpSpPr>
        <a:xfrm>
          <a:off x="0" y="0"/>
          <a:ext cx="0" cy="0"/>
          <a:chOff x="0" y="0"/>
          <a:chExt cx="0" cy="0"/>
        </a:xfrm>
      </p:grpSpPr>
      <p:sp>
        <p:nvSpPr>
          <p:cNvPr id="32" name="Google Shape;32;p1"/>
          <p:cNvSpPr txBox="1">
            <a:spLocks noGrp="1"/>
          </p:cNvSpPr>
          <p:nvPr>
            <p:ph type="ctrTitle"/>
          </p:nvPr>
        </p:nvSpPr>
        <p:spPr>
          <a:xfrm>
            <a:off x="457200" y="799275"/>
            <a:ext cx="8281200" cy="31821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t" anchorCtr="0">
            <a:noAutofit/>
          </a:bodyPr>
          <a:lstStyle/>
          <a:p>
            <a:pPr marL="0" lvl="0" indent="0" algn="l" rtl="0">
              <a:lnSpc>
                <a:spcPct val="90000"/>
              </a:lnSpc>
              <a:spcBef>
                <a:spcPts val="0"/>
              </a:spcBef>
              <a:spcAft>
                <a:spcPts val="0"/>
              </a:spcAft>
              <a:buSzPts val="5800"/>
              <a:buNone/>
            </a:pPr>
            <a:r>
              <a:rPr lang="en-GB" sz="5000"/>
              <a:t>Using a career curriculum </a:t>
            </a:r>
            <a:endParaRPr sz="5000"/>
          </a:p>
          <a:p>
            <a:pPr marL="0" lvl="0" indent="0" algn="l" rtl="0">
              <a:lnSpc>
                <a:spcPct val="90000"/>
              </a:lnSpc>
              <a:spcBef>
                <a:spcPts val="0"/>
              </a:spcBef>
              <a:spcAft>
                <a:spcPts val="0"/>
              </a:spcAft>
              <a:buSzPts val="5800"/>
              <a:buNone/>
            </a:pPr>
            <a:r>
              <a:rPr lang="en-GB" sz="5000"/>
              <a:t>to onboard students to </a:t>
            </a:r>
            <a:endParaRPr sz="5000"/>
          </a:p>
          <a:p>
            <a:pPr marL="0" lvl="0" indent="0" algn="l" rtl="0">
              <a:lnSpc>
                <a:spcPct val="90000"/>
              </a:lnSpc>
              <a:spcBef>
                <a:spcPts val="0"/>
              </a:spcBef>
              <a:spcAft>
                <a:spcPts val="0"/>
              </a:spcAft>
              <a:buSzPts val="5800"/>
              <a:buNone/>
            </a:pPr>
            <a:r>
              <a:rPr lang="en-GB" sz="5000"/>
              <a:t>Guided Pathways </a:t>
            </a:r>
            <a:endParaRPr sz="5000"/>
          </a:p>
        </p:txBody>
      </p:sp>
      <p:sp>
        <p:nvSpPr>
          <p:cNvPr id="33" name="Google Shape;33;p1"/>
          <p:cNvSpPr txBox="1"/>
          <p:nvPr/>
        </p:nvSpPr>
        <p:spPr>
          <a:xfrm>
            <a:off x="5740841" y="4436828"/>
            <a:ext cx="2997641"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Research carried out for SCCRC by Karen Miles, Ed.D. </a:t>
            </a:r>
            <a:endParaRPr sz="1400" b="0" i="0" u="none" strike="noStrike" cap="none">
              <a:solidFill>
                <a:srgbClr val="000000"/>
              </a:solidFill>
              <a:latin typeface="Arial"/>
              <a:ea typeface="Arial"/>
              <a:cs typeface="Arial"/>
              <a:sym typeface="Arial"/>
            </a:endParaRPr>
          </a:p>
        </p:txBody>
      </p:sp>
      <p:pic>
        <p:nvPicPr>
          <p:cNvPr id="34" name="Google Shape;34;p1"/>
          <p:cNvPicPr preferRelativeResize="0"/>
          <p:nvPr/>
        </p:nvPicPr>
        <p:blipFill rotWithShape="1">
          <a:blip r:embed="rId3">
            <a:alphaModFix/>
          </a:blip>
          <a:srcRect/>
          <a:stretch/>
        </p:blipFill>
        <p:spPr>
          <a:xfrm>
            <a:off x="3764279" y="4088882"/>
            <a:ext cx="1784985" cy="88896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Methodology</a:t>
            </a:r>
            <a:endParaRPr sz="2400" b="1" i="0" u="none" strike="noStrike" cap="none">
              <a:solidFill>
                <a:schemeClr val="accent3"/>
              </a:solidFill>
              <a:latin typeface="Roboto Slab"/>
              <a:ea typeface="Roboto Slab"/>
              <a:cs typeface="Roboto Slab"/>
              <a:sym typeface="Roboto Slab"/>
            </a:endParaRPr>
          </a:p>
        </p:txBody>
      </p:sp>
      <p:sp>
        <p:nvSpPr>
          <p:cNvPr id="40" name="Google Shape;40;p2"/>
          <p:cNvSpPr txBox="1">
            <a:spLocks noGrp="1"/>
          </p:cNvSpPr>
          <p:nvPr>
            <p:ph type="subTitle" idx="4294967295"/>
          </p:nvPr>
        </p:nvSpPr>
        <p:spPr>
          <a:xfrm>
            <a:off x="664669" y="1721224"/>
            <a:ext cx="7814662" cy="2952876"/>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28 interviewees from across the 8 SCCRC colleges</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Deans, faculty, counselors, guided pathways team members, enrollment services, institutional researchers &amp; many others</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Research on best practices from early-implementing Guided Pathways colleges in California and other states </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23 source documents</a:t>
            </a:r>
            <a:endParaRPr sz="2400" b="0" i="0" u="none" strike="noStrike" cap="none">
              <a:solidFill>
                <a:schemeClr val="dk1"/>
              </a:solidFill>
              <a:latin typeface="Chivo"/>
              <a:ea typeface="Chivo"/>
              <a:cs typeface="Chivo"/>
              <a:sym typeface="Chivo"/>
            </a:endParaRPr>
          </a:p>
          <a:p>
            <a:pPr marL="0" marR="0" lvl="0" indent="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41" name="Google Shape;41;p2"/>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2</a:t>
            </a:fld>
            <a:endParaRPr sz="1200" b="0" i="0" u="none" strike="noStrike" cap="none">
              <a:solidFill>
                <a:srgbClr val="9EB3C2"/>
              </a:solidFill>
              <a:latin typeface="Chivo"/>
              <a:ea typeface="Chivo"/>
              <a:cs typeface="Chivo"/>
              <a:sym typeface="Chiv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3"/>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3</a:t>
            </a:fld>
            <a:endParaRPr sz="1200" b="0" i="0" u="none" strike="noStrike" cap="none">
              <a:solidFill>
                <a:srgbClr val="9EB3C2"/>
              </a:solidFill>
              <a:latin typeface="Chivo"/>
              <a:ea typeface="Chivo"/>
              <a:cs typeface="Chivo"/>
              <a:sym typeface="Chivo"/>
            </a:endParaRPr>
          </a:p>
        </p:txBody>
      </p:sp>
      <p:pic>
        <p:nvPicPr>
          <p:cNvPr id="47" name="Google Shape;47;p3"/>
          <p:cNvPicPr preferRelativeResize="0"/>
          <p:nvPr/>
        </p:nvPicPr>
        <p:blipFill rotWithShape="1">
          <a:blip r:embed="rId3">
            <a:alphaModFix/>
          </a:blip>
          <a:srcRect/>
          <a:stretch/>
        </p:blipFill>
        <p:spPr>
          <a:xfrm>
            <a:off x="2397417" y="169144"/>
            <a:ext cx="4264639" cy="490038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4"/>
          <p:cNvSpPr txBox="1">
            <a:spLocks noGrp="1"/>
          </p:cNvSpPr>
          <p:nvPr>
            <p:ph type="subTitle" idx="4294967295"/>
          </p:nvPr>
        </p:nvSpPr>
        <p:spPr>
          <a:xfrm>
            <a:off x="664669" y="1244908"/>
            <a:ext cx="7814662" cy="3429192"/>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600"/>
              </a:spcBef>
              <a:spcAft>
                <a:spcPts val="0"/>
              </a:spcAft>
              <a:buClr>
                <a:schemeClr val="accent1"/>
              </a:buClr>
              <a:buSzPts val="2400"/>
              <a:buFont typeface="Chivo"/>
              <a:buNone/>
            </a:pPr>
            <a:r>
              <a:rPr lang="en-GB" sz="1800" b="0" i="0" u="none" strike="noStrike" cap="none">
                <a:solidFill>
                  <a:schemeClr val="dk1"/>
                </a:solidFill>
                <a:latin typeface="Chivo"/>
                <a:ea typeface="Chivo"/>
                <a:cs typeface="Chivo"/>
                <a:sym typeface="Chivo"/>
              </a:rPr>
              <a:t> </a:t>
            </a:r>
            <a:endParaRPr sz="1800" b="0" i="0" u="none" strike="noStrike" cap="none">
              <a:solidFill>
                <a:schemeClr val="dk1"/>
              </a:solidFill>
              <a:latin typeface="Chivo"/>
              <a:ea typeface="Chivo"/>
              <a:cs typeface="Chivo"/>
              <a:sym typeface="Chivo"/>
            </a:endParaRPr>
          </a:p>
        </p:txBody>
      </p:sp>
      <p:sp>
        <p:nvSpPr>
          <p:cNvPr id="53" name="Google Shape;53;p4"/>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4</a:t>
            </a:fld>
            <a:endParaRPr sz="1200" b="0" i="0" u="none" strike="noStrike" cap="none">
              <a:solidFill>
                <a:srgbClr val="9EB3C2"/>
              </a:solidFill>
              <a:latin typeface="Chivo"/>
              <a:ea typeface="Chivo"/>
              <a:cs typeface="Chivo"/>
              <a:sym typeface="Chivo"/>
            </a:endParaRPr>
          </a:p>
        </p:txBody>
      </p:sp>
      <p:pic>
        <p:nvPicPr>
          <p:cNvPr id="54" name="Google Shape;54;p4"/>
          <p:cNvPicPr preferRelativeResize="0"/>
          <p:nvPr/>
        </p:nvPicPr>
        <p:blipFill rotWithShape="1">
          <a:blip r:embed="rId3">
            <a:alphaModFix/>
          </a:blip>
          <a:srcRect/>
          <a:stretch/>
        </p:blipFill>
        <p:spPr>
          <a:xfrm>
            <a:off x="2151249" y="291994"/>
            <a:ext cx="4649122" cy="479483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5"/>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Models and ideas for community colleges and K12</a:t>
            </a:r>
            <a:endParaRPr sz="2400" b="1" i="0" u="none" strike="noStrike" cap="none">
              <a:solidFill>
                <a:schemeClr val="accent3"/>
              </a:solidFill>
              <a:latin typeface="Roboto Slab"/>
              <a:ea typeface="Roboto Slab"/>
              <a:cs typeface="Roboto Slab"/>
              <a:sym typeface="Roboto Slab"/>
            </a:endParaRPr>
          </a:p>
        </p:txBody>
      </p:sp>
      <p:sp>
        <p:nvSpPr>
          <p:cNvPr id="60" name="Google Shape;60;p5"/>
          <p:cNvSpPr txBox="1">
            <a:spLocks noGrp="1"/>
          </p:cNvSpPr>
          <p:nvPr>
            <p:ph type="subTitle" idx="4294967295"/>
          </p:nvPr>
        </p:nvSpPr>
        <p:spPr>
          <a:xfrm>
            <a:off x="664669" y="1590594"/>
            <a:ext cx="7814662" cy="3083505"/>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Meta-majors nearly completed at colleges  (</a:t>
            </a:r>
            <a:r>
              <a:rPr lang="en-GB" sz="1800" b="1" i="0" u="none" strike="noStrike" cap="none">
                <a:solidFill>
                  <a:schemeClr val="accent3"/>
                </a:solidFill>
                <a:latin typeface="Chivo"/>
                <a:ea typeface="Chivo"/>
                <a:cs typeface="Chivo"/>
                <a:sym typeface="Chivo"/>
              </a:rPr>
              <a:t>Clarify the path</a:t>
            </a:r>
            <a:r>
              <a:rPr lang="en-GB" sz="1800" b="0" i="0" u="none" strike="noStrike" cap="none">
                <a:solidFill>
                  <a:schemeClr val="dk1"/>
                </a:solidFill>
                <a:latin typeface="Chivo"/>
                <a:ea typeface="Chivo"/>
                <a:cs typeface="Chivo"/>
                <a:sym typeface="Chivo"/>
              </a:rPr>
              <a:t>)</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Next phase: </a:t>
            </a:r>
            <a:r>
              <a:rPr lang="en-GB" sz="1800" b="1" i="0" u="none" strike="noStrike" cap="none">
                <a:solidFill>
                  <a:schemeClr val="accent3"/>
                </a:solidFill>
                <a:latin typeface="Chivo"/>
                <a:ea typeface="Chivo"/>
                <a:cs typeface="Chivo"/>
                <a:sym typeface="Chivo"/>
              </a:rPr>
              <a:t>Enter the path</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How to connect to K12 better? </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We do not have a seamless system</a:t>
            </a:r>
            <a:endParaRPr sz="24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61" name="Google Shape;61;p5"/>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5</a:t>
            </a:fld>
            <a:endParaRPr sz="1200" b="0" i="0" u="none" strike="noStrike" cap="none">
              <a:solidFill>
                <a:srgbClr val="9EB3C2"/>
              </a:solidFill>
              <a:latin typeface="Chivo"/>
              <a:ea typeface="Chivo"/>
              <a:cs typeface="Chivo"/>
              <a:sym typeface="Chivo"/>
            </a:endParaRPr>
          </a:p>
        </p:txBody>
      </p:sp>
      <p:pic>
        <p:nvPicPr>
          <p:cNvPr id="62" name="Google Shape;62;p5"/>
          <p:cNvPicPr preferRelativeResize="0"/>
          <p:nvPr/>
        </p:nvPicPr>
        <p:blipFill rotWithShape="1">
          <a:blip r:embed="rId3">
            <a:alphaModFix/>
          </a:blip>
          <a:srcRect/>
          <a:stretch/>
        </p:blipFill>
        <p:spPr>
          <a:xfrm>
            <a:off x="4876800" y="2571750"/>
            <a:ext cx="3817620" cy="2147411"/>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6"/>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6</a:t>
            </a:fld>
            <a:endParaRPr/>
          </a:p>
        </p:txBody>
      </p:sp>
      <p:sp>
        <p:nvSpPr>
          <p:cNvPr id="68" name="Google Shape;68;p6"/>
          <p:cNvSpPr txBox="1"/>
          <p:nvPr/>
        </p:nvSpPr>
        <p:spPr>
          <a:xfrm>
            <a:off x="1424940" y="2114550"/>
            <a:ext cx="6156960" cy="1558290"/>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hivo"/>
                <a:ea typeface="Chivo"/>
                <a:cs typeface="Chivo"/>
                <a:sym typeface="Chivo"/>
              </a:rPr>
              <a:t>Over 1/2 of the students who apply to community college never start –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hivo"/>
                <a:ea typeface="Chivo"/>
                <a:cs typeface="Chivo"/>
                <a:sym typeface="Chivo"/>
              </a:rPr>
              <a:t>129,024 were lost in the SCCRC colleges in fall 2017 (CalPASSplus)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7"/>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How to get students into the right meta-major</a:t>
            </a:r>
            <a:endParaRPr sz="2400" b="1" i="0" u="none" strike="noStrike" cap="none">
              <a:solidFill>
                <a:schemeClr val="accent3"/>
              </a:solidFill>
              <a:latin typeface="Roboto Slab"/>
              <a:ea typeface="Roboto Slab"/>
              <a:cs typeface="Roboto Slab"/>
              <a:sym typeface="Roboto Slab"/>
            </a:endParaRPr>
          </a:p>
        </p:txBody>
      </p:sp>
      <p:sp>
        <p:nvSpPr>
          <p:cNvPr id="74" name="Google Shape;74;p7"/>
          <p:cNvSpPr txBox="1">
            <a:spLocks noGrp="1"/>
          </p:cNvSpPr>
          <p:nvPr>
            <p:ph type="subTitle" idx="4294967295"/>
          </p:nvPr>
        </p:nvSpPr>
        <p:spPr>
          <a:xfrm>
            <a:off x="664669" y="1590595"/>
            <a:ext cx="7814662" cy="3083505"/>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Simply having meta-majors in place will not ensure that students select the correct one for them. </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How can we improve understanding among high school students about the programs offered by the college and where they lead in terms of employment and further education? (Completion by Design)</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75" name="Google Shape;75;p7"/>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7</a:t>
            </a:fld>
            <a:endParaRPr sz="1200" b="0" i="0" u="none" strike="noStrike" cap="none">
              <a:solidFill>
                <a:srgbClr val="9EB3C2"/>
              </a:solidFill>
              <a:latin typeface="Chivo"/>
              <a:ea typeface="Chivo"/>
              <a:cs typeface="Chivo"/>
              <a:sym typeface="Chivo"/>
            </a:endParaRPr>
          </a:p>
        </p:txBody>
      </p:sp>
      <p:pic>
        <p:nvPicPr>
          <p:cNvPr id="76" name="Google Shape;76;p7"/>
          <p:cNvPicPr preferRelativeResize="0"/>
          <p:nvPr/>
        </p:nvPicPr>
        <p:blipFill rotWithShape="1">
          <a:blip r:embed="rId3">
            <a:alphaModFix/>
          </a:blip>
          <a:srcRect/>
          <a:stretch/>
        </p:blipFill>
        <p:spPr>
          <a:xfrm>
            <a:off x="5349239" y="3517792"/>
            <a:ext cx="2306955" cy="127570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8"/>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8</a:t>
            </a:fld>
            <a:endParaRPr/>
          </a:p>
        </p:txBody>
      </p:sp>
      <p:sp>
        <p:nvSpPr>
          <p:cNvPr id="82" name="Google Shape;82;p8"/>
          <p:cNvSpPr/>
          <p:nvPr/>
        </p:nvSpPr>
        <p:spPr>
          <a:xfrm>
            <a:off x="2286000" y="2310140"/>
            <a:ext cx="4572000" cy="1569660"/>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400"/>
              <a:buFont typeface="Arial"/>
              <a:buNone/>
            </a:pPr>
            <a:r>
              <a:rPr lang="en-GB" sz="2400" b="1" i="0" u="none" strike="noStrike" cap="none">
                <a:solidFill>
                  <a:srgbClr val="000000"/>
                </a:solidFill>
                <a:latin typeface="Arial"/>
                <a:ea typeface="Arial"/>
                <a:cs typeface="Arial"/>
                <a:sym typeface="Arial"/>
              </a:rPr>
              <a:t> </a:t>
            </a:r>
            <a:r>
              <a:rPr lang="en-GB" sz="2400" b="0" i="1" u="none" strike="noStrike" cap="none">
                <a:solidFill>
                  <a:srgbClr val="000000"/>
                </a:solidFill>
                <a:latin typeface="Chivo"/>
                <a:ea typeface="Chivo"/>
                <a:cs typeface="Chivo"/>
                <a:sym typeface="Chivo"/>
              </a:rPr>
              <a:t>“Essentially, the first time two thirds of students choose a major, they are guessing.” (EAB)</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9"/>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Undecided students</a:t>
            </a:r>
            <a:endParaRPr sz="2400" b="1" i="0" u="none" strike="noStrike" cap="none">
              <a:solidFill>
                <a:schemeClr val="accent3"/>
              </a:solidFill>
              <a:latin typeface="Roboto Slab"/>
              <a:ea typeface="Roboto Slab"/>
              <a:cs typeface="Roboto Slab"/>
              <a:sym typeface="Roboto Slab"/>
            </a:endParaRPr>
          </a:p>
        </p:txBody>
      </p:sp>
      <p:sp>
        <p:nvSpPr>
          <p:cNvPr id="88" name="Google Shape;88;p9"/>
          <p:cNvSpPr txBox="1">
            <a:spLocks noGrp="1"/>
          </p:cNvSpPr>
          <p:nvPr>
            <p:ph type="subTitle" idx="4294967295"/>
          </p:nvPr>
        </p:nvSpPr>
        <p:spPr>
          <a:xfrm>
            <a:off x="664669" y="1759644"/>
            <a:ext cx="7814662" cy="2914456"/>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“Making them choose a major creates anxiety and cognitive dissonance.” (CCRC)</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1" u="none" strike="noStrike" cap="none">
                <a:solidFill>
                  <a:schemeClr val="dk1"/>
                </a:solidFill>
                <a:latin typeface="Chivo"/>
                <a:ea typeface="Chivo"/>
                <a:cs typeface="Chivo"/>
                <a:sym typeface="Chivo"/>
              </a:rPr>
              <a:t>“Better guidance in picking appropriate programs … is clearly an important condition for providing college transition support directly to low-transition high schools.” (National Bureau of Economic Research)</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1" u="none" strike="noStrike" cap="none">
                <a:solidFill>
                  <a:schemeClr val="dk1"/>
                </a:solidFill>
                <a:latin typeface="Arial"/>
                <a:ea typeface="Arial"/>
                <a:cs typeface="Arial"/>
                <a:sym typeface="Arial"/>
              </a:rPr>
              <a:t> </a:t>
            </a:r>
            <a:r>
              <a:rPr lang="en-GB" sz="1800" b="0" i="0" u="none" strike="noStrike" cap="none">
                <a:solidFill>
                  <a:schemeClr val="dk1"/>
                </a:solidFill>
                <a:latin typeface="Chivo"/>
                <a:ea typeface="Chivo"/>
                <a:cs typeface="Chivo"/>
                <a:sym typeface="Chivo"/>
              </a:rPr>
              <a:t>Do our colleges have the capacity to help all undecided students carry out career exploration and decision-making?</a:t>
            </a:r>
            <a:endParaRPr sz="1800" b="0" i="0" u="none" strike="noStrike" cap="none">
              <a:solidFill>
                <a:schemeClr val="dk1"/>
              </a:solidFill>
              <a:latin typeface="Chivo"/>
              <a:ea typeface="Chivo"/>
              <a:cs typeface="Chivo"/>
              <a:sym typeface="Chivo"/>
            </a:endParaRPr>
          </a:p>
        </p:txBody>
      </p:sp>
      <p:sp>
        <p:nvSpPr>
          <p:cNvPr id="89" name="Google Shape;89;p9"/>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9</a:t>
            </a:fld>
            <a:endParaRPr sz="1200" b="0" i="0" u="none" strike="noStrike" cap="none">
              <a:solidFill>
                <a:srgbClr val="9EB3C2"/>
              </a:solidFill>
              <a:latin typeface="Chivo"/>
              <a:ea typeface="Chivo"/>
              <a:cs typeface="Chivo"/>
              <a:sym typeface="Chivo"/>
            </a:endParaRPr>
          </a:p>
        </p:txBody>
      </p:sp>
      <p:pic>
        <p:nvPicPr>
          <p:cNvPr id="90" name="Google Shape;90;p9"/>
          <p:cNvPicPr preferRelativeResize="0"/>
          <p:nvPr/>
        </p:nvPicPr>
        <p:blipFill rotWithShape="1">
          <a:blip r:embed="rId3">
            <a:alphaModFix/>
          </a:blip>
          <a:srcRect/>
          <a:stretch/>
        </p:blipFill>
        <p:spPr>
          <a:xfrm>
            <a:off x="499975" y="106680"/>
            <a:ext cx="1671725" cy="1111697"/>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0"/>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Career exploration and the decision-making process</a:t>
            </a:r>
            <a:endParaRPr sz="2400" b="1" i="0" u="none" strike="noStrike" cap="none">
              <a:solidFill>
                <a:schemeClr val="accent3"/>
              </a:solidFill>
              <a:latin typeface="Roboto Slab"/>
              <a:ea typeface="Roboto Slab"/>
              <a:cs typeface="Roboto Slab"/>
              <a:sym typeface="Roboto Slab"/>
            </a:endParaRPr>
          </a:p>
        </p:txBody>
      </p:sp>
      <p:sp>
        <p:nvSpPr>
          <p:cNvPr id="96" name="Google Shape;96;p10"/>
          <p:cNvSpPr txBox="1">
            <a:spLocks noGrp="1"/>
          </p:cNvSpPr>
          <p:nvPr>
            <p:ph type="subTitle" idx="4294967295"/>
          </p:nvPr>
        </p:nvSpPr>
        <p:spPr>
          <a:xfrm>
            <a:off x="664669" y="2278380"/>
            <a:ext cx="7814662" cy="2395719"/>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Career choice is developmental</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1" u="none" strike="noStrike" cap="none">
                <a:solidFill>
                  <a:schemeClr val="dk1"/>
                </a:solidFill>
                <a:latin typeface="Chivo"/>
                <a:ea typeface="Chivo"/>
                <a:cs typeface="Chivo"/>
                <a:sym typeface="Chivo"/>
              </a:rPr>
              <a:t>“It is not realistic to expect most students to identify a major      immediately upon matriculation.” (Karp, CCRC).</a:t>
            </a:r>
            <a:endParaRPr sz="2400" b="0" i="0" u="none" strike="noStrike" cap="none">
              <a:solidFill>
                <a:schemeClr val="dk1"/>
              </a:solidFill>
              <a:latin typeface="Chivo"/>
              <a:ea typeface="Chivo"/>
              <a:cs typeface="Chivo"/>
              <a:sym typeface="Chivo"/>
            </a:endParaRPr>
          </a:p>
          <a:p>
            <a:pPr marL="0" marR="0" lvl="0" indent="0" algn="l" rtl="0">
              <a:lnSpc>
                <a:spcPct val="114000"/>
              </a:lnSpc>
              <a:spcBef>
                <a:spcPts val="0"/>
              </a:spcBef>
              <a:spcAft>
                <a:spcPts val="0"/>
              </a:spcAft>
              <a:buClr>
                <a:schemeClr val="accent1"/>
              </a:buClr>
              <a:buSzPts val="2400"/>
              <a:buFont typeface="Chivo"/>
              <a:buChar char="▰"/>
            </a:pPr>
            <a:r>
              <a:rPr lang="en-GB" sz="1800" b="0" i="1" u="none" strike="noStrike" cap="none">
                <a:solidFill>
                  <a:srgbClr val="000000"/>
                </a:solidFill>
                <a:latin typeface="Chivo"/>
                <a:ea typeface="Chivo"/>
                <a:cs typeface="Chivo"/>
                <a:sym typeface="Chivo"/>
              </a:rPr>
              <a:t>    “Pre-nursing is our number one major - that is not an informed</a:t>
            </a:r>
            <a:endParaRPr sz="2400" b="0" i="0" u="none" strike="noStrike" cap="none">
              <a:solidFill>
                <a:schemeClr val="dk1"/>
              </a:solidFill>
              <a:latin typeface="Chivo"/>
              <a:ea typeface="Chivo"/>
              <a:cs typeface="Chivo"/>
              <a:sym typeface="Chivo"/>
            </a:endParaRPr>
          </a:p>
          <a:p>
            <a:pPr marL="0" marR="0" lvl="0" indent="0" algn="l" rtl="0">
              <a:lnSpc>
                <a:spcPct val="114000"/>
              </a:lnSpc>
              <a:spcBef>
                <a:spcPts val="0"/>
              </a:spcBef>
              <a:spcAft>
                <a:spcPts val="0"/>
              </a:spcAft>
              <a:buClr>
                <a:schemeClr val="accent1"/>
              </a:buClr>
              <a:buSzPts val="2400"/>
              <a:buFont typeface="Chivo"/>
              <a:buNone/>
            </a:pPr>
            <a:r>
              <a:rPr lang="en-GB" sz="1800" b="0" i="1" u="none" strike="noStrike" cap="none">
                <a:solidFill>
                  <a:srgbClr val="000000"/>
                </a:solidFill>
                <a:latin typeface="Chivo"/>
                <a:ea typeface="Chivo"/>
                <a:cs typeface="Chivo"/>
                <a:sym typeface="Chivo"/>
              </a:rPr>
              <a:t>       decision.” (Counselor, Cuesta)</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97" name="Google Shape;97;p10"/>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10</a:t>
            </a:fld>
            <a:endParaRPr sz="1200" b="0" i="0" u="none" strike="noStrike" cap="none">
              <a:solidFill>
                <a:srgbClr val="9EB3C2"/>
              </a:solidFill>
              <a:latin typeface="Chivo"/>
              <a:ea typeface="Chivo"/>
              <a:cs typeface="Chivo"/>
              <a:sym typeface="Chivo"/>
            </a:endParaRPr>
          </a:p>
        </p:txBody>
      </p:sp>
      <p:pic>
        <p:nvPicPr>
          <p:cNvPr id="98" name="Google Shape;98;p10"/>
          <p:cNvPicPr preferRelativeResize="0"/>
          <p:nvPr/>
        </p:nvPicPr>
        <p:blipFill rotWithShape="1">
          <a:blip r:embed="rId3">
            <a:alphaModFix/>
          </a:blip>
          <a:srcRect/>
          <a:stretch/>
        </p:blipFill>
        <p:spPr>
          <a:xfrm>
            <a:off x="6640783" y="1074419"/>
            <a:ext cx="1694543" cy="1623061"/>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gc2083c8aaf_0_0"/>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11</a:t>
            </a:fld>
            <a:endParaRPr/>
          </a:p>
        </p:txBody>
      </p:sp>
      <p:sp>
        <p:nvSpPr>
          <p:cNvPr id="104" name="Google Shape;104;gc2083c8aaf_0_0"/>
          <p:cNvSpPr txBox="1"/>
          <p:nvPr/>
        </p:nvSpPr>
        <p:spPr>
          <a:xfrm>
            <a:off x="1051850" y="1794925"/>
            <a:ext cx="7073400" cy="1985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2100" b="1" i="0" u="none" strike="noStrike" cap="none">
                <a:solidFill>
                  <a:schemeClr val="accent3"/>
                </a:solidFill>
                <a:latin typeface="Chivo"/>
                <a:ea typeface="Chivo"/>
                <a:cs typeface="Chivo"/>
                <a:sym typeface="Chivo"/>
              </a:rPr>
              <a:t>Reflection discussion 1:</a:t>
            </a:r>
            <a:endParaRPr sz="2100" b="1" i="0" u="none" strike="noStrike" cap="none">
              <a:solidFill>
                <a:schemeClr val="accent3"/>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700"/>
              <a:buFont typeface="Arial"/>
              <a:buNone/>
            </a:pPr>
            <a:r>
              <a:rPr lang="en-GB" sz="2700" b="0" i="0" u="none" strike="noStrike" cap="none">
                <a:solidFill>
                  <a:srgbClr val="000000"/>
                </a:solidFill>
                <a:latin typeface="Chivo"/>
                <a:ea typeface="Chivo"/>
                <a:cs typeface="Chivo"/>
                <a:sym typeface="Chivo"/>
              </a:rPr>
              <a:t> How can we help undecided students “enter the correct path”?</a:t>
            </a:r>
            <a:endParaRPr sz="27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hivo"/>
              <a:ea typeface="Chivo"/>
              <a:cs typeface="Chivo"/>
              <a:sym typeface="Chiv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c2ec9a2533_0_0"/>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12</a:t>
            </a:fld>
            <a:endParaRPr/>
          </a:p>
        </p:txBody>
      </p:sp>
      <p:sp>
        <p:nvSpPr>
          <p:cNvPr id="110" name="Google Shape;110;gc2ec9a2533_0_0"/>
          <p:cNvSpPr txBox="1"/>
          <p:nvPr/>
        </p:nvSpPr>
        <p:spPr>
          <a:xfrm>
            <a:off x="1451375" y="1642350"/>
            <a:ext cx="6582300" cy="1385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rgbClr val="000000"/>
                </a:solidFill>
                <a:latin typeface="Chivo"/>
                <a:ea typeface="Chivo"/>
                <a:cs typeface="Chivo"/>
                <a:sym typeface="Chivo"/>
              </a:rPr>
              <a:t>Choose someone to report out</a:t>
            </a:r>
            <a:endParaRPr sz="26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rgbClr val="000000"/>
                </a:solidFill>
                <a:latin typeface="Chivo"/>
                <a:ea typeface="Chivo"/>
                <a:cs typeface="Chivo"/>
                <a:sym typeface="Chivo"/>
              </a:rPr>
              <a:t>Top 3 ideas</a:t>
            </a:r>
            <a:endParaRPr sz="26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rgbClr val="000000"/>
                </a:solidFill>
                <a:latin typeface="Chivo"/>
                <a:ea typeface="Chivo"/>
                <a:cs typeface="Chivo"/>
                <a:sym typeface="Chivo"/>
              </a:rPr>
              <a:t>2 minutes</a:t>
            </a:r>
            <a:endParaRPr sz="2600" b="0" i="0" u="none" strike="noStrike" cap="none">
              <a:solidFill>
                <a:srgbClr val="000000"/>
              </a:solidFill>
              <a:latin typeface="Chivo"/>
              <a:ea typeface="Chivo"/>
              <a:cs typeface="Chivo"/>
              <a:sym typeface="Chiv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gc2083c8aaf_0_5"/>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13</a:t>
            </a:fld>
            <a:endParaRPr/>
          </a:p>
        </p:txBody>
      </p:sp>
      <p:sp>
        <p:nvSpPr>
          <p:cNvPr id="116" name="Google Shape;116;gc2083c8aaf_0_5"/>
          <p:cNvSpPr txBox="1"/>
          <p:nvPr/>
        </p:nvSpPr>
        <p:spPr>
          <a:xfrm>
            <a:off x="1090450" y="1669475"/>
            <a:ext cx="6909600" cy="1816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2100" b="1" i="0" u="none" strike="noStrike" cap="none">
                <a:solidFill>
                  <a:schemeClr val="accent3"/>
                </a:solidFill>
                <a:latin typeface="Chivo"/>
                <a:ea typeface="Chivo"/>
                <a:cs typeface="Chivo"/>
                <a:sym typeface="Chivo"/>
              </a:rPr>
              <a:t>Toolkit content on this topic:</a:t>
            </a:r>
            <a:endParaRPr sz="2100" b="1" i="0" u="none" strike="noStrike" cap="none">
              <a:solidFill>
                <a:schemeClr val="accent3"/>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Chivo"/>
                <a:ea typeface="Chivo"/>
                <a:cs typeface="Chivo"/>
                <a:sym typeface="Chivo"/>
              </a:rPr>
              <a:t>College-provided career exploration classes p9</a:t>
            </a:r>
            <a:endParaRPr sz="19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Chivo"/>
                <a:ea typeface="Chivo"/>
                <a:cs typeface="Chivo"/>
                <a:sym typeface="Chivo"/>
              </a:rPr>
              <a:t>High school career exploration benefits p10</a:t>
            </a:r>
            <a:endParaRPr sz="19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Chivo"/>
                <a:ea typeface="Chivo"/>
                <a:cs typeface="Chivo"/>
                <a:sym typeface="Chivo"/>
              </a:rPr>
              <a:t>Labor market information p17</a:t>
            </a:r>
            <a:endParaRPr sz="19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hivo"/>
              <a:ea typeface="Chivo"/>
              <a:cs typeface="Chivo"/>
              <a:sym typeface="Chiv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1"/>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14</a:t>
            </a:fld>
            <a:endParaRPr/>
          </a:p>
        </p:txBody>
      </p:sp>
      <p:sp>
        <p:nvSpPr>
          <p:cNvPr id="122" name="Google Shape;122;p11"/>
          <p:cNvSpPr/>
          <p:nvPr/>
        </p:nvSpPr>
        <p:spPr>
          <a:xfrm>
            <a:off x="1882140" y="1934677"/>
            <a:ext cx="5562600" cy="1938992"/>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hivo"/>
                <a:ea typeface="Chivo"/>
                <a:cs typeface="Chivo"/>
                <a:sym typeface="Chivo"/>
              </a:rPr>
              <a:t>“Critical career conversations need to start in 6</a:t>
            </a:r>
            <a:r>
              <a:rPr lang="en-GB" sz="2400" b="0" i="0" u="none" strike="noStrike" cap="none" baseline="30000">
                <a:solidFill>
                  <a:srgbClr val="000000"/>
                </a:solidFill>
                <a:latin typeface="Chivo"/>
                <a:ea typeface="Chivo"/>
                <a:cs typeface="Chivo"/>
                <a:sym typeface="Chivo"/>
              </a:rPr>
              <a:t>th</a:t>
            </a:r>
            <a:r>
              <a:rPr lang="en-GB" sz="2400" b="0" i="0" u="none" strike="noStrike" cap="none">
                <a:solidFill>
                  <a:srgbClr val="000000"/>
                </a:solidFill>
                <a:latin typeface="Chivo"/>
                <a:ea typeface="Chivo"/>
                <a:cs typeface="Chivo"/>
                <a:sym typeface="Chivo"/>
              </a:rPr>
              <a:t> and 7</a:t>
            </a:r>
            <a:r>
              <a:rPr lang="en-GB" sz="2400" b="0" i="0" u="none" strike="noStrike" cap="none" baseline="30000">
                <a:solidFill>
                  <a:srgbClr val="000000"/>
                </a:solidFill>
                <a:latin typeface="Chivo"/>
                <a:ea typeface="Chivo"/>
                <a:cs typeface="Chivo"/>
                <a:sym typeface="Chivo"/>
              </a:rPr>
              <a:t>th</a:t>
            </a:r>
            <a:r>
              <a:rPr lang="en-GB" sz="2400" b="0" i="0" u="none" strike="noStrike" cap="none">
                <a:solidFill>
                  <a:srgbClr val="000000"/>
                </a:solidFill>
                <a:latin typeface="Chivo"/>
                <a:ea typeface="Chivo"/>
                <a:cs typeface="Chivo"/>
                <a:sym typeface="Chivo"/>
              </a:rPr>
              <a:t> grade with middle school teachers/ counselors and then be continued in the home”. (Counselor, Ventura College)</a:t>
            </a:r>
            <a:endParaRPr sz="2400" b="0" i="0" u="none" strike="noStrike" cap="none">
              <a:solidFill>
                <a:srgbClr val="000000"/>
              </a:solidFill>
              <a:latin typeface="Chivo"/>
              <a:ea typeface="Chivo"/>
              <a:cs typeface="Chivo"/>
              <a:sym typeface="Chiv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2"/>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College-provided career and meta-major information</a:t>
            </a:r>
            <a:endParaRPr sz="2400" b="1" i="0" u="none" strike="noStrike" cap="none">
              <a:solidFill>
                <a:schemeClr val="accent3"/>
              </a:solidFill>
              <a:latin typeface="Roboto Slab"/>
              <a:ea typeface="Roboto Slab"/>
              <a:cs typeface="Roboto Slab"/>
              <a:sym typeface="Roboto Slab"/>
            </a:endParaRPr>
          </a:p>
        </p:txBody>
      </p:sp>
      <p:sp>
        <p:nvSpPr>
          <p:cNvPr id="128" name="Google Shape;128;p12"/>
          <p:cNvSpPr txBox="1">
            <a:spLocks noGrp="1"/>
          </p:cNvSpPr>
          <p:nvPr>
            <p:ph type="subTitle" idx="4294967295"/>
          </p:nvPr>
        </p:nvSpPr>
        <p:spPr>
          <a:xfrm>
            <a:off x="664669" y="2285999"/>
            <a:ext cx="7814662" cy="2293621"/>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Imagine if our colleges were the go-to place for local labor market information.</a:t>
            </a:r>
            <a:endParaRPr sz="18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Many students report finding college-provided information confusing rather than helpful.”(CCRC)</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How can we make sure they have understood the information and moved forward in their career decision-making?</a:t>
            </a:r>
            <a:endParaRPr sz="24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1"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129" name="Google Shape;129;p12"/>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15</a:t>
            </a:fld>
            <a:endParaRPr sz="1200" b="0" i="0" u="none" strike="noStrike" cap="none">
              <a:solidFill>
                <a:srgbClr val="9EB3C2"/>
              </a:solidFill>
              <a:latin typeface="Chivo"/>
              <a:ea typeface="Chivo"/>
              <a:cs typeface="Chivo"/>
              <a:sym typeface="Chivo"/>
            </a:endParaRPr>
          </a:p>
        </p:txBody>
      </p:sp>
      <p:pic>
        <p:nvPicPr>
          <p:cNvPr id="130" name="Google Shape;130;p12"/>
          <p:cNvPicPr preferRelativeResize="0"/>
          <p:nvPr/>
        </p:nvPicPr>
        <p:blipFill rotWithShape="1">
          <a:blip r:embed="rId3">
            <a:alphaModFix/>
          </a:blip>
          <a:srcRect/>
          <a:stretch/>
        </p:blipFill>
        <p:spPr>
          <a:xfrm>
            <a:off x="3148645" y="1117140"/>
            <a:ext cx="2339340" cy="974908"/>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3"/>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High school career exploration</a:t>
            </a:r>
            <a:endParaRPr sz="2400" b="1" i="0" u="none" strike="noStrike" cap="none">
              <a:solidFill>
                <a:schemeClr val="accent3"/>
              </a:solidFill>
              <a:latin typeface="Roboto Slab"/>
              <a:ea typeface="Roboto Slab"/>
              <a:cs typeface="Roboto Slab"/>
              <a:sym typeface="Roboto Slab"/>
            </a:endParaRPr>
          </a:p>
        </p:txBody>
      </p:sp>
      <p:sp>
        <p:nvSpPr>
          <p:cNvPr id="136" name="Google Shape;136;p13"/>
          <p:cNvSpPr txBox="1">
            <a:spLocks noGrp="1"/>
          </p:cNvSpPr>
          <p:nvPr>
            <p:ph type="subTitle" idx="4294967295"/>
          </p:nvPr>
        </p:nvSpPr>
        <p:spPr>
          <a:xfrm>
            <a:off x="664669" y="2186940"/>
            <a:ext cx="7814662" cy="2487160"/>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“The opportunity to explore career fields while in high school at no cost to students and their families is invaluable.” (Jenkins, Lahr &amp; Fink)</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1" u="none" strike="noStrike" cap="none">
                <a:solidFill>
                  <a:schemeClr val="dk1"/>
                </a:solidFill>
                <a:latin typeface="Arial"/>
                <a:ea typeface="Arial"/>
                <a:cs typeface="Arial"/>
                <a:sym typeface="Arial"/>
              </a:rPr>
              <a:t> </a:t>
            </a:r>
            <a:r>
              <a:rPr lang="en-GB" sz="1800" b="0" i="0" u="none" strike="noStrike" cap="none">
                <a:solidFill>
                  <a:schemeClr val="dk1"/>
                </a:solidFill>
                <a:latin typeface="Chivo"/>
                <a:ea typeface="Chivo"/>
                <a:cs typeface="Chivo"/>
                <a:sym typeface="Chivo"/>
              </a:rPr>
              <a:t>Are we encouraging our high schools to offer career exploration classes and to embed our meta-majors in them? </a:t>
            </a:r>
            <a:endParaRPr sz="24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137" name="Google Shape;137;p13"/>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16</a:t>
            </a:fld>
            <a:endParaRPr sz="1200" b="0" i="0" u="none" strike="noStrike" cap="none">
              <a:solidFill>
                <a:srgbClr val="9EB3C2"/>
              </a:solidFill>
              <a:latin typeface="Chivo"/>
              <a:ea typeface="Chivo"/>
              <a:cs typeface="Chivo"/>
              <a:sym typeface="Chivo"/>
            </a:endParaRPr>
          </a:p>
        </p:txBody>
      </p:sp>
      <p:pic>
        <p:nvPicPr>
          <p:cNvPr id="138" name="Google Shape;138;p13"/>
          <p:cNvPicPr preferRelativeResize="0"/>
          <p:nvPr/>
        </p:nvPicPr>
        <p:blipFill rotWithShape="1">
          <a:blip r:embed="rId3">
            <a:alphaModFix/>
          </a:blip>
          <a:srcRect/>
          <a:stretch/>
        </p:blipFill>
        <p:spPr>
          <a:xfrm>
            <a:off x="407287" y="350008"/>
            <a:ext cx="1744308" cy="1273933"/>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4"/>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17</a:t>
            </a:fld>
            <a:endParaRPr/>
          </a:p>
        </p:txBody>
      </p:sp>
      <p:sp>
        <p:nvSpPr>
          <p:cNvPr id="144" name="Google Shape;144;p14"/>
          <p:cNvSpPr/>
          <p:nvPr/>
        </p:nvSpPr>
        <p:spPr>
          <a:xfrm>
            <a:off x="2186940" y="1699570"/>
            <a:ext cx="4869180" cy="2169761"/>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“I have seen a culture change in the last 2 years, with students having had exposure to career exploration in high school.” (Counselor, Ventura College) </a:t>
            </a:r>
            <a:endParaRPr sz="2400" b="0" i="0" u="none" strike="noStrike" cap="none">
              <a:solidFill>
                <a:srgbClr val="000000"/>
              </a:solidFill>
              <a:latin typeface="Chivo"/>
              <a:ea typeface="Chivo"/>
              <a:cs typeface="Chivo"/>
              <a:sym typeface="Chiv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5"/>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College career exploration classes in high school</a:t>
            </a:r>
            <a:endParaRPr sz="2400" b="1" i="0" u="none" strike="noStrike" cap="none">
              <a:solidFill>
                <a:schemeClr val="accent3"/>
              </a:solidFill>
              <a:latin typeface="Roboto Slab"/>
              <a:ea typeface="Roboto Slab"/>
              <a:cs typeface="Roboto Slab"/>
              <a:sym typeface="Roboto Slab"/>
            </a:endParaRPr>
          </a:p>
        </p:txBody>
      </p:sp>
      <p:sp>
        <p:nvSpPr>
          <p:cNvPr id="150" name="Google Shape;150;p15"/>
          <p:cNvSpPr txBox="1">
            <a:spLocks noGrp="1"/>
          </p:cNvSpPr>
          <p:nvPr>
            <p:ph type="subTitle" idx="4294967295"/>
          </p:nvPr>
        </p:nvSpPr>
        <p:spPr>
          <a:xfrm>
            <a:off x="664669" y="2286000"/>
            <a:ext cx="7814662" cy="2388100"/>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Several colleges across the state</a:t>
            </a:r>
            <a:r>
              <a:rPr lang="en-GB" sz="1800" b="1" i="0" u="none" strike="noStrike" cap="none">
                <a:solidFill>
                  <a:schemeClr val="dk1"/>
                </a:solidFill>
                <a:latin typeface="Chivo"/>
                <a:ea typeface="Chivo"/>
                <a:cs typeface="Chivo"/>
                <a:sym typeface="Chivo"/>
              </a:rPr>
              <a:t> </a:t>
            </a:r>
            <a:r>
              <a:rPr lang="en-GB" sz="1800" b="0" i="0" u="none" strike="noStrike" cap="none">
                <a:solidFill>
                  <a:schemeClr val="dk1"/>
                </a:solidFill>
                <a:latin typeface="Chivo"/>
                <a:ea typeface="Chivo"/>
                <a:cs typeface="Chivo"/>
                <a:sym typeface="Chivo"/>
              </a:rPr>
              <a:t>offer a 0.5 or 1 unit class for high school seniors to revise their 9th grade career plans and to complete their college student education plans. (Cuesta, ELAC, Lake Tahoe). </a:t>
            </a:r>
            <a:endParaRPr sz="18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College of the Canyons offers a dual enrollment career exploration class and a student success class at each of its local high schools.</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151" name="Google Shape;151;p15"/>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18</a:t>
            </a:fld>
            <a:endParaRPr sz="1200" b="0" i="0" u="none" strike="noStrike" cap="none">
              <a:solidFill>
                <a:srgbClr val="9EB3C2"/>
              </a:solidFill>
              <a:latin typeface="Chivo"/>
              <a:ea typeface="Chivo"/>
              <a:cs typeface="Chivo"/>
              <a:sym typeface="Chivo"/>
            </a:endParaRPr>
          </a:p>
        </p:txBody>
      </p:sp>
      <p:pic>
        <p:nvPicPr>
          <p:cNvPr id="152" name="Google Shape;152;p15"/>
          <p:cNvPicPr preferRelativeResize="0"/>
          <p:nvPr/>
        </p:nvPicPr>
        <p:blipFill rotWithShape="1">
          <a:blip r:embed="rId3">
            <a:alphaModFix/>
          </a:blip>
          <a:srcRect/>
          <a:stretch/>
        </p:blipFill>
        <p:spPr>
          <a:xfrm>
            <a:off x="3825239" y="1078230"/>
            <a:ext cx="1811655" cy="120777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6"/>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19</a:t>
            </a:fld>
            <a:endParaRPr/>
          </a:p>
        </p:txBody>
      </p:sp>
      <p:sp>
        <p:nvSpPr>
          <p:cNvPr id="158" name="Google Shape;158;p16"/>
          <p:cNvSpPr/>
          <p:nvPr/>
        </p:nvSpPr>
        <p:spPr>
          <a:xfrm>
            <a:off x="1508760" y="1505873"/>
            <a:ext cx="6766560" cy="3046988"/>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“High school counselors were able to conduct exit interviews with seniors in September/ October. They were able to identify which students wanted to go to Allan Hancock College, and the undecided group took a college career planning class during their senior year.”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(Counselor, Allan Hancock College)</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7"/>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Dual enrollment/ early college credit students</a:t>
            </a:r>
            <a:endParaRPr sz="2400" b="1" i="0" u="none" strike="noStrike" cap="none">
              <a:solidFill>
                <a:schemeClr val="accent3"/>
              </a:solidFill>
              <a:latin typeface="Roboto Slab"/>
              <a:ea typeface="Roboto Slab"/>
              <a:cs typeface="Roboto Slab"/>
              <a:sym typeface="Roboto Slab"/>
            </a:endParaRPr>
          </a:p>
        </p:txBody>
      </p:sp>
      <p:sp>
        <p:nvSpPr>
          <p:cNvPr id="164" name="Google Shape;164;p17"/>
          <p:cNvSpPr txBox="1">
            <a:spLocks noGrp="1"/>
          </p:cNvSpPr>
          <p:nvPr>
            <p:ph type="subTitle" idx="4294967295"/>
          </p:nvPr>
        </p:nvSpPr>
        <p:spPr>
          <a:xfrm>
            <a:off x="664669" y="2148840"/>
            <a:ext cx="7814662" cy="2525259"/>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Santa Barbara City College created an agreement with their K12 schools to register all 8</a:t>
            </a:r>
            <a:r>
              <a:rPr lang="en-GB" sz="1800" b="0" i="0" u="none" strike="noStrike" cap="none" baseline="30000">
                <a:solidFill>
                  <a:schemeClr val="dk1"/>
                </a:solidFill>
                <a:latin typeface="Chivo"/>
                <a:ea typeface="Chivo"/>
                <a:cs typeface="Chivo"/>
                <a:sym typeface="Chivo"/>
              </a:rPr>
              <a:t>th</a:t>
            </a:r>
            <a:r>
              <a:rPr lang="en-GB" sz="1800" b="0" i="0" u="none" strike="noStrike" cap="none">
                <a:solidFill>
                  <a:schemeClr val="dk1"/>
                </a:solidFill>
                <a:latin typeface="Chivo"/>
                <a:ea typeface="Chivo"/>
                <a:cs typeface="Chivo"/>
                <a:sym typeface="Chivo"/>
              </a:rPr>
              <a:t> grade students with City College – the process is built in to high school orientation and class selection. The consent form stays on file for the duration of high school unless a parent withdraws approval.</a:t>
            </a:r>
            <a:endParaRPr sz="18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What can we do to develop a sense of belonging in our early college credit students?</a:t>
            </a:r>
            <a:endParaRPr sz="1800" b="0" i="0" u="none" strike="noStrike" cap="none">
              <a:solidFill>
                <a:schemeClr val="dk1"/>
              </a:solidFill>
              <a:latin typeface="Chivo"/>
              <a:ea typeface="Chivo"/>
              <a:cs typeface="Chivo"/>
              <a:sym typeface="Chivo"/>
            </a:endParaRPr>
          </a:p>
        </p:txBody>
      </p:sp>
      <p:sp>
        <p:nvSpPr>
          <p:cNvPr id="165" name="Google Shape;165;p17"/>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20</a:t>
            </a:fld>
            <a:endParaRPr sz="1200" b="0" i="0" u="none" strike="noStrike" cap="none">
              <a:solidFill>
                <a:srgbClr val="9EB3C2"/>
              </a:solidFill>
              <a:latin typeface="Chivo"/>
              <a:ea typeface="Chivo"/>
              <a:cs typeface="Chivo"/>
              <a:sym typeface="Chivo"/>
            </a:endParaRPr>
          </a:p>
        </p:txBody>
      </p:sp>
      <p:pic>
        <p:nvPicPr>
          <p:cNvPr id="166" name="Google Shape;166;p17"/>
          <p:cNvPicPr preferRelativeResize="0"/>
          <p:nvPr/>
        </p:nvPicPr>
        <p:blipFill rotWithShape="1">
          <a:blip r:embed="rId3">
            <a:alphaModFix/>
          </a:blip>
          <a:srcRect/>
          <a:stretch/>
        </p:blipFill>
        <p:spPr>
          <a:xfrm>
            <a:off x="3708083" y="1010943"/>
            <a:ext cx="1727834" cy="1137896"/>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c2083c8aaf_0_10"/>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21</a:t>
            </a:fld>
            <a:endParaRPr/>
          </a:p>
        </p:txBody>
      </p:sp>
      <p:sp>
        <p:nvSpPr>
          <p:cNvPr id="172" name="Google Shape;172;gc2083c8aaf_0_10"/>
          <p:cNvSpPr txBox="1"/>
          <p:nvPr/>
        </p:nvSpPr>
        <p:spPr>
          <a:xfrm>
            <a:off x="1013250" y="1611575"/>
            <a:ext cx="7247100" cy="1970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2100" b="1" i="0" u="none" strike="noStrike" cap="none">
                <a:solidFill>
                  <a:schemeClr val="accent3"/>
                </a:solidFill>
                <a:latin typeface="Chivo"/>
                <a:ea typeface="Chivo"/>
                <a:cs typeface="Chivo"/>
                <a:sym typeface="Chivo"/>
              </a:rPr>
              <a:t>Reflection discussion 2:</a:t>
            </a:r>
            <a:endParaRPr sz="2100" b="1" i="0" u="none" strike="noStrike" cap="none">
              <a:solidFill>
                <a:schemeClr val="accent3"/>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700"/>
              <a:buFont typeface="Arial"/>
              <a:buNone/>
            </a:pPr>
            <a:r>
              <a:rPr lang="en-GB" sz="2700" b="0" i="0" u="none" strike="noStrike" cap="none">
                <a:solidFill>
                  <a:srgbClr val="000000"/>
                </a:solidFill>
                <a:latin typeface="Chivo"/>
                <a:ea typeface="Chivo"/>
                <a:cs typeface="Chivo"/>
                <a:sym typeface="Chivo"/>
              </a:rPr>
              <a:t>How can we better connect with “our” high school students and create a sense of belonging?</a:t>
            </a:r>
            <a:endParaRPr sz="2700" b="0" i="0" u="none" strike="noStrike" cap="none">
              <a:solidFill>
                <a:srgbClr val="000000"/>
              </a:solidFill>
              <a:latin typeface="Chivo"/>
              <a:ea typeface="Chivo"/>
              <a:cs typeface="Chivo"/>
              <a:sym typeface="Chiv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gc2ec9a2533_0_5"/>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22</a:t>
            </a:fld>
            <a:endParaRPr/>
          </a:p>
        </p:txBody>
      </p:sp>
      <p:sp>
        <p:nvSpPr>
          <p:cNvPr id="178" name="Google Shape;178;gc2ec9a2533_0_5"/>
          <p:cNvSpPr txBox="1"/>
          <p:nvPr/>
        </p:nvSpPr>
        <p:spPr>
          <a:xfrm>
            <a:off x="1451375" y="1642350"/>
            <a:ext cx="6582300" cy="1385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rgbClr val="000000"/>
                </a:solidFill>
                <a:latin typeface="Chivo"/>
                <a:ea typeface="Chivo"/>
                <a:cs typeface="Chivo"/>
                <a:sym typeface="Chivo"/>
              </a:rPr>
              <a:t>Choose someone to report out</a:t>
            </a:r>
            <a:endParaRPr sz="26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rgbClr val="000000"/>
                </a:solidFill>
                <a:latin typeface="Chivo"/>
                <a:ea typeface="Chivo"/>
                <a:cs typeface="Chivo"/>
                <a:sym typeface="Chivo"/>
              </a:rPr>
              <a:t>Top 3 ideas</a:t>
            </a:r>
            <a:endParaRPr sz="26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rgbClr val="000000"/>
                </a:solidFill>
                <a:latin typeface="Chivo"/>
                <a:ea typeface="Chivo"/>
                <a:cs typeface="Chivo"/>
                <a:sym typeface="Chivo"/>
              </a:rPr>
              <a:t>2 minutes</a:t>
            </a:r>
            <a:endParaRPr sz="2600" b="0" i="0" u="none" strike="noStrike" cap="none">
              <a:solidFill>
                <a:srgbClr val="000000"/>
              </a:solidFill>
              <a:latin typeface="Chivo"/>
              <a:ea typeface="Chivo"/>
              <a:cs typeface="Chivo"/>
              <a:sym typeface="Chiv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c2083c8aaf_0_15"/>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23</a:t>
            </a:fld>
            <a:endParaRPr/>
          </a:p>
        </p:txBody>
      </p:sp>
      <p:sp>
        <p:nvSpPr>
          <p:cNvPr id="184" name="Google Shape;184;gc2083c8aaf_0_15"/>
          <p:cNvSpPr txBox="1"/>
          <p:nvPr/>
        </p:nvSpPr>
        <p:spPr>
          <a:xfrm>
            <a:off x="1148350" y="1679125"/>
            <a:ext cx="7015500" cy="169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2100" b="1" i="0" u="none" strike="noStrike" cap="none">
                <a:solidFill>
                  <a:schemeClr val="accent3"/>
                </a:solidFill>
                <a:latin typeface="Chivo"/>
                <a:ea typeface="Chivo"/>
                <a:cs typeface="Chivo"/>
                <a:sym typeface="Chivo"/>
              </a:rPr>
              <a:t>Toolkit content on this topic</a:t>
            </a:r>
            <a:endParaRPr sz="2100" b="1" i="0" u="none" strike="noStrike" cap="none">
              <a:solidFill>
                <a:schemeClr val="accent3"/>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rgbClr val="000000"/>
                </a:solidFill>
                <a:latin typeface="Chivo"/>
                <a:ea typeface="Chivo"/>
                <a:cs typeface="Chivo"/>
                <a:sym typeface="Chivo"/>
              </a:rPr>
              <a:t>Suggestions from Completion by Design p6</a:t>
            </a:r>
            <a:endParaRPr sz="21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rgbClr val="000000"/>
                </a:solidFill>
                <a:latin typeface="Chivo"/>
                <a:ea typeface="Chivo"/>
                <a:cs typeface="Chivo"/>
                <a:sym typeface="Chivo"/>
              </a:rPr>
              <a:t>Dual enrollment/ early credit students p13</a:t>
            </a:r>
            <a:endParaRPr sz="21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rgbClr val="000000"/>
                </a:solidFill>
                <a:latin typeface="Chivo"/>
                <a:ea typeface="Chivo"/>
                <a:cs typeface="Chivo"/>
                <a:sym typeface="Chivo"/>
              </a:rPr>
              <a:t>Early college credit offerings p13</a:t>
            </a:r>
            <a:endParaRPr sz="2100" b="0" i="0" u="none" strike="noStrike" cap="none">
              <a:solidFill>
                <a:srgbClr val="000000"/>
              </a:solidFill>
              <a:latin typeface="Chivo"/>
              <a:ea typeface="Chivo"/>
              <a:cs typeface="Chivo"/>
              <a:sym typeface="Chiv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8"/>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Early college credit offerings in pathways</a:t>
            </a:r>
            <a:endParaRPr sz="2400" b="1" i="0" u="none" strike="noStrike" cap="none">
              <a:solidFill>
                <a:schemeClr val="accent3"/>
              </a:solidFill>
              <a:latin typeface="Roboto Slab"/>
              <a:ea typeface="Roboto Slab"/>
              <a:cs typeface="Roboto Slab"/>
              <a:sym typeface="Roboto Slab"/>
            </a:endParaRPr>
          </a:p>
        </p:txBody>
      </p:sp>
      <p:sp>
        <p:nvSpPr>
          <p:cNvPr id="190" name="Google Shape;190;p18"/>
          <p:cNvSpPr txBox="1">
            <a:spLocks noGrp="1"/>
          </p:cNvSpPr>
          <p:nvPr>
            <p:ph type="subTitle" idx="4294967295"/>
          </p:nvPr>
        </p:nvSpPr>
        <p:spPr>
          <a:xfrm>
            <a:off x="664669" y="1721224"/>
            <a:ext cx="7814662" cy="2952876"/>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Early college credit opportunities at high schools still follow the à la carte system (Bakersfield Community College calls this “Random Acts of Dual Enrollment”)</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Could colleges identify or create one explorer or introductory course for each meta-major area, and offer these classes at the school sites?</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Santa Barbara City College is developing a list for department chairs of possible Dual Enrollment classes that meet high school needs for graduation i.e. American History</a:t>
            </a:r>
            <a:endParaRPr sz="1800" b="0" i="0" u="none" strike="noStrike" cap="none">
              <a:solidFill>
                <a:schemeClr val="dk1"/>
              </a:solidFill>
              <a:latin typeface="Chivo"/>
              <a:ea typeface="Chivo"/>
              <a:cs typeface="Chivo"/>
              <a:sym typeface="Chivo"/>
            </a:endParaRPr>
          </a:p>
        </p:txBody>
      </p:sp>
      <p:sp>
        <p:nvSpPr>
          <p:cNvPr id="191" name="Google Shape;191;p18"/>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24</a:t>
            </a:fld>
            <a:endParaRPr sz="1200" b="0" i="0" u="none" strike="noStrike" cap="none">
              <a:solidFill>
                <a:srgbClr val="9EB3C2"/>
              </a:solidFill>
              <a:latin typeface="Chivo"/>
              <a:ea typeface="Chivo"/>
              <a:cs typeface="Chivo"/>
              <a:sym typeface="Chiv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9"/>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Campus connection</a:t>
            </a:r>
            <a:endParaRPr sz="2400" b="1" i="0" u="none" strike="noStrike" cap="none">
              <a:solidFill>
                <a:schemeClr val="accent3"/>
              </a:solidFill>
              <a:latin typeface="Roboto Slab"/>
              <a:ea typeface="Roboto Slab"/>
              <a:cs typeface="Roboto Slab"/>
              <a:sym typeface="Roboto Slab"/>
            </a:endParaRPr>
          </a:p>
        </p:txBody>
      </p:sp>
      <p:sp>
        <p:nvSpPr>
          <p:cNvPr id="197" name="Google Shape;197;p19"/>
          <p:cNvSpPr txBox="1">
            <a:spLocks noGrp="1"/>
          </p:cNvSpPr>
          <p:nvPr>
            <p:ph type="subTitle" idx="4294967295"/>
          </p:nvPr>
        </p:nvSpPr>
        <p:spPr>
          <a:xfrm>
            <a:off x="664669" y="1668780"/>
            <a:ext cx="7814662" cy="3005320"/>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It is a </a:t>
            </a:r>
            <a:r>
              <a:rPr lang="en-GB" sz="1800" b="0" i="1" u="none" strike="noStrike" cap="none">
                <a:solidFill>
                  <a:schemeClr val="dk1"/>
                </a:solidFill>
                <a:latin typeface="Chivo"/>
                <a:ea typeface="Chivo"/>
                <a:cs typeface="Chivo"/>
                <a:sym typeface="Chivo"/>
              </a:rPr>
              <a:t>“missed opportunity” (Dean, Cuesta)</a:t>
            </a:r>
            <a:r>
              <a:rPr lang="en-GB" sz="1800" b="0" i="0" u="none" strike="noStrike" cap="none">
                <a:solidFill>
                  <a:schemeClr val="dk1"/>
                </a:solidFill>
                <a:latin typeface="Chivo"/>
                <a:ea typeface="Chivo"/>
                <a:cs typeface="Chivo"/>
                <a:sym typeface="Chivo"/>
              </a:rPr>
              <a:t> not to have the students visiting the college campus as often as possible. </a:t>
            </a:r>
            <a:endParaRPr sz="2400" b="0" i="0" u="none" strike="noStrike" cap="none">
              <a:solidFill>
                <a:schemeClr val="dk1"/>
              </a:solidFill>
              <a:latin typeface="Chivo"/>
              <a:ea typeface="Chivo"/>
              <a:cs typeface="Chivo"/>
              <a:sym typeface="Chivo"/>
            </a:endParaRPr>
          </a:p>
          <a:p>
            <a:pPr marL="457200" marR="0" lvl="0" indent="-38100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Allan Hancock College has built a model whereby different campus activities have been designed for different grades of students in K12:</a:t>
            </a:r>
            <a:endParaRPr sz="1800" b="0" i="0" u="none" strike="noStrike" cap="none">
              <a:solidFill>
                <a:schemeClr val="dk1"/>
              </a:solidFill>
              <a:latin typeface="Chivo"/>
              <a:ea typeface="Chivo"/>
              <a:cs typeface="Chivo"/>
              <a:sym typeface="Chivo"/>
            </a:endParaRPr>
          </a:p>
          <a:p>
            <a:pPr marL="76200" marR="0" lvl="0" indent="0" algn="l" rtl="0">
              <a:lnSpc>
                <a:spcPct val="115000"/>
              </a:lnSpc>
              <a:spcBef>
                <a:spcPts val="600"/>
              </a:spcBef>
              <a:spcAft>
                <a:spcPts val="0"/>
              </a:spcAft>
              <a:buClr>
                <a:schemeClr val="accent1"/>
              </a:buClr>
              <a:buSzPts val="2400"/>
              <a:buFont typeface="Chivo"/>
              <a:buNone/>
            </a:pPr>
            <a:r>
              <a:rPr lang="en-GB" sz="1400" b="0" i="0" u="none" strike="noStrike" cap="none">
                <a:solidFill>
                  <a:schemeClr val="dk1"/>
                </a:solidFill>
                <a:latin typeface="Chivo"/>
                <a:ea typeface="Chivo"/>
                <a:cs typeface="Chivo"/>
                <a:sym typeface="Chivo"/>
              </a:rPr>
              <a:t>	</a:t>
            </a:r>
            <a:r>
              <a:rPr lang="en-GB" sz="1600" b="0" i="0" u="none" strike="noStrike" cap="none">
                <a:solidFill>
                  <a:schemeClr val="dk1"/>
                </a:solidFill>
                <a:latin typeface="Chivo"/>
                <a:ea typeface="Chivo"/>
                <a:cs typeface="Chivo"/>
                <a:sym typeface="Chivo"/>
              </a:rPr>
              <a:t>Bulldog Bound for 4th and 5th graders</a:t>
            </a:r>
            <a:endParaRPr sz="1600" b="0" i="0" u="none" strike="noStrike" cap="none">
              <a:solidFill>
                <a:schemeClr val="dk1"/>
              </a:solidFill>
              <a:latin typeface="Chivo"/>
              <a:ea typeface="Chivo"/>
              <a:cs typeface="Chivo"/>
              <a:sym typeface="Chivo"/>
            </a:endParaRPr>
          </a:p>
          <a:p>
            <a:pPr marL="76200" marR="0" lvl="0" indent="0" algn="l" rtl="0">
              <a:lnSpc>
                <a:spcPct val="115000"/>
              </a:lnSpc>
              <a:spcBef>
                <a:spcPts val="600"/>
              </a:spcBef>
              <a:spcAft>
                <a:spcPts val="0"/>
              </a:spcAft>
              <a:buClr>
                <a:schemeClr val="accent1"/>
              </a:buClr>
              <a:buSzPts val="2400"/>
              <a:buFont typeface="Chivo"/>
              <a:buNone/>
            </a:pPr>
            <a:r>
              <a:rPr lang="en-GB" sz="1600" b="0" i="0" u="none" strike="noStrike" cap="none">
                <a:solidFill>
                  <a:schemeClr val="dk1"/>
                </a:solidFill>
                <a:latin typeface="Chivo"/>
                <a:ea typeface="Chivo"/>
                <a:cs typeface="Chivo"/>
                <a:sym typeface="Chivo"/>
              </a:rPr>
              <a:t>	CTE Carnival for 7th and 8th graders</a:t>
            </a:r>
            <a:endParaRPr sz="1600" b="0" i="0" u="none" strike="noStrike" cap="none">
              <a:solidFill>
                <a:schemeClr val="dk1"/>
              </a:solidFill>
              <a:latin typeface="Chivo"/>
              <a:ea typeface="Chivo"/>
              <a:cs typeface="Chivo"/>
              <a:sym typeface="Chivo"/>
            </a:endParaRPr>
          </a:p>
          <a:p>
            <a:pPr marL="76200" marR="0" lvl="0" indent="0" algn="l" rtl="0">
              <a:lnSpc>
                <a:spcPct val="115000"/>
              </a:lnSpc>
              <a:spcBef>
                <a:spcPts val="600"/>
              </a:spcBef>
              <a:spcAft>
                <a:spcPts val="0"/>
              </a:spcAft>
              <a:buClr>
                <a:schemeClr val="accent1"/>
              </a:buClr>
              <a:buSzPts val="2400"/>
              <a:buFont typeface="Chivo"/>
              <a:buNone/>
            </a:pPr>
            <a:r>
              <a:rPr lang="en-GB" sz="1600" b="0" i="0" u="none" strike="noStrike" cap="none">
                <a:solidFill>
                  <a:schemeClr val="dk1"/>
                </a:solidFill>
                <a:latin typeface="Chivo"/>
                <a:ea typeface="Chivo"/>
                <a:cs typeface="Chivo"/>
                <a:sym typeface="Chivo"/>
              </a:rPr>
              <a:t>	CTE presentations for 8th and 9th graders</a:t>
            </a:r>
            <a:endParaRPr sz="1600" b="0" i="0" u="none" strike="noStrike" cap="none">
              <a:solidFill>
                <a:schemeClr val="dk1"/>
              </a:solidFill>
              <a:latin typeface="Chivo"/>
              <a:ea typeface="Chivo"/>
              <a:cs typeface="Chivo"/>
              <a:sym typeface="Chivo"/>
            </a:endParaRPr>
          </a:p>
          <a:p>
            <a:pPr marL="76200" marR="0" lvl="0" indent="0" algn="l" rtl="0">
              <a:lnSpc>
                <a:spcPct val="115000"/>
              </a:lnSpc>
              <a:spcBef>
                <a:spcPts val="600"/>
              </a:spcBef>
              <a:spcAft>
                <a:spcPts val="0"/>
              </a:spcAft>
              <a:buClr>
                <a:schemeClr val="accent1"/>
              </a:buClr>
              <a:buSzPts val="2400"/>
              <a:buFont typeface="Chivo"/>
              <a:buNone/>
            </a:pPr>
            <a:r>
              <a:rPr lang="en-GB" sz="1600" b="0" i="0" u="none" strike="noStrike" cap="none">
                <a:solidFill>
                  <a:schemeClr val="dk1"/>
                </a:solidFill>
                <a:latin typeface="Chivo"/>
                <a:ea typeface="Chivo"/>
                <a:cs typeface="Chivo"/>
                <a:sym typeface="Chivo"/>
              </a:rPr>
              <a:t>	Launch to College for 12th graders</a:t>
            </a:r>
            <a:endParaRPr sz="16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198" name="Google Shape;198;p19"/>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25</a:t>
            </a:fld>
            <a:endParaRPr sz="1200" b="0" i="0" u="none" strike="noStrike" cap="none">
              <a:solidFill>
                <a:srgbClr val="9EB3C2"/>
              </a:solidFill>
              <a:latin typeface="Chivo"/>
              <a:ea typeface="Chivo"/>
              <a:cs typeface="Chivo"/>
              <a:sym typeface="Chivo"/>
            </a:endParaRPr>
          </a:p>
        </p:txBody>
      </p:sp>
      <p:pic>
        <p:nvPicPr>
          <p:cNvPr id="199" name="Google Shape;199;p19" descr="Credit Card Basics for High School Students - NerdWallet"/>
          <p:cNvPicPr preferRelativeResize="0"/>
          <p:nvPr/>
        </p:nvPicPr>
        <p:blipFill rotWithShape="1">
          <a:blip r:embed="rId3">
            <a:alphaModFix/>
          </a:blip>
          <a:srcRect/>
          <a:stretch/>
        </p:blipFill>
        <p:spPr>
          <a:xfrm>
            <a:off x="805687" y="693420"/>
            <a:ext cx="2145158" cy="846773"/>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0"/>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26</a:t>
            </a:fld>
            <a:endParaRPr/>
          </a:p>
        </p:txBody>
      </p:sp>
      <p:sp>
        <p:nvSpPr>
          <p:cNvPr id="205" name="Google Shape;205;p20"/>
          <p:cNvSpPr/>
          <p:nvPr/>
        </p:nvSpPr>
        <p:spPr>
          <a:xfrm>
            <a:off x="1600200" y="1986975"/>
            <a:ext cx="6400800" cy="2308324"/>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“The more positive experience they have on campus as high school students, the more positive their experience will be as college students.”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(Guided Pathway Lead Faculty, Santa Barbara City College)</a:t>
            </a:r>
            <a:endParaRPr sz="2400" b="0" i="0" u="none" strike="noStrike" cap="none">
              <a:solidFill>
                <a:srgbClr val="000000"/>
              </a:solidFill>
              <a:latin typeface="Chivo"/>
              <a:ea typeface="Chivo"/>
              <a:cs typeface="Chivo"/>
              <a:sym typeface="Chiv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1"/>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Hybrid counselors</a:t>
            </a:r>
            <a:endParaRPr sz="2400" b="1" i="0" u="none" strike="noStrike" cap="none">
              <a:solidFill>
                <a:schemeClr val="accent3"/>
              </a:solidFill>
              <a:latin typeface="Roboto Slab"/>
              <a:ea typeface="Roboto Slab"/>
              <a:cs typeface="Roboto Slab"/>
              <a:sym typeface="Roboto Slab"/>
            </a:endParaRPr>
          </a:p>
        </p:txBody>
      </p:sp>
      <p:sp>
        <p:nvSpPr>
          <p:cNvPr id="211" name="Google Shape;211;p21"/>
          <p:cNvSpPr txBox="1">
            <a:spLocks noGrp="1"/>
          </p:cNvSpPr>
          <p:nvPr>
            <p:ph type="subTitle" idx="4294967295"/>
          </p:nvPr>
        </p:nvSpPr>
        <p:spPr>
          <a:xfrm>
            <a:off x="664669" y="2118360"/>
            <a:ext cx="7814662" cy="2555740"/>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College counselors/ advisors are based at the high schools part of the time in order to do academic planning (College of the Canyons; Oxnard College). </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To keep dual enrollment students on-plan, Indian River State College has established a shared advising tool with local high schools that connects a high school counselor with a student’s college advisor. </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212" name="Google Shape;212;p21"/>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27</a:t>
            </a:fld>
            <a:endParaRPr sz="1200" b="0" i="0" u="none" strike="noStrike" cap="none">
              <a:solidFill>
                <a:srgbClr val="9EB3C2"/>
              </a:solidFill>
              <a:latin typeface="Chivo"/>
              <a:ea typeface="Chivo"/>
              <a:cs typeface="Chivo"/>
              <a:sym typeface="Chivo"/>
            </a:endParaRPr>
          </a:p>
        </p:txBody>
      </p:sp>
      <p:pic>
        <p:nvPicPr>
          <p:cNvPr id="213" name="Google Shape;213;p21"/>
          <p:cNvPicPr preferRelativeResize="0"/>
          <p:nvPr/>
        </p:nvPicPr>
        <p:blipFill rotWithShape="1">
          <a:blip r:embed="rId3">
            <a:alphaModFix/>
          </a:blip>
          <a:srcRect/>
          <a:stretch/>
        </p:blipFill>
        <p:spPr>
          <a:xfrm>
            <a:off x="664669" y="630759"/>
            <a:ext cx="2339340" cy="105087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2"/>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28</a:t>
            </a:fld>
            <a:endParaRPr/>
          </a:p>
        </p:txBody>
      </p:sp>
      <p:sp>
        <p:nvSpPr>
          <p:cNvPr id="219" name="Google Shape;219;p22"/>
          <p:cNvSpPr/>
          <p:nvPr/>
        </p:nvSpPr>
        <p:spPr>
          <a:xfrm>
            <a:off x="800100" y="1986975"/>
            <a:ext cx="7604760" cy="1938992"/>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“AVC has a bridge program. 16 counselors from K12 were hired and trained as adjuncts to be college counselors. They are critical to disseminating information to the high schools.” (Dean, Antelope Valley College)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3"/>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Equity issues</a:t>
            </a:r>
            <a:endParaRPr sz="2400" b="1" i="0" u="none" strike="noStrike" cap="none">
              <a:solidFill>
                <a:schemeClr val="accent3"/>
              </a:solidFill>
              <a:latin typeface="Roboto Slab"/>
              <a:ea typeface="Roboto Slab"/>
              <a:cs typeface="Roboto Slab"/>
              <a:sym typeface="Roboto Slab"/>
            </a:endParaRPr>
          </a:p>
        </p:txBody>
      </p:sp>
      <p:sp>
        <p:nvSpPr>
          <p:cNvPr id="225" name="Google Shape;225;p23"/>
          <p:cNvSpPr txBox="1">
            <a:spLocks noGrp="1"/>
          </p:cNvSpPr>
          <p:nvPr>
            <p:ph type="subTitle" idx="4294967295"/>
          </p:nvPr>
        </p:nvSpPr>
        <p:spPr>
          <a:xfrm>
            <a:off x="664669" y="1675118"/>
            <a:ext cx="7814662" cy="2998981"/>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“We found large differences in college knowledge, and in understanding what it takes to succeed in college, among students within schools by academic tracks and between schools by SES.” </a:t>
            </a:r>
            <a:r>
              <a:rPr lang="en-GB" sz="1800" b="0" i="0" u="none" strike="noStrike" cap="none">
                <a:solidFill>
                  <a:schemeClr val="dk1"/>
                </a:solidFill>
                <a:latin typeface="Chivo"/>
                <a:ea typeface="Chivo"/>
                <a:cs typeface="Chivo"/>
                <a:sym typeface="Chivo"/>
              </a:rPr>
              <a:t>(</a:t>
            </a:r>
            <a:r>
              <a:rPr lang="en-GB" sz="1800" b="0" i="1" u="none" strike="noStrike" cap="none">
                <a:solidFill>
                  <a:schemeClr val="dk1"/>
                </a:solidFill>
                <a:latin typeface="Chivo"/>
                <a:ea typeface="Chivo"/>
                <a:cs typeface="Chivo"/>
                <a:sym typeface="Chivo"/>
              </a:rPr>
              <a:t>Venezia, Kirst &amp; Antonio)</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EAB noted that if we focus on closing the achievement gap among part-time populations, the gap between black and white students would close by 13 points - a difference of 62% - and the gap between Hispanic and white students would improve by 7 points - closing the gap by 58%. </a:t>
            </a:r>
            <a:endParaRPr sz="1800" b="0" i="1"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226" name="Google Shape;226;p23"/>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29</a:t>
            </a:fld>
            <a:endParaRPr sz="1200" b="0" i="0" u="none" strike="noStrike" cap="none">
              <a:solidFill>
                <a:srgbClr val="9EB3C2"/>
              </a:solidFill>
              <a:latin typeface="Chivo"/>
              <a:ea typeface="Chivo"/>
              <a:cs typeface="Chivo"/>
              <a:sym typeface="Chivo"/>
            </a:endParaRPr>
          </a:p>
        </p:txBody>
      </p:sp>
      <p:pic>
        <p:nvPicPr>
          <p:cNvPr id="227" name="Google Shape;227;p23"/>
          <p:cNvPicPr preferRelativeResize="0"/>
          <p:nvPr/>
        </p:nvPicPr>
        <p:blipFill rotWithShape="1">
          <a:blip r:embed="rId3">
            <a:alphaModFix/>
          </a:blip>
          <a:srcRect/>
          <a:stretch/>
        </p:blipFill>
        <p:spPr>
          <a:xfrm>
            <a:off x="6059029" y="637042"/>
            <a:ext cx="2420302" cy="98046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4"/>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High school teachers</a:t>
            </a:r>
            <a:endParaRPr sz="2400" b="1" i="0" u="none" strike="noStrike" cap="none">
              <a:solidFill>
                <a:schemeClr val="accent3"/>
              </a:solidFill>
              <a:latin typeface="Roboto Slab"/>
              <a:ea typeface="Roboto Slab"/>
              <a:cs typeface="Roboto Slab"/>
              <a:sym typeface="Roboto Slab"/>
            </a:endParaRPr>
          </a:p>
        </p:txBody>
      </p:sp>
      <p:sp>
        <p:nvSpPr>
          <p:cNvPr id="233" name="Google Shape;233;p24"/>
          <p:cNvSpPr txBox="1">
            <a:spLocks noGrp="1"/>
          </p:cNvSpPr>
          <p:nvPr>
            <p:ph type="subTitle" idx="4294967295"/>
          </p:nvPr>
        </p:nvSpPr>
        <p:spPr>
          <a:xfrm>
            <a:off x="664669" y="1949060"/>
            <a:ext cx="7814662" cy="2725039"/>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“After parents, high school teachers are the greatest influence on students as to whether they attend college or not.” (Canché, D’Amico, Rios-Aguilar &amp; Salas)</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24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“Teachers... reported that they get college information from graduates who are now in college, student teachers, newspapers, their own college experiences and their children - not from institutional sources”.</a:t>
            </a: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(Venezia, Kirst and Antonio)</a:t>
            </a:r>
            <a:endParaRPr sz="1800" b="0" i="1" u="none" strike="noStrike" cap="none">
              <a:solidFill>
                <a:schemeClr val="dk1"/>
              </a:solidFill>
              <a:latin typeface="Chivo"/>
              <a:ea typeface="Chivo"/>
              <a:cs typeface="Chivo"/>
              <a:sym typeface="Chivo"/>
            </a:endParaRPr>
          </a:p>
        </p:txBody>
      </p:sp>
      <p:sp>
        <p:nvSpPr>
          <p:cNvPr id="234" name="Google Shape;234;p24"/>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30</a:t>
            </a:fld>
            <a:endParaRPr sz="1200" b="0" i="0" u="none" strike="noStrike" cap="none">
              <a:solidFill>
                <a:srgbClr val="9EB3C2"/>
              </a:solidFill>
              <a:latin typeface="Chivo"/>
              <a:ea typeface="Chivo"/>
              <a:cs typeface="Chivo"/>
              <a:sym typeface="Chivo"/>
            </a:endParaRPr>
          </a:p>
        </p:txBody>
      </p:sp>
      <p:pic>
        <p:nvPicPr>
          <p:cNvPr id="235" name="Google Shape;235;p24"/>
          <p:cNvPicPr preferRelativeResize="0"/>
          <p:nvPr/>
        </p:nvPicPr>
        <p:blipFill rotWithShape="1">
          <a:blip r:embed="rId3">
            <a:alphaModFix/>
          </a:blip>
          <a:srcRect/>
          <a:stretch/>
        </p:blipFill>
        <p:spPr>
          <a:xfrm>
            <a:off x="937260" y="658883"/>
            <a:ext cx="1564370" cy="104226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5"/>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Parents</a:t>
            </a:r>
            <a:endParaRPr sz="2400" b="1" i="0" u="none" strike="noStrike" cap="none">
              <a:solidFill>
                <a:schemeClr val="accent3"/>
              </a:solidFill>
              <a:latin typeface="Roboto Slab"/>
              <a:ea typeface="Roboto Slab"/>
              <a:cs typeface="Roboto Slab"/>
              <a:sym typeface="Roboto Slab"/>
            </a:endParaRPr>
          </a:p>
        </p:txBody>
      </p:sp>
      <p:sp>
        <p:nvSpPr>
          <p:cNvPr id="241" name="Google Shape;241;p25"/>
          <p:cNvSpPr txBox="1">
            <a:spLocks noGrp="1"/>
          </p:cNvSpPr>
          <p:nvPr>
            <p:ph type="subTitle" idx="4294967295"/>
          </p:nvPr>
        </p:nvSpPr>
        <p:spPr>
          <a:xfrm>
            <a:off x="664669" y="2019300"/>
            <a:ext cx="7814662" cy="2654799"/>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“Bringing in the families – it’s a part that’s missing from the community college experience”. (Dean, Oxnard College)</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Santa Barbara City College have developed a Parent Resource Guide</a:t>
            </a:r>
            <a:endParaRPr sz="18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Moorpark College is discussing different types of parent outreach – to high school PTAs or in parent newsletters. </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242" name="Google Shape;242;p25"/>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31</a:t>
            </a:fld>
            <a:endParaRPr sz="1200" b="0" i="0" u="none" strike="noStrike" cap="none">
              <a:solidFill>
                <a:srgbClr val="9EB3C2"/>
              </a:solidFill>
              <a:latin typeface="Chivo"/>
              <a:ea typeface="Chivo"/>
              <a:cs typeface="Chivo"/>
              <a:sym typeface="Chivo"/>
            </a:endParaRPr>
          </a:p>
        </p:txBody>
      </p:sp>
      <p:pic>
        <p:nvPicPr>
          <p:cNvPr id="243" name="Google Shape;243;p25"/>
          <p:cNvPicPr preferRelativeResize="0"/>
          <p:nvPr/>
        </p:nvPicPr>
        <p:blipFill rotWithShape="1">
          <a:blip r:embed="rId3">
            <a:alphaModFix/>
          </a:blip>
          <a:srcRect/>
          <a:stretch/>
        </p:blipFill>
        <p:spPr>
          <a:xfrm>
            <a:off x="1032510" y="615314"/>
            <a:ext cx="2679361" cy="140398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26"/>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32</a:t>
            </a:fld>
            <a:endParaRPr/>
          </a:p>
        </p:txBody>
      </p:sp>
      <p:sp>
        <p:nvSpPr>
          <p:cNvPr id="249" name="Google Shape;249;p26"/>
          <p:cNvSpPr/>
          <p:nvPr/>
        </p:nvSpPr>
        <p:spPr>
          <a:xfrm>
            <a:off x="1874520" y="1584157"/>
            <a:ext cx="5753100" cy="2308324"/>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	“We need to team up with high school counselors to tackle parent college literacy to shift the mindset. The expectation of parents is that the students work”.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	(Counselor, Allan Hancock College) </a:t>
            </a:r>
            <a:endParaRPr sz="2400" b="0" i="0" u="none" strike="noStrike" cap="none">
              <a:solidFill>
                <a:srgbClr val="000000"/>
              </a:solidFill>
              <a:latin typeface="Chivo"/>
              <a:ea typeface="Chivo"/>
              <a:cs typeface="Chivo"/>
              <a:sym typeface="Chivo"/>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27"/>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Students</a:t>
            </a:r>
            <a:endParaRPr sz="2400" b="1" i="0" u="none" strike="noStrike" cap="none">
              <a:solidFill>
                <a:schemeClr val="accent3"/>
              </a:solidFill>
              <a:latin typeface="Roboto Slab"/>
              <a:ea typeface="Roboto Slab"/>
              <a:cs typeface="Roboto Slab"/>
              <a:sym typeface="Roboto Slab"/>
            </a:endParaRPr>
          </a:p>
        </p:txBody>
      </p:sp>
      <p:sp>
        <p:nvSpPr>
          <p:cNvPr id="255" name="Google Shape;255;p27"/>
          <p:cNvSpPr txBox="1">
            <a:spLocks noGrp="1"/>
          </p:cNvSpPr>
          <p:nvPr>
            <p:ph type="subTitle" idx="4294967295"/>
          </p:nvPr>
        </p:nvSpPr>
        <p:spPr>
          <a:xfrm>
            <a:off x="664669" y="1813432"/>
            <a:ext cx="7814662" cy="2860668"/>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Having students apply together to the college and for financial aid is very helpful, especially for students who are </a:t>
            </a:r>
            <a:r>
              <a:rPr lang="en-GB" sz="1800" b="0" i="1" u="none" strike="noStrike" cap="none">
                <a:solidFill>
                  <a:schemeClr val="dk1"/>
                </a:solidFill>
                <a:latin typeface="Chivo"/>
                <a:ea typeface="Chivo"/>
                <a:cs typeface="Chivo"/>
                <a:sym typeface="Chivo"/>
              </a:rPr>
              <a:t>“indecisive, lack the confidence or motivation to engage in the application process, were otherwise disadvantaged,... and for those who don’t have parents urging them to apply”</a:t>
            </a:r>
            <a:r>
              <a:rPr lang="en-GB" sz="1800" b="0" i="0" u="none" strike="noStrike" cap="none">
                <a:solidFill>
                  <a:schemeClr val="dk1"/>
                </a:solidFill>
                <a:latin typeface="Chivo"/>
                <a:ea typeface="Chivo"/>
                <a:cs typeface="Chivo"/>
                <a:sym typeface="Chivo"/>
              </a:rPr>
              <a:t>. (National Bureau of Economic Research)</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How will our colleges change our recruitment and onboarding processes with the advent of guided pathways?</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256" name="Google Shape;256;p27"/>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33</a:t>
            </a:fld>
            <a:endParaRPr sz="1200" b="0" i="0" u="none" strike="noStrike" cap="none">
              <a:solidFill>
                <a:srgbClr val="9EB3C2"/>
              </a:solidFill>
              <a:latin typeface="Chivo"/>
              <a:ea typeface="Chivo"/>
              <a:cs typeface="Chivo"/>
              <a:sym typeface="Chivo"/>
            </a:endParaRPr>
          </a:p>
        </p:txBody>
      </p:sp>
      <p:pic>
        <p:nvPicPr>
          <p:cNvPr id="257" name="Google Shape;257;p27"/>
          <p:cNvPicPr preferRelativeResize="0"/>
          <p:nvPr/>
        </p:nvPicPr>
        <p:blipFill rotWithShape="1">
          <a:blip r:embed="rId3">
            <a:alphaModFix/>
          </a:blip>
          <a:srcRect/>
          <a:stretch/>
        </p:blipFill>
        <p:spPr>
          <a:xfrm>
            <a:off x="6080760" y="515951"/>
            <a:ext cx="1949767" cy="1297481"/>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8"/>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Summer melt</a:t>
            </a:r>
            <a:endParaRPr sz="2400" b="1" i="0" u="none" strike="noStrike" cap="none">
              <a:solidFill>
                <a:schemeClr val="accent3"/>
              </a:solidFill>
              <a:latin typeface="Roboto Slab"/>
              <a:ea typeface="Roboto Slab"/>
              <a:cs typeface="Roboto Slab"/>
              <a:sym typeface="Roboto Slab"/>
            </a:endParaRPr>
          </a:p>
        </p:txBody>
      </p:sp>
      <p:sp>
        <p:nvSpPr>
          <p:cNvPr id="263" name="Google Shape;263;p28"/>
          <p:cNvSpPr txBox="1">
            <a:spLocks noGrp="1"/>
          </p:cNvSpPr>
          <p:nvPr>
            <p:ph type="subTitle" idx="4294967295"/>
          </p:nvPr>
        </p:nvSpPr>
        <p:spPr>
          <a:xfrm>
            <a:off x="664669" y="1667435"/>
            <a:ext cx="7814662" cy="3006664"/>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Of 100 students who apply to a two-year college, 56 are lost during onboarding” (EAB)</a:t>
            </a:r>
            <a:endParaRPr sz="18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1" u="none" strike="noStrike" cap="none">
                <a:solidFill>
                  <a:schemeClr val="dk1"/>
                </a:solidFill>
                <a:latin typeface="Chivo"/>
                <a:ea typeface="Chivo"/>
                <a:cs typeface="Chivo"/>
                <a:sym typeface="Chivo"/>
              </a:rPr>
              <a:t>The organizational decoupling of K12 and higher education...and the disincentives for either high schools or colleges to provide summer support are … factors that may thus contribute to high levels of melt” (Arnold, Chewning, Castleman &amp; Page)</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1" u="none" strike="noStrike" cap="none">
                <a:solidFill>
                  <a:schemeClr val="dk1"/>
                </a:solidFill>
                <a:latin typeface="Chivo"/>
                <a:ea typeface="Chivo"/>
                <a:cs typeface="Chivo"/>
                <a:sym typeface="Chivo"/>
              </a:rPr>
              <a:t>“Successfully navigating the post-high school summer requires a level of financial and college literacy that may be unrelated to their ability to succeed in the classroom.” (Castleman &amp; Page)</a:t>
            </a:r>
            <a:endParaRPr sz="24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264" name="Google Shape;264;p28"/>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34</a:t>
            </a:fld>
            <a:endParaRPr sz="1200" b="0" i="0" u="none" strike="noStrike" cap="none">
              <a:solidFill>
                <a:srgbClr val="9EB3C2"/>
              </a:solidFill>
              <a:latin typeface="Chivo"/>
              <a:ea typeface="Chivo"/>
              <a:cs typeface="Chivo"/>
              <a:sym typeface="Chivo"/>
            </a:endParaRPr>
          </a:p>
        </p:txBody>
      </p:sp>
      <p:pic>
        <p:nvPicPr>
          <p:cNvPr id="265" name="Google Shape;265;p28"/>
          <p:cNvPicPr preferRelativeResize="0"/>
          <p:nvPr/>
        </p:nvPicPr>
        <p:blipFill rotWithShape="1">
          <a:blip r:embed="rId3">
            <a:alphaModFix/>
          </a:blip>
          <a:srcRect/>
          <a:stretch/>
        </p:blipFill>
        <p:spPr>
          <a:xfrm>
            <a:off x="1236980" y="289560"/>
            <a:ext cx="1704340" cy="127825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c2083c8aaf_0_20"/>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35</a:t>
            </a:fld>
            <a:endParaRPr/>
          </a:p>
        </p:txBody>
      </p:sp>
      <p:sp>
        <p:nvSpPr>
          <p:cNvPr id="271" name="Google Shape;271;gc2083c8aaf_0_20"/>
          <p:cNvSpPr txBox="1"/>
          <p:nvPr/>
        </p:nvSpPr>
        <p:spPr>
          <a:xfrm>
            <a:off x="1302775" y="1823875"/>
            <a:ext cx="6861300" cy="1369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2100" b="1" i="0" u="none" strike="noStrike" cap="none">
                <a:solidFill>
                  <a:schemeClr val="accent3"/>
                </a:solidFill>
                <a:latin typeface="Chivo"/>
                <a:ea typeface="Chivo"/>
                <a:cs typeface="Chivo"/>
                <a:sym typeface="Chivo"/>
              </a:rPr>
              <a:t>Reflection discussion 3</a:t>
            </a:r>
            <a:endParaRPr sz="2100" b="1" i="0" u="none" strike="noStrike" cap="none">
              <a:solidFill>
                <a:schemeClr val="accent3"/>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rgbClr val="000000"/>
                </a:solidFill>
                <a:latin typeface="Chivo"/>
                <a:ea typeface="Chivo"/>
                <a:cs typeface="Chivo"/>
                <a:sym typeface="Chivo"/>
              </a:rPr>
              <a:t>What can we do to reduce this summer melt, which disproportionately impacts low SES students?</a:t>
            </a:r>
            <a:endParaRPr sz="2100" b="0" i="0" u="none" strike="noStrike" cap="none">
              <a:solidFill>
                <a:srgbClr val="000000"/>
              </a:solidFill>
              <a:latin typeface="Chivo"/>
              <a:ea typeface="Chivo"/>
              <a:cs typeface="Chivo"/>
              <a:sym typeface="Chiv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c2ec9a2533_0_10"/>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36</a:t>
            </a:fld>
            <a:endParaRPr/>
          </a:p>
        </p:txBody>
      </p:sp>
      <p:sp>
        <p:nvSpPr>
          <p:cNvPr id="277" name="Google Shape;277;gc2ec9a2533_0_10"/>
          <p:cNvSpPr txBox="1"/>
          <p:nvPr/>
        </p:nvSpPr>
        <p:spPr>
          <a:xfrm>
            <a:off x="1451375" y="1642350"/>
            <a:ext cx="6582300" cy="1385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rgbClr val="000000"/>
                </a:solidFill>
                <a:latin typeface="Chivo"/>
                <a:ea typeface="Chivo"/>
                <a:cs typeface="Chivo"/>
                <a:sym typeface="Chivo"/>
              </a:rPr>
              <a:t>Choose someone to report out</a:t>
            </a:r>
            <a:endParaRPr sz="26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rgbClr val="000000"/>
                </a:solidFill>
                <a:latin typeface="Chivo"/>
                <a:ea typeface="Chivo"/>
                <a:cs typeface="Chivo"/>
                <a:sym typeface="Chivo"/>
              </a:rPr>
              <a:t>Top 3 ideas</a:t>
            </a:r>
            <a:endParaRPr sz="26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rgbClr val="000000"/>
                </a:solidFill>
                <a:latin typeface="Chivo"/>
                <a:ea typeface="Chivo"/>
                <a:cs typeface="Chivo"/>
                <a:sym typeface="Chivo"/>
              </a:rPr>
              <a:t>2 minutes</a:t>
            </a:r>
            <a:endParaRPr sz="2600" b="0" i="0" u="none" strike="noStrike" cap="none">
              <a:solidFill>
                <a:srgbClr val="000000"/>
              </a:solidFill>
              <a:latin typeface="Chivo"/>
              <a:ea typeface="Chivo"/>
              <a:cs typeface="Chivo"/>
              <a:sym typeface="Chiv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c2083c8aaf_0_25"/>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37</a:t>
            </a:fld>
            <a:endParaRPr/>
          </a:p>
        </p:txBody>
      </p:sp>
      <p:sp>
        <p:nvSpPr>
          <p:cNvPr id="283" name="Google Shape;283;gc2083c8aaf_0_25"/>
          <p:cNvSpPr txBox="1"/>
          <p:nvPr/>
        </p:nvSpPr>
        <p:spPr>
          <a:xfrm>
            <a:off x="1659825" y="1708075"/>
            <a:ext cx="6764700" cy="2185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2100" b="1" i="0" u="none" strike="noStrike" cap="none">
                <a:solidFill>
                  <a:schemeClr val="accent3"/>
                </a:solidFill>
                <a:latin typeface="Chivo"/>
                <a:ea typeface="Chivo"/>
                <a:cs typeface="Chivo"/>
                <a:sym typeface="Chivo"/>
              </a:rPr>
              <a:t>Toolkit content on this topic</a:t>
            </a:r>
            <a:endParaRPr sz="2100" b="1" i="0" u="none" strike="noStrike" cap="none">
              <a:solidFill>
                <a:schemeClr val="accent3"/>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Chivo"/>
                <a:ea typeface="Chivo"/>
                <a:cs typeface="Chivo"/>
                <a:sym typeface="Chivo"/>
              </a:rPr>
              <a:t>Nudges p23</a:t>
            </a:r>
            <a:endParaRPr sz="16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Chivo"/>
                <a:ea typeface="Chivo"/>
                <a:cs typeface="Chivo"/>
                <a:sym typeface="Chivo"/>
              </a:rPr>
              <a:t>Summer transition support p25</a:t>
            </a:r>
            <a:endParaRPr sz="19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Chivo"/>
                <a:ea typeface="Chivo"/>
                <a:cs typeface="Chivo"/>
                <a:sym typeface="Chivo"/>
              </a:rPr>
              <a:t>Orientations by pathway p27</a:t>
            </a:r>
            <a:endParaRPr sz="19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Chivo"/>
                <a:ea typeface="Chivo"/>
                <a:cs typeface="Chivo"/>
                <a:sym typeface="Chivo"/>
              </a:rPr>
              <a:t>Summer bridge p28</a:t>
            </a:r>
            <a:endParaRPr sz="1900" b="0" i="0" u="none" strike="noStrike" cap="none">
              <a:solidFill>
                <a:srgbClr val="000000"/>
              </a:solidFill>
              <a:latin typeface="Chivo"/>
              <a:ea typeface="Chivo"/>
              <a:cs typeface="Chivo"/>
              <a:sym typeface="Chiv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hivo"/>
              <a:ea typeface="Chivo"/>
              <a:cs typeface="Chivo"/>
              <a:sym typeface="Chivo"/>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9"/>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Nudges</a:t>
            </a:r>
            <a:endParaRPr sz="2400" b="1" i="0" u="none" strike="noStrike" cap="none">
              <a:solidFill>
                <a:schemeClr val="accent3"/>
              </a:solidFill>
              <a:latin typeface="Roboto Slab"/>
              <a:ea typeface="Roboto Slab"/>
              <a:cs typeface="Roboto Slab"/>
              <a:sym typeface="Roboto Slab"/>
            </a:endParaRPr>
          </a:p>
        </p:txBody>
      </p:sp>
      <p:sp>
        <p:nvSpPr>
          <p:cNvPr id="289" name="Google Shape;289;p29"/>
          <p:cNvSpPr txBox="1">
            <a:spLocks noGrp="1"/>
          </p:cNvSpPr>
          <p:nvPr>
            <p:ph type="subTitle" idx="4294967295"/>
          </p:nvPr>
        </p:nvSpPr>
        <p:spPr>
          <a:xfrm>
            <a:off x="664669" y="1751960"/>
            <a:ext cx="7814662" cy="2922139"/>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Nudging is a low-cost, scalable strategy</a:t>
            </a:r>
            <a:endParaRPr sz="18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NACAC cites an 11% increase in matriculation, a 20% increase in persistence, a 20% decline in student loan borrowing, and a 60% reduction in administrative burden by using texting.</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Santa Barbara City College bought Enrollment RX – a “Constant Contact” system for enrollment management. It sends automatic messages, runs reports, and sends reminders to students if they fall off track with the onboarding process.</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290" name="Google Shape;290;p29"/>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38</a:t>
            </a:fld>
            <a:endParaRPr sz="1200" b="0" i="0" u="none" strike="noStrike" cap="none">
              <a:solidFill>
                <a:srgbClr val="9EB3C2"/>
              </a:solidFill>
              <a:latin typeface="Chivo"/>
              <a:ea typeface="Chivo"/>
              <a:cs typeface="Chivo"/>
              <a:sym typeface="Chivo"/>
            </a:endParaRPr>
          </a:p>
        </p:txBody>
      </p:sp>
      <p:pic>
        <p:nvPicPr>
          <p:cNvPr id="291" name="Google Shape;291;p29"/>
          <p:cNvPicPr preferRelativeResize="0"/>
          <p:nvPr/>
        </p:nvPicPr>
        <p:blipFill rotWithShape="1">
          <a:blip r:embed="rId3">
            <a:alphaModFix/>
          </a:blip>
          <a:srcRect/>
          <a:stretch/>
        </p:blipFill>
        <p:spPr>
          <a:xfrm>
            <a:off x="6111240" y="586740"/>
            <a:ext cx="2159010" cy="1349381"/>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0"/>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Summer transition support</a:t>
            </a:r>
            <a:endParaRPr sz="2400" b="1" i="0" u="none" strike="noStrike" cap="none">
              <a:solidFill>
                <a:schemeClr val="accent3"/>
              </a:solidFill>
              <a:latin typeface="Roboto Slab"/>
              <a:ea typeface="Roboto Slab"/>
              <a:cs typeface="Roboto Slab"/>
              <a:sym typeface="Roboto Slab"/>
            </a:endParaRPr>
          </a:p>
        </p:txBody>
      </p:sp>
      <p:sp>
        <p:nvSpPr>
          <p:cNvPr id="297" name="Google Shape;297;p30"/>
          <p:cNvSpPr txBox="1">
            <a:spLocks noGrp="1"/>
          </p:cNvSpPr>
          <p:nvPr>
            <p:ph type="subTitle" idx="4294967295"/>
          </p:nvPr>
        </p:nvSpPr>
        <p:spPr>
          <a:xfrm>
            <a:off x="664669" y="2042160"/>
            <a:ext cx="7814662" cy="2631939"/>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“Share responsibility to ensure fall enrollment”</a:t>
            </a:r>
            <a:r>
              <a:rPr lang="en-GB" sz="1800" b="0" i="0" u="none" strike="noStrike" cap="none">
                <a:solidFill>
                  <a:schemeClr val="dk1"/>
                </a:solidFill>
                <a:latin typeface="Chivo"/>
                <a:ea typeface="Chivo"/>
                <a:cs typeface="Chivo"/>
                <a:sym typeface="Chivo"/>
              </a:rPr>
              <a:t> (NACAC)</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High schools “stay late” and colleges “start early” (Castleman, Arnold &amp; Wartman)</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Santa Barbara City College has introduced live chats with students for many of its offices – enrollment, academic counseling, admissions &amp; records, EOPS etc. After hours the messages convert to emails. </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298" name="Google Shape;298;p30"/>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39</a:t>
            </a:fld>
            <a:endParaRPr sz="1200" b="0" i="0" u="none" strike="noStrike" cap="none">
              <a:solidFill>
                <a:srgbClr val="9EB3C2"/>
              </a:solidFill>
              <a:latin typeface="Chivo"/>
              <a:ea typeface="Chivo"/>
              <a:cs typeface="Chivo"/>
              <a:sym typeface="Chivo"/>
            </a:endParaRPr>
          </a:p>
        </p:txBody>
      </p:sp>
      <p:pic>
        <p:nvPicPr>
          <p:cNvPr id="299" name="Google Shape;299;p30"/>
          <p:cNvPicPr preferRelativeResize="0"/>
          <p:nvPr/>
        </p:nvPicPr>
        <p:blipFill rotWithShape="1">
          <a:blip r:embed="rId3">
            <a:alphaModFix/>
          </a:blip>
          <a:srcRect/>
          <a:stretch/>
        </p:blipFill>
        <p:spPr>
          <a:xfrm>
            <a:off x="3815947" y="963930"/>
            <a:ext cx="1708022" cy="113919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1"/>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40</a:t>
            </a:fld>
            <a:endParaRPr/>
          </a:p>
        </p:txBody>
      </p:sp>
      <p:sp>
        <p:nvSpPr>
          <p:cNvPr id="305" name="Google Shape;305;p31"/>
          <p:cNvSpPr/>
          <p:nvPr/>
        </p:nvSpPr>
        <p:spPr>
          <a:xfrm>
            <a:off x="1226820" y="1771531"/>
            <a:ext cx="7063740" cy="3046988"/>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“We need to increase and improve collaboration between K12 and the CCC. There have been some pockets here and there, but nothing as systematic as we really need to make lasting changes. This will require strong leadership willing to build systems instead of holding isolated meetings.”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(Counselor, Ventura College)</a:t>
            </a:r>
            <a:endParaRPr sz="2400" b="0" i="0" u="none" strike="noStrike" cap="none">
              <a:solidFill>
                <a:srgbClr val="000000"/>
              </a:solidFill>
              <a:latin typeface="Chivo"/>
              <a:ea typeface="Chivo"/>
              <a:cs typeface="Chivo"/>
              <a:sym typeface="Chiv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2"/>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Orientations</a:t>
            </a:r>
            <a:endParaRPr sz="2400" b="1" i="0" u="none" strike="noStrike" cap="none">
              <a:solidFill>
                <a:schemeClr val="accent3"/>
              </a:solidFill>
              <a:latin typeface="Roboto Slab"/>
              <a:ea typeface="Roboto Slab"/>
              <a:cs typeface="Roboto Slab"/>
              <a:sym typeface="Roboto Slab"/>
            </a:endParaRPr>
          </a:p>
        </p:txBody>
      </p:sp>
      <p:sp>
        <p:nvSpPr>
          <p:cNvPr id="311" name="Google Shape;311;p32"/>
          <p:cNvSpPr txBox="1">
            <a:spLocks noGrp="1"/>
          </p:cNvSpPr>
          <p:nvPr>
            <p:ph type="subTitle" idx="4294967295"/>
          </p:nvPr>
        </p:nvSpPr>
        <p:spPr>
          <a:xfrm>
            <a:off x="664669" y="1767840"/>
            <a:ext cx="7814662" cy="2906259"/>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“We should explore a different approach – stagger the matriculation steps. When they come to campus, it shouldn’t be first time they’ve heard that information.” Dean, Oxnard College</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Non-cognitive assessments of academic engagement and self-efficacy, campus engagement, educational commitment, resiliency and social comfort help identify students at-risk of dropping out.</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“Crosswalks” match student scores with resources at each campus. (Completion by Design)</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312" name="Google Shape;312;p32"/>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41</a:t>
            </a:fld>
            <a:endParaRPr sz="1200" b="0" i="0" u="none" strike="noStrike" cap="none">
              <a:solidFill>
                <a:srgbClr val="9EB3C2"/>
              </a:solidFill>
              <a:latin typeface="Chivo"/>
              <a:ea typeface="Chivo"/>
              <a:cs typeface="Chivo"/>
              <a:sym typeface="Chivo"/>
            </a:endParaRPr>
          </a:p>
        </p:txBody>
      </p:sp>
      <p:pic>
        <p:nvPicPr>
          <p:cNvPr id="313" name="Google Shape;313;p32"/>
          <p:cNvPicPr preferRelativeResize="0"/>
          <p:nvPr/>
        </p:nvPicPr>
        <p:blipFill rotWithShape="1">
          <a:blip r:embed="rId3">
            <a:alphaModFix/>
          </a:blip>
          <a:srcRect/>
          <a:stretch/>
        </p:blipFill>
        <p:spPr>
          <a:xfrm>
            <a:off x="938845" y="233499"/>
            <a:ext cx="2543495" cy="1453426"/>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3"/>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42</a:t>
            </a:fld>
            <a:endParaRPr/>
          </a:p>
        </p:txBody>
      </p:sp>
      <p:sp>
        <p:nvSpPr>
          <p:cNvPr id="319" name="Google Shape;319;p33"/>
          <p:cNvSpPr/>
          <p:nvPr/>
        </p:nvSpPr>
        <p:spPr>
          <a:xfrm>
            <a:off x="2286000" y="2310140"/>
            <a:ext cx="4572000" cy="1200329"/>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“Thematic counseling was super successful”.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(Counselor, Ventura College) </a:t>
            </a:r>
            <a:endParaRPr sz="2400" b="0" i="0" u="none" strike="noStrike" cap="none">
              <a:solidFill>
                <a:srgbClr val="000000"/>
              </a:solidFill>
              <a:latin typeface="Chivo"/>
              <a:ea typeface="Chivo"/>
              <a:cs typeface="Chivo"/>
              <a:sym typeface="Chivo"/>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4"/>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Summer Bridge</a:t>
            </a:r>
            <a:endParaRPr sz="2400" b="1" i="0" u="none" strike="noStrike" cap="none">
              <a:solidFill>
                <a:schemeClr val="accent3"/>
              </a:solidFill>
              <a:latin typeface="Roboto Slab"/>
              <a:ea typeface="Roboto Slab"/>
              <a:cs typeface="Roboto Slab"/>
              <a:sym typeface="Roboto Slab"/>
            </a:endParaRPr>
          </a:p>
        </p:txBody>
      </p:sp>
      <p:sp>
        <p:nvSpPr>
          <p:cNvPr id="325" name="Google Shape;325;p34"/>
          <p:cNvSpPr txBox="1">
            <a:spLocks noGrp="1"/>
          </p:cNvSpPr>
          <p:nvPr>
            <p:ph type="subTitle" idx="4294967295"/>
          </p:nvPr>
        </p:nvSpPr>
        <p:spPr>
          <a:xfrm>
            <a:off x="664669" y="1598278"/>
            <a:ext cx="7814662" cy="3075821"/>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“Major expansion of summer bridge programs would be another useful systems-level change.” (Arnold, Chewning, Castleman &amp; Page)</a:t>
            </a:r>
            <a:endParaRPr sz="18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Bakersfield College has seen outcomes at about double/ more than double in the following areas for its Bridge students: </a:t>
            </a:r>
            <a:endParaRPr sz="2400" b="0" i="0" u="none" strike="noStrike" cap="none">
              <a:solidFill>
                <a:schemeClr val="dk1"/>
              </a:solidFill>
              <a:latin typeface="Chivo"/>
              <a:ea typeface="Chivo"/>
              <a:cs typeface="Chivo"/>
              <a:sym typeface="Chivo"/>
            </a:endParaRPr>
          </a:p>
          <a:p>
            <a:pPr marL="0" marR="0" lvl="0" indent="0" algn="l" rtl="0">
              <a:lnSpc>
                <a:spcPct val="115000"/>
              </a:lnSpc>
              <a:spcBef>
                <a:spcPts val="600"/>
              </a:spcBef>
              <a:spcAft>
                <a:spcPts val="0"/>
              </a:spcAft>
              <a:buClr>
                <a:schemeClr val="accent1"/>
              </a:buClr>
              <a:buSzPts val="2400"/>
              <a:buFont typeface="Chivo"/>
              <a:buNone/>
            </a:pPr>
            <a:r>
              <a:rPr lang="en-GB" sz="1800" b="0" i="0" u="none" strike="noStrike" cap="none">
                <a:solidFill>
                  <a:schemeClr val="dk1"/>
                </a:solidFill>
                <a:latin typeface="Chivo"/>
                <a:ea typeface="Chivo"/>
                <a:cs typeface="Chivo"/>
                <a:sym typeface="Chivo"/>
              </a:rPr>
              <a:t>	Units attempted/ units passed; </a:t>
            </a:r>
            <a:endParaRPr sz="2400" b="0" i="0" u="none" strike="noStrike" cap="none">
              <a:solidFill>
                <a:schemeClr val="dk1"/>
              </a:solidFill>
              <a:latin typeface="Chivo"/>
              <a:ea typeface="Chivo"/>
              <a:cs typeface="Chivo"/>
              <a:sym typeface="Chivo"/>
            </a:endParaRPr>
          </a:p>
          <a:p>
            <a:pPr marL="0" marR="0" lvl="0" indent="0" algn="l" rtl="0">
              <a:lnSpc>
                <a:spcPct val="115000"/>
              </a:lnSpc>
              <a:spcBef>
                <a:spcPts val="600"/>
              </a:spcBef>
              <a:spcAft>
                <a:spcPts val="0"/>
              </a:spcAft>
              <a:buClr>
                <a:schemeClr val="accent1"/>
              </a:buClr>
              <a:buSzPts val="2400"/>
              <a:buFont typeface="Chivo"/>
              <a:buNone/>
            </a:pPr>
            <a:r>
              <a:rPr lang="en-GB" sz="1800" b="0" i="0" u="none" strike="noStrike" cap="none">
                <a:solidFill>
                  <a:schemeClr val="dk1"/>
                </a:solidFill>
                <a:latin typeface="Chivo"/>
                <a:ea typeface="Chivo"/>
                <a:cs typeface="Chivo"/>
                <a:sym typeface="Chivo"/>
              </a:rPr>
              <a:t>	Transfer level English &amp; math attempted/ passed; </a:t>
            </a:r>
            <a:endParaRPr sz="2400" b="0" i="0" u="none" strike="noStrike" cap="none">
              <a:solidFill>
                <a:schemeClr val="dk1"/>
              </a:solidFill>
              <a:latin typeface="Chivo"/>
              <a:ea typeface="Chivo"/>
              <a:cs typeface="Chivo"/>
              <a:sym typeface="Chivo"/>
            </a:endParaRPr>
          </a:p>
          <a:p>
            <a:pPr marL="0" marR="0" lvl="0" indent="0" algn="l" rtl="0">
              <a:lnSpc>
                <a:spcPct val="115000"/>
              </a:lnSpc>
              <a:spcBef>
                <a:spcPts val="600"/>
              </a:spcBef>
              <a:spcAft>
                <a:spcPts val="0"/>
              </a:spcAft>
              <a:buClr>
                <a:schemeClr val="accent1"/>
              </a:buClr>
              <a:buSzPts val="2400"/>
              <a:buFont typeface="Chivo"/>
              <a:buNone/>
            </a:pPr>
            <a:r>
              <a:rPr lang="en-GB" sz="1800" b="0" i="0" u="none" strike="noStrike" cap="none">
                <a:solidFill>
                  <a:schemeClr val="dk1"/>
                </a:solidFill>
                <a:latin typeface="Chivo"/>
                <a:ea typeface="Chivo"/>
                <a:cs typeface="Chivo"/>
                <a:sym typeface="Chivo"/>
              </a:rPr>
              <a:t>	College-level English &amp; math attempted/ passed. </a:t>
            </a:r>
            <a:endParaRPr sz="2400" b="0" i="0" u="none" strike="noStrike" cap="none">
              <a:solidFill>
                <a:schemeClr val="dk1"/>
              </a:solidFill>
              <a:latin typeface="Chivo"/>
              <a:ea typeface="Chivo"/>
              <a:cs typeface="Chivo"/>
              <a:sym typeface="Chivo"/>
            </a:endParaRPr>
          </a:p>
          <a:p>
            <a:pPr marL="0" marR="0" lvl="0" indent="0" algn="l" rtl="0">
              <a:lnSpc>
                <a:spcPct val="115000"/>
              </a:lnSpc>
              <a:spcBef>
                <a:spcPts val="600"/>
              </a:spcBef>
              <a:spcAft>
                <a:spcPts val="0"/>
              </a:spcAft>
              <a:buClr>
                <a:schemeClr val="accent1"/>
              </a:buClr>
              <a:buSzPts val="2400"/>
              <a:buFont typeface="Chivo"/>
              <a:buNone/>
            </a:pPr>
            <a:r>
              <a:rPr lang="en-GB" sz="1800" b="0" i="0" u="none" strike="noStrike" cap="none">
                <a:solidFill>
                  <a:schemeClr val="dk1"/>
                </a:solidFill>
                <a:latin typeface="Chivo"/>
                <a:ea typeface="Chivo"/>
                <a:cs typeface="Chivo"/>
                <a:sym typeface="Chivo"/>
              </a:rPr>
              <a:t>    They have been scaling the program over the last 5 years.</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326" name="Google Shape;326;p34"/>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43</a:t>
            </a:fld>
            <a:endParaRPr sz="1200" b="0" i="0" u="none" strike="noStrike" cap="none">
              <a:solidFill>
                <a:srgbClr val="9EB3C2"/>
              </a:solidFill>
              <a:latin typeface="Chivo"/>
              <a:ea typeface="Chivo"/>
              <a:cs typeface="Chivo"/>
              <a:sym typeface="Chivo"/>
            </a:endParaRPr>
          </a:p>
        </p:txBody>
      </p:sp>
      <p:pic>
        <p:nvPicPr>
          <p:cNvPr id="327" name="Google Shape;327;p34"/>
          <p:cNvPicPr preferRelativeResize="0"/>
          <p:nvPr/>
        </p:nvPicPr>
        <p:blipFill rotWithShape="1">
          <a:blip r:embed="rId3">
            <a:alphaModFix/>
          </a:blip>
          <a:srcRect/>
          <a:stretch/>
        </p:blipFill>
        <p:spPr>
          <a:xfrm>
            <a:off x="6560820" y="469401"/>
            <a:ext cx="2011680" cy="1085469"/>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5"/>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Differentiated student services</a:t>
            </a:r>
            <a:endParaRPr sz="2400" b="1" i="0" u="none" strike="noStrike" cap="none">
              <a:solidFill>
                <a:schemeClr val="accent3"/>
              </a:solidFill>
              <a:latin typeface="Roboto Slab"/>
              <a:ea typeface="Roboto Slab"/>
              <a:cs typeface="Roboto Slab"/>
              <a:sym typeface="Roboto Slab"/>
            </a:endParaRPr>
          </a:p>
        </p:txBody>
      </p:sp>
      <p:sp>
        <p:nvSpPr>
          <p:cNvPr id="333" name="Google Shape;333;p35"/>
          <p:cNvSpPr txBox="1">
            <a:spLocks noGrp="1"/>
          </p:cNvSpPr>
          <p:nvPr>
            <p:ph type="subTitle" idx="4294967295"/>
          </p:nvPr>
        </p:nvSpPr>
        <p:spPr>
          <a:xfrm>
            <a:off x="664669" y="2286000"/>
            <a:ext cx="7814662" cy="2388099"/>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“Colleges should provide services to students based on their level of need.” (CCRC)</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Moorpark College is piloting some questions to be added to the portal to identify their neediest students. </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334" name="Google Shape;334;p35"/>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44</a:t>
            </a:fld>
            <a:endParaRPr sz="1200" b="0" i="0" u="none" strike="noStrike" cap="none">
              <a:solidFill>
                <a:srgbClr val="9EB3C2"/>
              </a:solidFill>
              <a:latin typeface="Chivo"/>
              <a:ea typeface="Chivo"/>
              <a:cs typeface="Chivo"/>
              <a:sym typeface="Chivo"/>
            </a:endParaRPr>
          </a:p>
        </p:txBody>
      </p:sp>
      <p:pic>
        <p:nvPicPr>
          <p:cNvPr id="335" name="Google Shape;335;p35"/>
          <p:cNvPicPr preferRelativeResize="0"/>
          <p:nvPr/>
        </p:nvPicPr>
        <p:blipFill rotWithShape="1">
          <a:blip r:embed="rId3">
            <a:alphaModFix/>
          </a:blip>
          <a:srcRect/>
          <a:stretch/>
        </p:blipFill>
        <p:spPr>
          <a:xfrm>
            <a:off x="499975" y="654367"/>
            <a:ext cx="1613717" cy="1296353"/>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45</a:t>
            </a:fld>
            <a:endParaRPr/>
          </a:p>
        </p:txBody>
      </p:sp>
      <p:sp>
        <p:nvSpPr>
          <p:cNvPr id="341" name="Google Shape;341;p36"/>
          <p:cNvSpPr/>
          <p:nvPr/>
        </p:nvSpPr>
        <p:spPr>
          <a:xfrm>
            <a:off x="1615440" y="1913801"/>
            <a:ext cx="6644640" cy="1748748"/>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“The risk of guided pathways is that we continue helping those who don’t need help”. </a:t>
            </a:r>
            <a:endParaRPr sz="1400" b="0" i="0" u="none" strike="noStrike" cap="none">
              <a:solidFill>
                <a:srgbClr val="000000"/>
              </a:solidFill>
              <a:latin typeface="Arial"/>
              <a:ea typeface="Arial"/>
              <a:cs typeface="Arial"/>
              <a:sym typeface="Arial"/>
            </a:endParaRPr>
          </a:p>
          <a:p>
            <a:pPr marL="0" marR="0" lvl="0" indent="0" algn="l" rtl="0">
              <a:lnSpc>
                <a:spcPct val="114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(Guided pathways faculty lead, Moorpark College)</a:t>
            </a:r>
            <a:endParaRPr sz="2400" b="0" i="0" u="none" strike="noStrike" cap="none">
              <a:solidFill>
                <a:srgbClr val="000000"/>
              </a:solidFill>
              <a:latin typeface="Chivo"/>
              <a:ea typeface="Chivo"/>
              <a:cs typeface="Chivo"/>
              <a:sym typeface="Chivo"/>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7"/>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Ongoing support</a:t>
            </a:r>
            <a:endParaRPr sz="2400" b="1" i="0" u="none" strike="noStrike" cap="none">
              <a:solidFill>
                <a:schemeClr val="accent3"/>
              </a:solidFill>
              <a:latin typeface="Roboto Slab"/>
              <a:ea typeface="Roboto Slab"/>
              <a:cs typeface="Roboto Slab"/>
              <a:sym typeface="Roboto Slab"/>
            </a:endParaRPr>
          </a:p>
        </p:txBody>
      </p:sp>
      <p:sp>
        <p:nvSpPr>
          <p:cNvPr id="347" name="Google Shape;347;p37"/>
          <p:cNvSpPr txBox="1">
            <a:spLocks noGrp="1"/>
          </p:cNvSpPr>
          <p:nvPr>
            <p:ph type="subTitle" idx="4294967295"/>
          </p:nvPr>
        </p:nvSpPr>
        <p:spPr>
          <a:xfrm>
            <a:off x="664669" y="2362200"/>
            <a:ext cx="7814662" cy="2311899"/>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a:t>
            </a:r>
            <a:r>
              <a:rPr lang="en-GB" sz="1800" b="0" i="1" u="none" strike="noStrike" cap="none">
                <a:solidFill>
                  <a:schemeClr val="dk1"/>
                </a:solidFill>
                <a:latin typeface="Chivo"/>
                <a:ea typeface="Chivo"/>
                <a:cs typeface="Chivo"/>
                <a:sym typeface="Chivo"/>
              </a:rPr>
              <a:t>“While technologies can automate the modification of academic maps, they do not solve failure rate issues.” (Completion by Design)</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The next step for Antelope Valley College has been to add a Second Year Experience program, a model that other colleges in the region are considering. </a:t>
            </a: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348" name="Google Shape;348;p37"/>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46</a:t>
            </a:fld>
            <a:endParaRPr sz="1200" b="0" i="0" u="none" strike="noStrike" cap="none">
              <a:solidFill>
                <a:srgbClr val="9EB3C2"/>
              </a:solidFill>
              <a:latin typeface="Chivo"/>
              <a:ea typeface="Chivo"/>
              <a:cs typeface="Chivo"/>
              <a:sym typeface="Chivo"/>
            </a:endParaRPr>
          </a:p>
        </p:txBody>
      </p:sp>
      <p:pic>
        <p:nvPicPr>
          <p:cNvPr id="349" name="Google Shape;349;p37"/>
          <p:cNvPicPr preferRelativeResize="0"/>
          <p:nvPr/>
        </p:nvPicPr>
        <p:blipFill rotWithShape="1">
          <a:blip r:embed="rId3">
            <a:alphaModFix/>
          </a:blip>
          <a:srcRect/>
          <a:stretch/>
        </p:blipFill>
        <p:spPr>
          <a:xfrm>
            <a:off x="3497580" y="1057249"/>
            <a:ext cx="2316480" cy="130495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38"/>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200"/>
              <a:buNone/>
            </a:pPr>
            <a:fld id="{00000000-1234-1234-1234-123412341234}" type="slidenum">
              <a:rPr lang="en-GB"/>
              <a:t>47</a:t>
            </a:fld>
            <a:endParaRPr/>
          </a:p>
        </p:txBody>
      </p:sp>
      <p:sp>
        <p:nvSpPr>
          <p:cNvPr id="355" name="Google Shape;355;p38"/>
          <p:cNvSpPr/>
          <p:nvPr/>
        </p:nvSpPr>
        <p:spPr>
          <a:xfrm>
            <a:off x="2217420" y="1790938"/>
            <a:ext cx="5349240" cy="1938992"/>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1" u="none" strike="noStrike" cap="none">
                <a:solidFill>
                  <a:srgbClr val="000000"/>
                </a:solidFill>
                <a:latin typeface="Chivo"/>
                <a:ea typeface="Chivo"/>
                <a:cs typeface="Chivo"/>
                <a:sym typeface="Chivo"/>
              </a:rPr>
              <a:t>“We know that low-income, first generation students are 4 times more likely to drop out after their first year as their peers without either risk factor.” (EAB)</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39"/>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Next steps</a:t>
            </a:r>
            <a:endParaRPr sz="2400" b="1" i="0" u="none" strike="noStrike" cap="none">
              <a:solidFill>
                <a:schemeClr val="accent3"/>
              </a:solidFill>
              <a:latin typeface="Roboto Slab"/>
              <a:ea typeface="Roboto Slab"/>
              <a:cs typeface="Roboto Slab"/>
              <a:sym typeface="Roboto Slab"/>
            </a:endParaRPr>
          </a:p>
        </p:txBody>
      </p:sp>
      <p:sp>
        <p:nvSpPr>
          <p:cNvPr id="361" name="Google Shape;361;p39"/>
          <p:cNvSpPr txBox="1">
            <a:spLocks noGrp="1"/>
          </p:cNvSpPr>
          <p:nvPr>
            <p:ph type="subTitle" idx="4294967295"/>
          </p:nvPr>
        </p:nvSpPr>
        <p:spPr>
          <a:xfrm>
            <a:off x="616419" y="1457207"/>
            <a:ext cx="7814700" cy="2860800"/>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 Share toolkit with college colleagues</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Colleges complete Readiness Self-Assessment and </a:t>
            </a:r>
            <a:endParaRPr sz="1800" b="0" i="0" u="none" strike="noStrike" cap="none">
              <a:solidFill>
                <a:schemeClr val="dk1"/>
              </a:solidFill>
              <a:latin typeface="Chivo"/>
              <a:ea typeface="Chivo"/>
              <a:cs typeface="Chivo"/>
              <a:sym typeface="Chivo"/>
            </a:endParaRPr>
          </a:p>
          <a:p>
            <a:pPr marL="0" marR="0" lvl="0" indent="0" algn="l" rtl="0">
              <a:lnSpc>
                <a:spcPct val="115000"/>
              </a:lnSpc>
              <a:spcBef>
                <a:spcPts val="600"/>
              </a:spcBef>
              <a:spcAft>
                <a:spcPts val="0"/>
              </a:spcAft>
              <a:buClr>
                <a:schemeClr val="accent1"/>
              </a:buClr>
              <a:buSzPts val="2400"/>
              <a:buFont typeface="Chivo"/>
              <a:buNone/>
            </a:pPr>
            <a:r>
              <a:rPr lang="en-GB" sz="1800" b="0" i="0" u="none" strike="noStrike" cap="none">
                <a:solidFill>
                  <a:schemeClr val="dk1"/>
                </a:solidFill>
                <a:latin typeface="Chivo"/>
                <a:ea typeface="Chivo"/>
                <a:cs typeface="Chivo"/>
                <a:sym typeface="Chivo"/>
              </a:rPr>
              <a:t>     decide top priorities for college</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Colleges share K12 toolkit with partner high schools/ districts – have them complete their Readiness Self-Assessment and decide their top priorities</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800" b="0" i="0" u="none" strike="noStrike" cap="none">
                <a:solidFill>
                  <a:schemeClr val="dk1"/>
                </a:solidFill>
                <a:latin typeface="Chivo"/>
                <a:ea typeface="Chivo"/>
                <a:cs typeface="Chivo"/>
                <a:sym typeface="Chivo"/>
              </a:rPr>
              <a:t>Leadership teams from colleges and K12 conduct action planning meetings (template in toolkit)</a:t>
            </a:r>
            <a:endParaRPr sz="1800" b="0" i="0" u="none" strike="noStrike" cap="none">
              <a:solidFill>
                <a:schemeClr val="dk1"/>
              </a:solidFill>
              <a:latin typeface="Chivo"/>
              <a:ea typeface="Chivo"/>
              <a:cs typeface="Chivo"/>
              <a:sym typeface="Chivo"/>
            </a:endParaRPr>
          </a:p>
        </p:txBody>
      </p:sp>
      <p:sp>
        <p:nvSpPr>
          <p:cNvPr id="362" name="Google Shape;362;p39"/>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48</a:t>
            </a:fld>
            <a:endParaRPr sz="1200" b="0" i="0" u="none" strike="noStrike" cap="none">
              <a:solidFill>
                <a:srgbClr val="9EB3C2"/>
              </a:solidFill>
              <a:latin typeface="Chivo"/>
              <a:ea typeface="Chivo"/>
              <a:cs typeface="Chivo"/>
              <a:sym typeface="Chivo"/>
            </a:endParaRPr>
          </a:p>
        </p:txBody>
      </p:sp>
      <p:pic>
        <p:nvPicPr>
          <p:cNvPr id="363" name="Google Shape;363;p39"/>
          <p:cNvPicPr preferRelativeResize="0"/>
          <p:nvPr/>
        </p:nvPicPr>
        <p:blipFill rotWithShape="1">
          <a:blip r:embed="rId3">
            <a:alphaModFix/>
          </a:blip>
          <a:srcRect/>
          <a:stretch/>
        </p:blipFill>
        <p:spPr>
          <a:xfrm>
            <a:off x="6687801" y="350008"/>
            <a:ext cx="1878031" cy="222174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40"/>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Feedback from SCCRC colleges</a:t>
            </a:r>
            <a:endParaRPr sz="2400" b="1" i="0" u="none" strike="noStrike" cap="none">
              <a:solidFill>
                <a:schemeClr val="accent3"/>
              </a:solidFill>
              <a:latin typeface="Roboto Slab"/>
              <a:ea typeface="Roboto Slab"/>
              <a:cs typeface="Roboto Slab"/>
              <a:sym typeface="Roboto Slab"/>
            </a:endParaRPr>
          </a:p>
        </p:txBody>
      </p:sp>
      <p:sp>
        <p:nvSpPr>
          <p:cNvPr id="369" name="Google Shape;369;p40"/>
          <p:cNvSpPr txBox="1">
            <a:spLocks noGrp="1"/>
          </p:cNvSpPr>
          <p:nvPr>
            <p:ph type="subTitle" idx="4294967295"/>
          </p:nvPr>
        </p:nvSpPr>
        <p:spPr>
          <a:xfrm>
            <a:off x="724600" y="1535124"/>
            <a:ext cx="7814662" cy="2645065"/>
          </a:xfrm>
          <a:prstGeom prst="rect">
            <a:avLst/>
          </a:prstGeom>
          <a:noFill/>
          <a:ln>
            <a:noFill/>
          </a:ln>
        </p:spPr>
        <p:txBody>
          <a:bodyPr spcFirstLastPara="1" wrap="square" lIns="0" tIns="0" rIns="0" bIns="0" anchor="t" anchorCtr="0">
            <a:noAutofit/>
          </a:bodyPr>
          <a:lstStyle/>
          <a:p>
            <a:pPr marL="457200" marR="0" lvl="0" indent="-393700" algn="l" rtl="0">
              <a:lnSpc>
                <a:spcPct val="115000"/>
              </a:lnSpc>
              <a:spcBef>
                <a:spcPts val="0"/>
              </a:spcBef>
              <a:spcAft>
                <a:spcPts val="0"/>
              </a:spcAft>
              <a:buClr>
                <a:schemeClr val="accent1"/>
              </a:buClr>
              <a:buSzPts val="2600"/>
              <a:buFont typeface="Chivo"/>
              <a:buChar char="▰"/>
            </a:pPr>
            <a:r>
              <a:rPr lang="en-GB" sz="1800" b="0" i="0" u="none" strike="noStrike" cap="none">
                <a:solidFill>
                  <a:srgbClr val="000000"/>
                </a:solidFill>
                <a:latin typeface="Chivo"/>
                <a:ea typeface="Chivo"/>
                <a:cs typeface="Chivo"/>
                <a:sym typeface="Chivo"/>
              </a:rPr>
              <a:t>The biggest missing link for Guided Pathways is not bringing K12 to the table</a:t>
            </a:r>
            <a:endParaRPr sz="2400" b="0" i="0" u="none" strike="noStrike" cap="none">
              <a:solidFill>
                <a:schemeClr val="dk1"/>
              </a:solidFill>
              <a:latin typeface="Chivo"/>
              <a:ea typeface="Chivo"/>
              <a:cs typeface="Chivo"/>
              <a:sym typeface="Chivo"/>
            </a:endParaRPr>
          </a:p>
          <a:p>
            <a:pPr marL="457200" marR="0" lvl="0" indent="-393700" algn="l" rtl="0">
              <a:lnSpc>
                <a:spcPct val="115000"/>
              </a:lnSpc>
              <a:spcBef>
                <a:spcPts val="0"/>
              </a:spcBef>
              <a:spcAft>
                <a:spcPts val="0"/>
              </a:spcAft>
              <a:buClr>
                <a:schemeClr val="accent1"/>
              </a:buClr>
              <a:buSzPts val="2600"/>
              <a:buFont typeface="Chivo"/>
              <a:buChar char="▰"/>
            </a:pPr>
            <a:r>
              <a:rPr lang="en-GB" sz="1800" b="0" i="0" u="none" strike="noStrike" cap="none">
                <a:solidFill>
                  <a:schemeClr val="dk1"/>
                </a:solidFill>
                <a:latin typeface="Chivo"/>
                <a:ea typeface="Chivo"/>
                <a:cs typeface="Chivo"/>
                <a:sym typeface="Chivo"/>
              </a:rPr>
              <a:t>We need to present the toolkit at the Admins’ council and at the Deans’ Council</a:t>
            </a:r>
            <a:endParaRPr sz="1800" b="0" i="0" u="none" strike="noStrike" cap="none">
              <a:solidFill>
                <a:srgbClr val="000000"/>
              </a:solidFill>
              <a:latin typeface="Chivo"/>
              <a:ea typeface="Chivo"/>
              <a:cs typeface="Chivo"/>
              <a:sym typeface="Chivo"/>
            </a:endParaRPr>
          </a:p>
          <a:p>
            <a:pPr marL="457200" marR="0" lvl="0" indent="-393700" algn="l" rtl="0">
              <a:lnSpc>
                <a:spcPct val="115000"/>
              </a:lnSpc>
              <a:spcBef>
                <a:spcPts val="0"/>
              </a:spcBef>
              <a:spcAft>
                <a:spcPts val="0"/>
              </a:spcAft>
              <a:buClr>
                <a:schemeClr val="accent1"/>
              </a:buClr>
              <a:buSzPts val="2600"/>
              <a:buFont typeface="Chivo"/>
              <a:buChar char="▰"/>
            </a:pPr>
            <a:r>
              <a:rPr lang="en-GB" sz="1800" b="0" i="0" u="none" strike="noStrike" cap="none">
                <a:solidFill>
                  <a:srgbClr val="000000"/>
                </a:solidFill>
                <a:latin typeface="Chivo"/>
                <a:ea typeface="Chivo"/>
                <a:cs typeface="Chivo"/>
                <a:sym typeface="Chivo"/>
              </a:rPr>
              <a:t>We need to bring in the Guided Pathways team to do Readiness Self-assessment</a:t>
            </a:r>
            <a:endParaRPr sz="2400" b="0" i="0" u="none" strike="noStrike" cap="none">
              <a:solidFill>
                <a:schemeClr val="dk1"/>
              </a:solidFill>
              <a:latin typeface="Chivo"/>
              <a:ea typeface="Chivo"/>
              <a:cs typeface="Chivo"/>
              <a:sym typeface="Chivo"/>
            </a:endParaRPr>
          </a:p>
          <a:p>
            <a:pPr marL="457200" marR="0" lvl="0" indent="-393700" algn="l" rtl="0">
              <a:lnSpc>
                <a:spcPct val="115000"/>
              </a:lnSpc>
              <a:spcBef>
                <a:spcPts val="0"/>
              </a:spcBef>
              <a:spcAft>
                <a:spcPts val="0"/>
              </a:spcAft>
              <a:buClr>
                <a:schemeClr val="accent1"/>
              </a:buClr>
              <a:buSzPts val="2600"/>
              <a:buFont typeface="Chivo"/>
              <a:buChar char="▰"/>
            </a:pPr>
            <a:r>
              <a:rPr lang="en-GB" sz="1800" b="0" i="0" u="none" strike="noStrike" cap="none">
                <a:solidFill>
                  <a:srgbClr val="000000"/>
                </a:solidFill>
                <a:latin typeface="Chivo"/>
                <a:ea typeface="Chivo"/>
                <a:cs typeface="Chivo"/>
                <a:sym typeface="Chivo"/>
              </a:rPr>
              <a:t>We need to look at the campus goals and strategic plan for outreach &amp; marketing </a:t>
            </a:r>
            <a:endParaRPr sz="2400" b="0" i="0" u="none" strike="noStrike" cap="none">
              <a:solidFill>
                <a:schemeClr val="dk1"/>
              </a:solidFill>
              <a:latin typeface="Chivo"/>
              <a:ea typeface="Chivo"/>
              <a:cs typeface="Chivo"/>
              <a:sym typeface="Chivo"/>
            </a:endParaRPr>
          </a:p>
          <a:p>
            <a:pPr marL="457200" marR="0" lvl="0" indent="-393700" algn="l" rtl="0">
              <a:lnSpc>
                <a:spcPct val="115000"/>
              </a:lnSpc>
              <a:spcBef>
                <a:spcPts val="0"/>
              </a:spcBef>
              <a:spcAft>
                <a:spcPts val="0"/>
              </a:spcAft>
              <a:buClr>
                <a:schemeClr val="accent1"/>
              </a:buClr>
              <a:buSzPts val="2600"/>
              <a:buFont typeface="Chivo"/>
              <a:buChar char="▰"/>
            </a:pPr>
            <a:r>
              <a:rPr lang="en-GB" sz="1800" b="0" i="0" u="none" strike="noStrike" cap="none">
                <a:solidFill>
                  <a:srgbClr val="000000"/>
                </a:solidFill>
                <a:latin typeface="Chivo"/>
                <a:ea typeface="Chivo"/>
                <a:cs typeface="Chivo"/>
                <a:sym typeface="Chivo"/>
              </a:rPr>
              <a:t>Early college credit options should be linked with Guided Pathways</a:t>
            </a:r>
            <a:endParaRPr sz="2400" b="0" i="0" u="none" strike="noStrike" cap="none">
              <a:solidFill>
                <a:schemeClr val="dk1"/>
              </a:solidFill>
              <a:latin typeface="Chivo"/>
              <a:ea typeface="Chivo"/>
              <a:cs typeface="Chivo"/>
              <a:sym typeface="Chivo"/>
            </a:endParaRPr>
          </a:p>
          <a:p>
            <a:pPr marL="457200" marR="0" lvl="0" indent="-228600" algn="l" rtl="0">
              <a:lnSpc>
                <a:spcPct val="115000"/>
              </a:lnSpc>
              <a:spcBef>
                <a:spcPts val="0"/>
              </a:spcBef>
              <a:spcAft>
                <a:spcPts val="0"/>
              </a:spcAft>
              <a:buClr>
                <a:schemeClr val="accent1"/>
              </a:buClr>
              <a:buSzPts val="2600"/>
              <a:buFont typeface="Chivo"/>
              <a:buNone/>
            </a:pPr>
            <a:endParaRPr sz="1400" b="0" i="0" u="none" strike="noStrike" cap="none">
              <a:solidFill>
                <a:srgbClr val="000000"/>
              </a:solidFill>
              <a:latin typeface="Chivo"/>
              <a:ea typeface="Chivo"/>
              <a:cs typeface="Chivo"/>
              <a:sym typeface="Chivo"/>
            </a:endParaRPr>
          </a:p>
          <a:p>
            <a:pPr marL="63500" marR="0" lvl="0" indent="0" algn="l" rtl="0">
              <a:lnSpc>
                <a:spcPct val="115000"/>
              </a:lnSpc>
              <a:spcBef>
                <a:spcPts val="0"/>
              </a:spcBef>
              <a:spcAft>
                <a:spcPts val="0"/>
              </a:spcAft>
              <a:buClr>
                <a:schemeClr val="accent1"/>
              </a:buClr>
              <a:buSzPts val="2600"/>
              <a:buFont typeface="Chivo"/>
              <a:buNone/>
            </a:pPr>
            <a:endParaRPr sz="1400" b="0" i="0" u="none" strike="noStrike" cap="none">
              <a:solidFill>
                <a:srgbClr val="000000"/>
              </a:solidFill>
              <a:latin typeface="Chivo"/>
              <a:ea typeface="Chivo"/>
              <a:cs typeface="Chivo"/>
              <a:sym typeface="Chivo"/>
            </a:endParaRPr>
          </a:p>
          <a:p>
            <a:pPr marL="457200" marR="0" lvl="0" indent="-228600" algn="l" rtl="0">
              <a:lnSpc>
                <a:spcPct val="115000"/>
              </a:lnSpc>
              <a:spcBef>
                <a:spcPts val="0"/>
              </a:spcBef>
              <a:spcAft>
                <a:spcPts val="0"/>
              </a:spcAft>
              <a:buClr>
                <a:schemeClr val="accent1"/>
              </a:buClr>
              <a:buSzPts val="2600"/>
              <a:buFont typeface="Chivo"/>
              <a:buNone/>
            </a:pPr>
            <a:endParaRPr sz="1400" b="0" i="0" u="none" strike="noStrike" cap="none">
              <a:solidFill>
                <a:schemeClr val="dk1"/>
              </a:solidFill>
              <a:latin typeface="Chivo"/>
              <a:ea typeface="Chivo"/>
              <a:cs typeface="Chivo"/>
              <a:sym typeface="Chivo"/>
            </a:endParaRPr>
          </a:p>
          <a:p>
            <a:pPr marL="0" marR="0" lvl="0" indent="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370" name="Google Shape;370;p40"/>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49</a:t>
            </a:fld>
            <a:endParaRPr sz="1200" b="0" i="0" u="none" strike="noStrike" cap="none">
              <a:solidFill>
                <a:srgbClr val="9EB3C2"/>
              </a:solidFill>
              <a:latin typeface="Chivo"/>
              <a:ea typeface="Chivo"/>
              <a:cs typeface="Chivo"/>
              <a:sym typeface="Chivo"/>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8609ac72e5_0_0"/>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50</a:t>
            </a:fld>
            <a:endParaRPr/>
          </a:p>
        </p:txBody>
      </p:sp>
      <p:sp>
        <p:nvSpPr>
          <p:cNvPr id="376" name="Google Shape;376;g8609ac72e5_0_0"/>
          <p:cNvSpPr txBox="1"/>
          <p:nvPr/>
        </p:nvSpPr>
        <p:spPr>
          <a:xfrm>
            <a:off x="494869" y="1515101"/>
            <a:ext cx="8154300" cy="3096900"/>
          </a:xfrm>
          <a:prstGeom prst="rect">
            <a:avLst/>
          </a:prstGeom>
          <a:noFill/>
          <a:ln>
            <a:noFill/>
          </a:ln>
        </p:spPr>
        <p:txBody>
          <a:bodyPr spcFirstLastPara="1" wrap="square" lIns="91425" tIns="91425" rIns="91425" bIns="91425"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400" b="0" i="0" u="none" strike="noStrike" cap="none">
                <a:solidFill>
                  <a:schemeClr val="dk1"/>
                </a:solidFill>
                <a:latin typeface="Chivo"/>
                <a:ea typeface="Chivo"/>
                <a:cs typeface="Chivo"/>
                <a:sym typeface="Chivo"/>
              </a:rPr>
              <a:t> The s</a:t>
            </a:r>
            <a:r>
              <a:rPr lang="en-GB" sz="1400" b="0" i="0" u="none" strike="noStrike" cap="none">
                <a:solidFill>
                  <a:srgbClr val="000000"/>
                </a:solidFill>
                <a:latin typeface="Chivo"/>
                <a:ea typeface="Chivo"/>
                <a:cs typeface="Chivo"/>
                <a:sym typeface="Chivo"/>
              </a:rPr>
              <a:t>ervices we offer to K12 are not centralized</a:t>
            </a:r>
            <a:endParaRPr sz="1200" b="0" i="0" u="none" strike="noStrike" cap="none">
              <a:solidFill>
                <a:srgbClr val="000000"/>
              </a:solidFill>
              <a:latin typeface="Arial"/>
              <a:ea typeface="Arial"/>
              <a:cs typeface="Arial"/>
              <a:sym typeface="Arial"/>
            </a:endParaRPr>
          </a:p>
          <a:p>
            <a:pPr marL="285750" marR="0" lvl="0" indent="-273050" algn="l" rtl="0">
              <a:lnSpc>
                <a:spcPct val="115000"/>
              </a:lnSpc>
              <a:spcBef>
                <a:spcPts val="600"/>
              </a:spcBef>
              <a:spcAft>
                <a:spcPts val="0"/>
              </a:spcAft>
              <a:buClr>
                <a:schemeClr val="accent1"/>
              </a:buClr>
              <a:buSzPts val="2200"/>
              <a:buFont typeface="Chivo"/>
              <a:buChar char="▰"/>
            </a:pPr>
            <a:r>
              <a:rPr lang="en-GB" sz="1400" b="0" i="0" u="none" strike="noStrike" cap="none">
                <a:solidFill>
                  <a:srgbClr val="000000"/>
                </a:solidFill>
                <a:latin typeface="Chivo"/>
                <a:ea typeface="Chivo"/>
                <a:cs typeface="Chivo"/>
                <a:sym typeface="Chivo"/>
              </a:rPr>
              <a:t> We need to offer workshops for families and parents</a:t>
            </a:r>
            <a:endParaRPr sz="1200" b="0" i="0" u="none" strike="noStrike" cap="none">
              <a:solidFill>
                <a:srgbClr val="000000"/>
              </a:solidFill>
              <a:latin typeface="Arial"/>
              <a:ea typeface="Arial"/>
              <a:cs typeface="Arial"/>
              <a:sym typeface="Arial"/>
            </a:endParaRPr>
          </a:p>
          <a:p>
            <a:pPr marL="285750" marR="0" lvl="0" indent="-273050" algn="l" rtl="0">
              <a:lnSpc>
                <a:spcPct val="115000"/>
              </a:lnSpc>
              <a:spcBef>
                <a:spcPts val="600"/>
              </a:spcBef>
              <a:spcAft>
                <a:spcPts val="0"/>
              </a:spcAft>
              <a:buClr>
                <a:schemeClr val="accent1"/>
              </a:buClr>
              <a:buSzPts val="2200"/>
              <a:buFont typeface="Chivo"/>
              <a:buChar char="▰"/>
            </a:pPr>
            <a:r>
              <a:rPr lang="en-GB" sz="1400" b="0" i="0" u="none" strike="noStrike" cap="none">
                <a:solidFill>
                  <a:srgbClr val="000000"/>
                </a:solidFill>
                <a:latin typeface="Chivo"/>
                <a:ea typeface="Chivo"/>
                <a:cs typeface="Chivo"/>
                <a:sym typeface="Chivo"/>
              </a:rPr>
              <a:t> We really want to offer a senior seminar that complements Get Focused, Stay Focused that includes updating the students’ 10 year plan, financial aid, college essays, leadership and work experience</a:t>
            </a:r>
            <a:endParaRPr sz="1200" b="0" i="0" u="none" strike="noStrike" cap="none">
              <a:solidFill>
                <a:srgbClr val="000000"/>
              </a:solidFill>
              <a:latin typeface="Arial"/>
              <a:ea typeface="Arial"/>
              <a:cs typeface="Arial"/>
              <a:sym typeface="Arial"/>
            </a:endParaRPr>
          </a:p>
          <a:p>
            <a:pPr marL="285750" marR="0" lvl="0" indent="-273050" algn="l" rtl="0">
              <a:lnSpc>
                <a:spcPct val="115000"/>
              </a:lnSpc>
              <a:spcBef>
                <a:spcPts val="600"/>
              </a:spcBef>
              <a:spcAft>
                <a:spcPts val="0"/>
              </a:spcAft>
              <a:buClr>
                <a:schemeClr val="accent1"/>
              </a:buClr>
              <a:buSzPts val="2200"/>
              <a:buFont typeface="Chivo"/>
              <a:buChar char="▰"/>
            </a:pPr>
            <a:r>
              <a:rPr lang="en-GB" sz="1400" b="0" i="0" u="none" strike="noStrike" cap="none">
                <a:solidFill>
                  <a:srgbClr val="000000"/>
                </a:solidFill>
                <a:latin typeface="Chivo"/>
                <a:ea typeface="Chivo"/>
                <a:cs typeface="Chivo"/>
                <a:sym typeface="Chivo"/>
              </a:rPr>
              <a:t> We want to offer a career class in high school for undecided seniors</a:t>
            </a:r>
            <a:endParaRPr sz="1200" b="0" i="0" u="none" strike="noStrike" cap="none">
              <a:solidFill>
                <a:srgbClr val="000000"/>
              </a:solidFill>
              <a:latin typeface="Arial"/>
              <a:ea typeface="Arial"/>
              <a:cs typeface="Arial"/>
              <a:sym typeface="Arial"/>
            </a:endParaRPr>
          </a:p>
          <a:p>
            <a:pPr marL="285750" marR="0" lvl="0" indent="-273050" algn="l" rtl="0">
              <a:lnSpc>
                <a:spcPct val="115000"/>
              </a:lnSpc>
              <a:spcBef>
                <a:spcPts val="600"/>
              </a:spcBef>
              <a:spcAft>
                <a:spcPts val="0"/>
              </a:spcAft>
              <a:buClr>
                <a:schemeClr val="accent1"/>
              </a:buClr>
              <a:buSzPts val="2200"/>
              <a:buFont typeface="Chivo"/>
              <a:buChar char="▰"/>
            </a:pPr>
            <a:r>
              <a:rPr lang="en-GB" sz="1400" b="0" i="0" u="none" strike="noStrike" cap="none">
                <a:solidFill>
                  <a:srgbClr val="000000"/>
                </a:solidFill>
                <a:latin typeface="Chivo"/>
                <a:ea typeface="Chivo"/>
                <a:cs typeface="Chivo"/>
                <a:sym typeface="Chivo"/>
              </a:rPr>
              <a:t> We want to triage students using non-cognitive assessments as part of the early alert system</a:t>
            </a:r>
            <a:endParaRPr sz="1200" b="0" i="0" u="none" strike="noStrike" cap="none">
              <a:solidFill>
                <a:srgbClr val="000000"/>
              </a:solidFill>
              <a:latin typeface="Arial"/>
              <a:ea typeface="Arial"/>
              <a:cs typeface="Arial"/>
              <a:sym typeface="Arial"/>
            </a:endParaRPr>
          </a:p>
          <a:p>
            <a:pPr marL="285750" marR="0" lvl="0" indent="-273050" algn="l" rtl="0">
              <a:lnSpc>
                <a:spcPct val="115000"/>
              </a:lnSpc>
              <a:spcBef>
                <a:spcPts val="600"/>
              </a:spcBef>
              <a:spcAft>
                <a:spcPts val="0"/>
              </a:spcAft>
              <a:buClr>
                <a:schemeClr val="accent1"/>
              </a:buClr>
              <a:buSzPts val="2200"/>
              <a:buFont typeface="Chivo"/>
              <a:buChar char="▰"/>
            </a:pPr>
            <a:r>
              <a:rPr lang="en-GB" sz="1400" b="0" i="0" u="none" strike="noStrike" cap="none">
                <a:solidFill>
                  <a:srgbClr val="000000"/>
                </a:solidFill>
                <a:latin typeface="Chivo"/>
                <a:ea typeface="Chivo"/>
                <a:cs typeface="Chivo"/>
                <a:sym typeface="Chivo"/>
              </a:rPr>
              <a:t> We need the college counselors to see the high school students as theirs</a:t>
            </a:r>
            <a:endParaRPr sz="1200" b="0" i="0" u="none" strike="noStrike" cap="none">
              <a:solidFill>
                <a:srgbClr val="000000"/>
              </a:solidFill>
              <a:latin typeface="Arial"/>
              <a:ea typeface="Arial"/>
              <a:cs typeface="Arial"/>
              <a:sym typeface="Arial"/>
            </a:endParaRPr>
          </a:p>
          <a:p>
            <a:pPr marL="457200" marR="0" lvl="0" indent="-228600" algn="l" rtl="0">
              <a:lnSpc>
                <a:spcPct val="115000"/>
              </a:lnSpc>
              <a:spcBef>
                <a:spcPts val="0"/>
              </a:spcBef>
              <a:spcAft>
                <a:spcPts val="0"/>
              </a:spcAft>
              <a:buClr>
                <a:schemeClr val="accent1"/>
              </a:buClr>
              <a:buSzPts val="1100"/>
              <a:buFont typeface="Chivo"/>
              <a:buNone/>
            </a:pPr>
            <a:endParaRPr sz="1400" b="0" i="0" u="none" strike="noStrike" cap="none">
              <a:solidFill>
                <a:srgbClr val="000000"/>
              </a:solidFill>
              <a:latin typeface="Chivo"/>
              <a:ea typeface="Chivo"/>
              <a:cs typeface="Chivo"/>
              <a:sym typeface="Chivo"/>
            </a:endParaRPr>
          </a:p>
          <a:p>
            <a:pPr marL="0" marR="0" lvl="0" indent="0" algn="l" rtl="0">
              <a:lnSpc>
                <a:spcPct val="115000"/>
              </a:lnSpc>
              <a:spcBef>
                <a:spcPts val="600"/>
              </a:spcBef>
              <a:spcAft>
                <a:spcPts val="0"/>
              </a:spcAft>
              <a:buClr>
                <a:srgbClr val="000000"/>
              </a:buClr>
              <a:buSzPts val="2400"/>
              <a:buFont typeface="Arial"/>
              <a:buNone/>
            </a:pPr>
            <a:endParaRPr sz="24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24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400" b="0" i="0" u="none" strike="noStrike" cap="none">
              <a:solidFill>
                <a:srgbClr val="000000"/>
              </a:solidFill>
              <a:latin typeface="Arial"/>
              <a:ea typeface="Arial"/>
              <a:cs typeface="Arial"/>
              <a:sym typeface="Arial"/>
            </a:endParaRPr>
          </a:p>
        </p:txBody>
      </p:sp>
      <p:sp>
        <p:nvSpPr>
          <p:cNvPr id="377" name="Google Shape;377;g8609ac72e5_0_0"/>
          <p:cNvSpPr txBox="1">
            <a:spLocks noGrp="1"/>
          </p:cNvSpPr>
          <p:nvPr>
            <p:ph type="ctrTitle" idx="4294967295"/>
          </p:nvPr>
        </p:nvSpPr>
        <p:spPr>
          <a:xfrm>
            <a:off x="664669" y="350008"/>
            <a:ext cx="7814700"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More feedback from SCCRC colleges</a:t>
            </a:r>
            <a:endParaRPr sz="2400" b="1" i="0" u="none" strike="noStrike" cap="none">
              <a:solidFill>
                <a:schemeClr val="accent3"/>
              </a:solidFill>
              <a:latin typeface="Roboto Slab"/>
              <a:ea typeface="Roboto Slab"/>
              <a:cs typeface="Roboto Slab"/>
              <a:sym typeface="Roboto Slab"/>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8609ac72e5_0_7"/>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51</a:t>
            </a:fld>
            <a:endParaRPr/>
          </a:p>
        </p:txBody>
      </p:sp>
      <p:sp>
        <p:nvSpPr>
          <p:cNvPr id="383" name="Google Shape;383;g8609ac72e5_0_7"/>
          <p:cNvSpPr txBox="1">
            <a:spLocks noGrp="1"/>
          </p:cNvSpPr>
          <p:nvPr>
            <p:ph type="ctrTitle" idx="4294967295"/>
          </p:nvPr>
        </p:nvSpPr>
        <p:spPr>
          <a:xfrm>
            <a:off x="664669" y="634072"/>
            <a:ext cx="7814700" cy="610835"/>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r>
              <a:rPr lang="en-GB" sz="2400" b="1" i="0" u="none" strike="noStrike" cap="none">
                <a:solidFill>
                  <a:schemeClr val="accent3"/>
                </a:solidFill>
                <a:latin typeface="Roboto Slab"/>
                <a:ea typeface="Roboto Slab"/>
                <a:cs typeface="Roboto Slab"/>
                <a:sym typeface="Roboto Slab"/>
              </a:rPr>
              <a:t>Feedback from SCCRC Guided Pathways TAPs</a:t>
            </a:r>
            <a:endParaRPr sz="2400" b="1" i="0" u="none" strike="noStrike" cap="none">
              <a:solidFill>
                <a:schemeClr val="accent3"/>
              </a:solidFill>
              <a:latin typeface="Roboto Slab"/>
              <a:ea typeface="Roboto Slab"/>
              <a:cs typeface="Roboto Slab"/>
              <a:sym typeface="Roboto Slab"/>
            </a:endParaRPr>
          </a:p>
        </p:txBody>
      </p:sp>
      <p:sp>
        <p:nvSpPr>
          <p:cNvPr id="384" name="Google Shape;384;g8609ac72e5_0_7"/>
          <p:cNvSpPr txBox="1">
            <a:spLocks noGrp="1"/>
          </p:cNvSpPr>
          <p:nvPr>
            <p:ph type="subTitle" idx="4294967295"/>
          </p:nvPr>
        </p:nvSpPr>
        <p:spPr>
          <a:xfrm>
            <a:off x="740725" y="1515100"/>
            <a:ext cx="7814700" cy="3114449"/>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1"/>
              </a:buClr>
              <a:buSzPts val="2400"/>
              <a:buFont typeface="Chivo"/>
              <a:buChar char="▰"/>
            </a:pPr>
            <a:r>
              <a:rPr lang="en-GB" sz="1400" b="0" i="0" u="none" strike="noStrike" cap="none">
                <a:solidFill>
                  <a:schemeClr val="dk1"/>
                </a:solidFill>
                <a:latin typeface="Chivo"/>
                <a:ea typeface="Chivo"/>
                <a:cs typeface="Chivo"/>
                <a:sym typeface="Chivo"/>
              </a:rPr>
              <a:t> </a:t>
            </a:r>
            <a:r>
              <a:rPr lang="en-GB" sz="1400" b="0" i="0" u="none" strike="noStrike" cap="none">
                <a:solidFill>
                  <a:srgbClr val="000000"/>
                </a:solidFill>
                <a:latin typeface="Chivo"/>
                <a:ea typeface="Chivo"/>
                <a:cs typeface="Chivo"/>
                <a:sym typeface="Chivo"/>
              </a:rPr>
              <a:t>Summer transition support &amp; shared responsibilities is a critical missing piece</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400" b="0" i="0" u="none" strike="noStrike" cap="none">
                <a:solidFill>
                  <a:srgbClr val="000000"/>
                </a:solidFill>
                <a:latin typeface="Chivo"/>
                <a:ea typeface="Chivo"/>
                <a:cs typeface="Chivo"/>
                <a:sym typeface="Chivo"/>
              </a:rPr>
              <a:t> Input, not feedback, from K12 is needed to develop Guided Pathways.  Employers and 4-year universities should also be on Guided Pathways teams</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400" b="0" i="0" u="none" strike="noStrike" cap="none">
                <a:solidFill>
                  <a:srgbClr val="000000"/>
                </a:solidFill>
                <a:latin typeface="Chivo"/>
                <a:ea typeface="Chivo"/>
                <a:cs typeface="Chivo"/>
                <a:sym typeface="Chivo"/>
              </a:rPr>
              <a:t> Conversations with K12 around design of meta-majors could spark interest - which math for future career options?</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400" b="0" i="0" u="none" strike="noStrike" cap="none">
                <a:solidFill>
                  <a:srgbClr val="000000"/>
                </a:solidFill>
                <a:latin typeface="Chivo"/>
                <a:ea typeface="Chivo"/>
                <a:cs typeface="Chivo"/>
                <a:sym typeface="Chivo"/>
              </a:rPr>
              <a:t> Career-focused Guided Pathways might be good common ground. </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400" b="0" i="0" u="none" strike="noStrike" cap="none">
                <a:solidFill>
                  <a:srgbClr val="000000"/>
                </a:solidFill>
                <a:latin typeface="Chivo"/>
                <a:ea typeface="Chivo"/>
                <a:cs typeface="Chivo"/>
                <a:sym typeface="Chivo"/>
              </a:rPr>
              <a:t> Ask students what they need - don’t just design things for them. What services do you need from student services? Where do you get your college knowledge?</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400" b="0" i="0" u="none" strike="noStrike" cap="none">
                <a:solidFill>
                  <a:srgbClr val="000000"/>
                </a:solidFill>
                <a:latin typeface="Chivo"/>
                <a:ea typeface="Chivo"/>
                <a:cs typeface="Chivo"/>
                <a:sym typeface="Chivo"/>
              </a:rPr>
              <a:t> Outreach teams need to be part of Guided Pathways </a:t>
            </a:r>
            <a:endParaRPr sz="2400" b="0" i="0" u="none" strike="noStrike" cap="none">
              <a:solidFill>
                <a:schemeClr val="dk1"/>
              </a:solidFill>
              <a:latin typeface="Chivo"/>
              <a:ea typeface="Chivo"/>
              <a:cs typeface="Chivo"/>
              <a:sym typeface="Chivo"/>
            </a:endParaRPr>
          </a:p>
          <a:p>
            <a:pPr marL="285750" marR="0" lvl="0" indent="-285750" algn="l" rtl="0">
              <a:lnSpc>
                <a:spcPct val="115000"/>
              </a:lnSpc>
              <a:spcBef>
                <a:spcPts val="600"/>
              </a:spcBef>
              <a:spcAft>
                <a:spcPts val="0"/>
              </a:spcAft>
              <a:buClr>
                <a:schemeClr val="accent1"/>
              </a:buClr>
              <a:buSzPts val="2400"/>
              <a:buFont typeface="Chivo"/>
              <a:buChar char="▰"/>
            </a:pPr>
            <a:r>
              <a:rPr lang="en-GB" sz="1400" b="0" i="0" u="none" strike="noStrike" cap="none">
                <a:solidFill>
                  <a:srgbClr val="000000"/>
                </a:solidFill>
                <a:latin typeface="Chivo"/>
                <a:ea typeface="Chivo"/>
                <a:cs typeface="Chivo"/>
                <a:sym typeface="Chivo"/>
              </a:rPr>
              <a:t> If students have a career planning class in high school, the learning they need to undertake updating career plans in college is minimal</a:t>
            </a:r>
            <a:endParaRPr sz="1400" b="0" i="0" u="none" strike="noStrike" cap="none">
              <a:solidFill>
                <a:schemeClr val="dk1"/>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41"/>
          <p:cNvSpPr txBox="1">
            <a:spLocks noGrp="1"/>
          </p:cNvSpPr>
          <p:nvPr>
            <p:ph type="ctrTitle" idx="4294967295"/>
          </p:nvPr>
        </p:nvSpPr>
        <p:spPr>
          <a:xfrm>
            <a:off x="664669" y="350008"/>
            <a:ext cx="7814662" cy="894900"/>
          </a:xfrm>
          <a:prstGeom prst="rect">
            <a:avLst/>
          </a:prstGeom>
          <a:noFill/>
          <a:ln>
            <a:noFill/>
          </a:ln>
          <a:effectLst>
            <a:outerShdw blurRad="28575" dist="9525" dir="5400000" algn="bl" rotWithShape="0">
              <a:srgbClr val="00001A">
                <a:alpha val="14117"/>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200"/>
              <a:buFont typeface="Roboto Slab"/>
              <a:buNone/>
            </a:pPr>
            <a:endParaRPr sz="2400" b="1" i="0" u="none" strike="noStrike" cap="none">
              <a:solidFill>
                <a:schemeClr val="accent3"/>
              </a:solidFill>
              <a:latin typeface="Roboto Slab"/>
              <a:ea typeface="Roboto Slab"/>
              <a:cs typeface="Roboto Slab"/>
              <a:sym typeface="Roboto Slab"/>
            </a:endParaRPr>
          </a:p>
        </p:txBody>
      </p:sp>
      <p:sp>
        <p:nvSpPr>
          <p:cNvPr id="390" name="Google Shape;390;p41"/>
          <p:cNvSpPr txBox="1">
            <a:spLocks noGrp="1"/>
          </p:cNvSpPr>
          <p:nvPr>
            <p:ph type="subTitle" idx="4294967295"/>
          </p:nvPr>
        </p:nvSpPr>
        <p:spPr>
          <a:xfrm>
            <a:off x="664669" y="1744276"/>
            <a:ext cx="7814662" cy="2929824"/>
          </a:xfrm>
          <a:prstGeom prst="rect">
            <a:avLst/>
          </a:prstGeom>
          <a:noFill/>
          <a:ln>
            <a:noFill/>
          </a:ln>
        </p:spPr>
        <p:txBody>
          <a:bodyPr spcFirstLastPara="1" wrap="square" lIns="0" tIns="0" rIns="0" bIns="0" anchor="t" anchorCtr="0">
            <a:noAutofit/>
          </a:bodyPr>
          <a:lstStyle/>
          <a:p>
            <a:pPr marL="285750" marR="0" lvl="0" indent="-285750" algn="l" rtl="0">
              <a:lnSpc>
                <a:spcPct val="115000"/>
              </a:lnSpc>
              <a:spcBef>
                <a:spcPts val="600"/>
              </a:spcBef>
              <a:spcAft>
                <a:spcPts val="0"/>
              </a:spcAft>
              <a:buClr>
                <a:schemeClr val="accent3"/>
              </a:buClr>
              <a:buSzPts val="2400"/>
              <a:buFont typeface="Chivo"/>
              <a:buChar char="▰"/>
            </a:pPr>
            <a:r>
              <a:rPr lang="en-GB" sz="1800" b="0" i="0" u="none" strike="noStrike" cap="none">
                <a:solidFill>
                  <a:schemeClr val="accent3"/>
                </a:solidFill>
                <a:latin typeface="Chivo"/>
                <a:ea typeface="Chivo"/>
                <a:cs typeface="Chivo"/>
                <a:sym typeface="Chivo"/>
              </a:rPr>
              <a:t>Thank you!</a:t>
            </a:r>
            <a:endParaRPr sz="1800" b="0" i="0" u="none" strike="noStrike" cap="none">
              <a:solidFill>
                <a:schemeClr val="accent3"/>
              </a:solidFill>
              <a:latin typeface="Chivo"/>
              <a:ea typeface="Chivo"/>
              <a:cs typeface="Chivo"/>
              <a:sym typeface="Chivo"/>
            </a:endParaRPr>
          </a:p>
          <a:p>
            <a:pPr marL="285750" marR="0" lvl="0" indent="-247650" algn="l" rtl="0">
              <a:lnSpc>
                <a:spcPct val="115000"/>
              </a:lnSpc>
              <a:spcBef>
                <a:spcPts val="600"/>
              </a:spcBef>
              <a:spcAft>
                <a:spcPts val="0"/>
              </a:spcAft>
              <a:buClr>
                <a:schemeClr val="accent3"/>
              </a:buClr>
              <a:buSzPts val="1800"/>
              <a:buFont typeface="Chivo"/>
              <a:buChar char="▰"/>
            </a:pPr>
            <a:r>
              <a:rPr lang="en-GB" sz="1800" b="0" i="0" u="none" strike="noStrike" cap="none">
                <a:solidFill>
                  <a:schemeClr val="accent3"/>
                </a:solidFill>
                <a:latin typeface="Chivo"/>
                <a:ea typeface="Chivo"/>
                <a:cs typeface="Chivo"/>
                <a:sym typeface="Chivo"/>
              </a:rPr>
              <a:t>The toolkit can be downloaded at: </a:t>
            </a:r>
            <a:r>
              <a:rPr lang="en-GB" sz="1800" b="0" i="0" u="sng" strike="noStrike" cap="none">
                <a:solidFill>
                  <a:schemeClr val="accent3"/>
                </a:solidFill>
                <a:latin typeface="Chivo"/>
                <a:ea typeface="Chivo"/>
                <a:cs typeface="Chivo"/>
                <a:sym typeface="Chivo"/>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https://sccrcolleges.org/resources/toolkit-for-community-college-k12-partnership-building/</a:t>
            </a:r>
            <a:endParaRPr sz="1800" b="0" i="0" u="none" strike="noStrike" cap="none">
              <a:solidFill>
                <a:schemeClr val="accent3"/>
              </a:solidFill>
              <a:latin typeface="Chivo"/>
              <a:ea typeface="Chivo"/>
              <a:cs typeface="Chivo"/>
              <a:sym typeface="Chivo"/>
            </a:endParaRPr>
          </a:p>
          <a:p>
            <a:pPr marL="285750" marR="0" lvl="0" indent="-247650" algn="l" rtl="0">
              <a:lnSpc>
                <a:spcPct val="115000"/>
              </a:lnSpc>
              <a:spcBef>
                <a:spcPts val="600"/>
              </a:spcBef>
              <a:spcAft>
                <a:spcPts val="0"/>
              </a:spcAft>
              <a:buClr>
                <a:schemeClr val="accent3"/>
              </a:buClr>
              <a:buSzPts val="1800"/>
              <a:buFont typeface="Chivo"/>
              <a:buChar char="▰"/>
            </a:pPr>
            <a:r>
              <a:rPr lang="en-GB" sz="1800" b="0" i="0" u="none" strike="noStrike" cap="none">
                <a:solidFill>
                  <a:schemeClr val="accent3"/>
                </a:solidFill>
                <a:latin typeface="Chivo"/>
                <a:ea typeface="Chivo"/>
                <a:cs typeface="Chivo"/>
                <a:sym typeface="Chivo"/>
              </a:rPr>
              <a:t>Karen can be reached at </a:t>
            </a:r>
            <a:r>
              <a:rPr lang="en-GB" sz="1800" b="0" i="0" u="sng" strike="noStrike" cap="none">
                <a:solidFill>
                  <a:schemeClr val="accent3"/>
                </a:solidFill>
                <a:latin typeface="Chivo"/>
                <a:ea typeface="Chivo"/>
                <a:cs typeface="Chivo"/>
                <a:sym typeface="Chiv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KMilesConsulting@gmail.com</a:t>
            </a:r>
            <a:endParaRPr sz="1800" b="0" i="0" u="none" strike="noStrike" cap="none">
              <a:solidFill>
                <a:schemeClr val="accent3"/>
              </a:solidFill>
              <a:latin typeface="Chivo"/>
              <a:ea typeface="Chivo"/>
              <a:cs typeface="Chivo"/>
              <a:sym typeface="Chivo"/>
            </a:endParaRPr>
          </a:p>
          <a:p>
            <a:pPr marL="285750" marR="0" lvl="0" indent="-285750" algn="l" rtl="0">
              <a:lnSpc>
                <a:spcPct val="115000"/>
              </a:lnSpc>
              <a:spcBef>
                <a:spcPts val="600"/>
              </a:spcBef>
              <a:spcAft>
                <a:spcPts val="0"/>
              </a:spcAft>
              <a:buClr>
                <a:schemeClr val="accent3"/>
              </a:buClr>
              <a:buSzPts val="2400"/>
              <a:buFont typeface="Chivo"/>
              <a:buChar char="▰"/>
            </a:pPr>
            <a:r>
              <a:rPr lang="en-GB" sz="1800" b="0" i="0" u="none" strike="noStrike" cap="none">
                <a:solidFill>
                  <a:schemeClr val="accent3"/>
                </a:solidFill>
                <a:latin typeface="Chivo"/>
                <a:ea typeface="Chivo"/>
                <a:cs typeface="Chivo"/>
                <a:sym typeface="Chivo"/>
              </a:rPr>
              <a:t>Or (805) 558-2866</a:t>
            </a:r>
            <a:endParaRPr sz="2400" b="0" i="0" u="none" strike="noStrike" cap="none">
              <a:solidFill>
                <a:schemeClr val="accent3"/>
              </a:solidFill>
              <a:latin typeface="Chivo"/>
              <a:ea typeface="Chivo"/>
              <a:cs typeface="Chivo"/>
              <a:sym typeface="Chivo"/>
            </a:endParaRPr>
          </a:p>
          <a:p>
            <a:pPr marL="285750" marR="0" lvl="0" indent="-133350" algn="l" rtl="0">
              <a:lnSpc>
                <a:spcPct val="115000"/>
              </a:lnSpc>
              <a:spcBef>
                <a:spcPts val="600"/>
              </a:spcBef>
              <a:spcAft>
                <a:spcPts val="0"/>
              </a:spcAft>
              <a:buClr>
                <a:schemeClr val="accent1"/>
              </a:buClr>
              <a:buSzPts val="2400"/>
              <a:buFont typeface="Chivo"/>
              <a:buNone/>
            </a:pPr>
            <a:endParaRPr sz="1800" b="0" i="0" u="none" strike="noStrike" cap="none">
              <a:solidFill>
                <a:schemeClr val="dk1"/>
              </a:solidFill>
              <a:latin typeface="Chivo"/>
              <a:ea typeface="Chivo"/>
              <a:cs typeface="Chivo"/>
              <a:sym typeface="Chivo"/>
            </a:endParaRPr>
          </a:p>
        </p:txBody>
      </p:sp>
      <p:sp>
        <p:nvSpPr>
          <p:cNvPr id="391" name="Google Shape;391;p41"/>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9EB3C2"/>
                </a:solidFill>
                <a:latin typeface="Chivo"/>
                <a:ea typeface="Chivo"/>
                <a:cs typeface="Chivo"/>
                <a:sym typeface="Chivo"/>
              </a:rPr>
              <a:t>52</a:t>
            </a:fld>
            <a:endParaRPr sz="1200" b="0" i="0" u="none" strike="noStrike" cap="none">
              <a:solidFill>
                <a:srgbClr val="9EB3C2"/>
              </a:solidFill>
              <a:latin typeface="Chivo"/>
              <a:ea typeface="Chivo"/>
              <a:cs typeface="Chivo"/>
              <a:sym typeface="Chivo"/>
            </a:endParaRPr>
          </a:p>
        </p:txBody>
      </p:sp>
      <p:pic>
        <p:nvPicPr>
          <p:cNvPr id="392" name="Google Shape;392;p41"/>
          <p:cNvPicPr preferRelativeResize="0"/>
          <p:nvPr/>
        </p:nvPicPr>
        <p:blipFill rotWithShape="1">
          <a:blip r:embed="rId5">
            <a:alphaModFix/>
          </a:blip>
          <a:srcRect/>
          <a:stretch/>
        </p:blipFill>
        <p:spPr>
          <a:xfrm>
            <a:off x="2595876" y="295700"/>
            <a:ext cx="3677000" cy="137887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Macmorris template">
  <a:themeElements>
    <a:clrScheme name="Custom 347">
      <a:dk1>
        <a:srgbClr val="00001A"/>
      </a:dk1>
      <a:lt1>
        <a:srgbClr val="FFFFFF"/>
      </a:lt1>
      <a:dk2>
        <a:srgbClr val="60707A"/>
      </a:dk2>
      <a:lt2>
        <a:srgbClr val="E8EDF1"/>
      </a:lt2>
      <a:accent1>
        <a:srgbClr val="A6D683"/>
      </a:accent1>
      <a:accent2>
        <a:srgbClr val="2CA388"/>
      </a:accent2>
      <a:accent3>
        <a:srgbClr val="106B6B"/>
      </a:accent3>
      <a:accent4>
        <a:srgbClr val="CFDCE6"/>
      </a:accent4>
      <a:accent5>
        <a:srgbClr val="9EB3C2"/>
      </a:accent5>
      <a:accent6>
        <a:srgbClr val="577C97"/>
      </a:accent6>
      <a:hlink>
        <a:srgbClr val="00001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D0D4F459DFDE4ABE6C450685E28C7B" ma:contentTypeVersion="14" ma:contentTypeDescription="Create a new document." ma:contentTypeScope="" ma:versionID="615edb888df317bb84fab3e797c68ea1">
  <xsd:schema xmlns:xsd="http://www.w3.org/2001/XMLSchema" xmlns:xs="http://www.w3.org/2001/XMLSchema" xmlns:p="http://schemas.microsoft.com/office/2006/metadata/properties" xmlns:ns3="0076d362-0eb2-4246-9bab-1bc32577aeba" xmlns:ns4="1a99dc44-80c8-42b4-9afd-e54067a8a81b" targetNamespace="http://schemas.microsoft.com/office/2006/metadata/properties" ma:root="true" ma:fieldsID="3b807ecd2b37564975d4e7996ea66747" ns3:_="" ns4:_="">
    <xsd:import namespace="0076d362-0eb2-4246-9bab-1bc32577aeba"/>
    <xsd:import namespace="1a99dc44-80c8-42b4-9afd-e54067a8a81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4:MediaServiceDateTaken" minOccurs="0"/>
                <xsd:element ref="ns4:MediaServiceOCR"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76d362-0eb2-4246-9bab-1bc32577ae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a99dc44-80c8-42b4-9afd-e54067a8a81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1DF81AB-490D-4FAC-A721-938E03C7A3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76d362-0eb2-4246-9bab-1bc32577aeba"/>
    <ds:schemaRef ds:uri="1a99dc44-80c8-42b4-9afd-e54067a8a8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F0050F-8063-4C6C-9A3D-FFB96B7ECA03}">
  <ds:schemaRefs>
    <ds:schemaRef ds:uri="http://schemas.microsoft.com/sharepoint/v3/contenttype/forms"/>
  </ds:schemaRefs>
</ds:datastoreItem>
</file>

<file path=customXml/itemProps3.xml><?xml version="1.0" encoding="utf-8"?>
<ds:datastoreItem xmlns:ds="http://schemas.openxmlformats.org/officeDocument/2006/customXml" ds:itemID="{7E29A98A-E9FE-4381-957C-B82971FFB9A8}">
  <ds:schemaRefs>
    <ds:schemaRef ds:uri="http://schemas.microsoft.com/office/2006/metadata/properties"/>
    <ds:schemaRef ds:uri="0076d362-0eb2-4246-9bab-1bc32577aeba"/>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1a99dc44-80c8-42b4-9afd-e54067a8a81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2628</Words>
  <Application>Microsoft Office PowerPoint</Application>
  <PresentationFormat>On-screen Show (16:9)</PresentationFormat>
  <Paragraphs>236</Paragraphs>
  <Slides>52</Slides>
  <Notes>52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Roboto Slab</vt:lpstr>
      <vt:lpstr>Chivo</vt:lpstr>
      <vt:lpstr>Arial</vt:lpstr>
      <vt:lpstr>Calibri</vt:lpstr>
      <vt:lpstr>Macmorris template</vt:lpstr>
      <vt:lpstr>Using a career curriculum  to onboard students to  Guided Pathways </vt:lpstr>
      <vt:lpstr>Methodology</vt:lpstr>
      <vt:lpstr>PowerPoint Presentation</vt:lpstr>
      <vt:lpstr>PowerPoint Presentation</vt:lpstr>
      <vt:lpstr>Models and ideas for community colleges and K12</vt:lpstr>
      <vt:lpstr>PowerPoint Presentation</vt:lpstr>
      <vt:lpstr>How to get students into the right meta-major</vt:lpstr>
      <vt:lpstr>PowerPoint Presentation</vt:lpstr>
      <vt:lpstr>Undecided students</vt:lpstr>
      <vt:lpstr>Career exploration and the decision-making process</vt:lpstr>
      <vt:lpstr>PowerPoint Presentation</vt:lpstr>
      <vt:lpstr>PowerPoint Presentation</vt:lpstr>
      <vt:lpstr>PowerPoint Presentation</vt:lpstr>
      <vt:lpstr>PowerPoint Presentation</vt:lpstr>
      <vt:lpstr>College-provided career and meta-major information</vt:lpstr>
      <vt:lpstr>High school career exploration</vt:lpstr>
      <vt:lpstr>PowerPoint Presentation</vt:lpstr>
      <vt:lpstr>College career exploration classes in high school</vt:lpstr>
      <vt:lpstr>PowerPoint Presentation</vt:lpstr>
      <vt:lpstr>Dual enrollment/ early college credit students</vt:lpstr>
      <vt:lpstr>PowerPoint Presentation</vt:lpstr>
      <vt:lpstr>PowerPoint Presentation</vt:lpstr>
      <vt:lpstr>PowerPoint Presentation</vt:lpstr>
      <vt:lpstr>Early college credit offerings in pathways</vt:lpstr>
      <vt:lpstr>Campus connection</vt:lpstr>
      <vt:lpstr>PowerPoint Presentation</vt:lpstr>
      <vt:lpstr>Hybrid counselors</vt:lpstr>
      <vt:lpstr>PowerPoint Presentation</vt:lpstr>
      <vt:lpstr>Equity issues</vt:lpstr>
      <vt:lpstr>High school teachers</vt:lpstr>
      <vt:lpstr>Parents</vt:lpstr>
      <vt:lpstr>PowerPoint Presentation</vt:lpstr>
      <vt:lpstr>Students</vt:lpstr>
      <vt:lpstr>Summer melt</vt:lpstr>
      <vt:lpstr>PowerPoint Presentation</vt:lpstr>
      <vt:lpstr>PowerPoint Presentation</vt:lpstr>
      <vt:lpstr>PowerPoint Presentation</vt:lpstr>
      <vt:lpstr>Nudges</vt:lpstr>
      <vt:lpstr>Summer transition support</vt:lpstr>
      <vt:lpstr>PowerPoint Presentation</vt:lpstr>
      <vt:lpstr>Orientations</vt:lpstr>
      <vt:lpstr>PowerPoint Presentation</vt:lpstr>
      <vt:lpstr>Summer Bridge</vt:lpstr>
      <vt:lpstr>Differentiated student services</vt:lpstr>
      <vt:lpstr>PowerPoint Presentation</vt:lpstr>
      <vt:lpstr>Ongoing support</vt:lpstr>
      <vt:lpstr>PowerPoint Presentation</vt:lpstr>
      <vt:lpstr>Next steps</vt:lpstr>
      <vt:lpstr>Feedback from SCCRC colleges</vt:lpstr>
      <vt:lpstr>More feedback from SCCRC colleges</vt:lpstr>
      <vt:lpstr>Feedback from SCCRC Guided Pathways TAPs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a career curriculum  to onboard students to  Guided Pathways</dc:title>
  <dc:creator>Karen</dc:creator>
  <cp:lastModifiedBy>Pimentel, Amy</cp:lastModifiedBy>
  <cp:revision>2</cp:revision>
  <dcterms:modified xsi:type="dcterms:W3CDTF">2021-10-13T00:20:28Z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0x01010098D0D4F459DFDE4ABE6C450685E28C7B</vt:lpwstr>
  </property>
</Properties>
</file>