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sldIdLst>
    <p:sldId id="293" r:id="rId2"/>
    <p:sldId id="338" r:id="rId3"/>
    <p:sldId id="317" r:id="rId4"/>
    <p:sldId id="297" r:id="rId5"/>
    <p:sldId id="326" r:id="rId6"/>
    <p:sldId id="337" r:id="rId7"/>
    <p:sldId id="328" r:id="rId8"/>
    <p:sldId id="329" r:id="rId9"/>
    <p:sldId id="330" r:id="rId10"/>
    <p:sldId id="332" r:id="rId11"/>
    <p:sldId id="333" r:id="rId12"/>
    <p:sldId id="334" r:id="rId13"/>
    <p:sldId id="335" r:id="rId14"/>
    <p:sldId id="336" r:id="rId15"/>
    <p:sldId id="340" r:id="rId16"/>
    <p:sldId id="324" r:id="rId17"/>
  </p:sldIdLst>
  <p:sldSz cx="12192000" cy="6858000"/>
  <p:notesSz cx="6950075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3365"/>
    <a:srgbClr val="000000"/>
    <a:srgbClr val="050A28"/>
    <a:srgbClr val="F6B3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24" autoAdjust="0"/>
    <p:restoredTop sz="79518" autoAdjust="0"/>
  </p:normalViewPr>
  <p:slideViewPr>
    <p:cSldViewPr snapToGrid="0" snapToObjects="1" showGuides="1">
      <p:cViewPr varScale="1">
        <p:scale>
          <a:sx n="85" d="100"/>
          <a:sy n="85" d="100"/>
        </p:scale>
        <p:origin x="107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4104B9C-4873-8246-99A6-238990729650}" type="datetimeFigureOut">
              <a:rPr lang="en-US"/>
              <a:pPr>
                <a:defRPr/>
              </a:pPr>
              <a:t>10/14/21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B892A95-155E-B648-AE3E-A7ADE69FD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479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195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776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en-US" b="0" dirty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91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46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Wording and consider combining…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123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Career planning is best carried out in tandem with education planning.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973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255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892A95-155E-B648-AE3E-A7ADE69FDF5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67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person standing in front of a computer&#10;&#10;Description automatically generated">
            <a:extLst>
              <a:ext uri="{FF2B5EF4-FFF2-40B4-BE49-F238E27FC236}">
                <a16:creationId xmlns:a16="http://schemas.microsoft.com/office/drawing/2014/main" id="{70273B80-824D-6741-AA6E-A669CFB37E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9169" y="0"/>
            <a:ext cx="8962831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5544312" y="-9144"/>
            <a:ext cx="6647688" cy="6867144"/>
          </a:xfrm>
          <a:prstGeom prst="rect">
            <a:avLst/>
          </a:prstGeom>
          <a:gradFill>
            <a:gsLst>
              <a:gs pos="58000">
                <a:srgbClr val="000000">
                  <a:alpha val="0"/>
                </a:srgbClr>
              </a:gs>
              <a:gs pos="100000">
                <a:schemeClr val="tx1"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508" t="262" b="922"/>
          <a:stretch>
            <a:fillRect/>
          </a:stretch>
        </p:blipFill>
        <p:spPr bwMode="auto">
          <a:xfrm>
            <a:off x="-11113" y="-9525"/>
            <a:ext cx="713581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695178" y="1684023"/>
            <a:ext cx="5028965" cy="207820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>
              <a:lnSpc>
                <a:spcPct val="80000"/>
              </a:lnSpc>
              <a:defRPr lang="en-US" b="1" i="0" smtClean="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"/>
          </p:nvPr>
        </p:nvSpPr>
        <p:spPr>
          <a:xfrm>
            <a:off x="695179" y="3762228"/>
            <a:ext cx="4693920" cy="1362455"/>
          </a:xfrm>
        </p:spPr>
        <p:txBody>
          <a:bodyPr>
            <a:noAutofit/>
          </a:bodyPr>
          <a:lstStyle>
            <a:lvl1pPr marL="0" indent="0">
              <a:buNone/>
              <a:defRPr lang="en-US" b="0" i="0" baseline="0" smtClean="0">
                <a:solidFill>
                  <a:srgbClr val="223365"/>
                </a:solidFill>
                <a:effectLst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0"/>
          </p:nvPr>
        </p:nvSpPr>
        <p:spPr>
          <a:xfrm>
            <a:off x="695179" y="1199128"/>
            <a:ext cx="4693920" cy="309371"/>
          </a:xfrm>
        </p:spPr>
        <p:txBody>
          <a:bodyPr anchor="ctr">
            <a:noAutofit/>
          </a:bodyPr>
          <a:lstStyle>
            <a:lvl1pPr marL="0" indent="0">
              <a:buNone/>
              <a:defRPr lang="en-US" sz="1400" b="0" i="0" baseline="0" smtClean="0">
                <a:solidFill>
                  <a:srgbClr val="223365"/>
                </a:solidFill>
                <a:effectLst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36810" y="5614463"/>
            <a:ext cx="2647798" cy="98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106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person, indoor, ground, building&#10;&#10;Description automatically generated">
            <a:extLst>
              <a:ext uri="{FF2B5EF4-FFF2-40B4-BE49-F238E27FC236}">
                <a16:creationId xmlns:a16="http://schemas.microsoft.com/office/drawing/2014/main" id="{8A3DFC44-9EA4-F049-8595-E8A98E7824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3678" y="1"/>
            <a:ext cx="10438322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077B529-CB89-F740-8E8A-016566C734D9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B1BBB752-848C-4645-A092-7780F4CBCD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87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sitting at a desk in front of a computer&#10;&#10;Description automatically generated">
            <a:extLst>
              <a:ext uri="{FF2B5EF4-FFF2-40B4-BE49-F238E27FC236}">
                <a16:creationId xmlns:a16="http://schemas.microsoft.com/office/drawing/2014/main" id="{D17E287B-7044-A649-8D93-BD489B1AC2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0400" y="0"/>
            <a:ext cx="10287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A18D4BA-4620-9A41-87D6-60114EE8375B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82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around each other&#10;&#10;Description automatically generated">
            <a:extLst>
              <a:ext uri="{FF2B5EF4-FFF2-40B4-BE49-F238E27FC236}">
                <a16:creationId xmlns:a16="http://schemas.microsoft.com/office/drawing/2014/main" id="{030E5725-3C51-D443-91F7-D7BBD0F433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4739" y="9366"/>
            <a:ext cx="8577262" cy="618491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148C70-6101-B54F-9E6C-8F4295E2681C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602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on a bed&#10;&#10;Description automatically generated">
            <a:extLst>
              <a:ext uri="{FF2B5EF4-FFF2-40B4-BE49-F238E27FC236}">
                <a16:creationId xmlns:a16="http://schemas.microsoft.com/office/drawing/2014/main" id="{56830610-BE15-0440-99F2-224F5796AC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7171" y="0"/>
            <a:ext cx="8954829" cy="616101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6D62275-8F66-8142-9D10-CDBEE92B2CF7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20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/ Section Divid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2AB9E784-3548-E34D-9D5D-D2E50F49A5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0350" y="-1"/>
            <a:ext cx="9391650" cy="610847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278804C-7CF8-9543-8A1C-36B347FDD492}"/>
              </a:ext>
            </a:extLst>
          </p:cNvPr>
          <p:cNvSpPr/>
          <p:nvPr userDrawn="1"/>
        </p:nvSpPr>
        <p:spPr>
          <a:xfrm>
            <a:off x="-9525" y="2603241"/>
            <a:ext cx="12211050" cy="4264284"/>
          </a:xfrm>
          <a:prstGeom prst="rect">
            <a:avLst/>
          </a:prstGeom>
          <a:gradFill>
            <a:gsLst>
              <a:gs pos="62000">
                <a:srgbClr val="000000">
                  <a:alpha val="0"/>
                </a:srgbClr>
              </a:gs>
              <a:gs pos="100000">
                <a:schemeClr val="tx1">
                  <a:alpha val="7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Parallelogram 3"/>
          <p:cNvSpPr/>
          <p:nvPr userDrawn="1"/>
        </p:nvSpPr>
        <p:spPr>
          <a:xfrm>
            <a:off x="804863" y="0"/>
            <a:ext cx="4876800" cy="6099175"/>
          </a:xfrm>
          <a:prstGeom prst="parallelogram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9525" y="0"/>
            <a:ext cx="2809875" cy="609917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24AB197A-D36B-EF43-839D-0B7B52911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847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Page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971" t="262" r="2" b="922"/>
          <a:stretch>
            <a:fillRect/>
          </a:stretch>
        </p:blipFill>
        <p:spPr bwMode="auto">
          <a:xfrm>
            <a:off x="-4763" y="-9525"/>
            <a:ext cx="566896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419100"/>
            <a:ext cx="3860799" cy="5181600"/>
          </a:xfrm>
        </p:spPr>
        <p:txBody>
          <a:bodyPr/>
          <a:lstStyle>
            <a:lvl1pPr>
              <a:defRPr>
                <a:solidFill>
                  <a:srgbClr val="223365"/>
                </a:solidFill>
              </a:defRPr>
            </a:lvl1pPr>
            <a:lvl2pPr>
              <a:defRPr>
                <a:solidFill>
                  <a:srgbClr val="223365"/>
                </a:solidFill>
              </a:defRPr>
            </a:lvl2pPr>
            <a:lvl3pPr>
              <a:defRPr>
                <a:solidFill>
                  <a:srgbClr val="223365"/>
                </a:solidFill>
              </a:defRPr>
            </a:lvl3pPr>
            <a:lvl4pPr>
              <a:defRPr>
                <a:solidFill>
                  <a:srgbClr val="223365"/>
                </a:solidFill>
              </a:defRPr>
            </a:lvl4pPr>
            <a:lvl5pPr>
              <a:defRPr>
                <a:solidFill>
                  <a:srgbClr val="22336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6096000" y="419101"/>
            <a:ext cx="5600700" cy="5181599"/>
          </a:xfrm>
        </p:spPr>
        <p:txBody>
          <a:bodyPr/>
          <a:lstStyle>
            <a:lvl1pPr>
              <a:defRPr sz="3200">
                <a:solidFill>
                  <a:srgbClr val="223365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D1769457-DFFA-2241-B6E9-EE4A7E1967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13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Pag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580063" y="419100"/>
            <a:ext cx="0" cy="5181600"/>
          </a:xfrm>
          <a:prstGeom prst="line">
            <a:avLst/>
          </a:prstGeom>
          <a:ln w="1270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9100"/>
            <a:ext cx="4665133" cy="518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2"/>
          <p:cNvSpPr>
            <a:spLocks noGrp="1"/>
          </p:cNvSpPr>
          <p:nvPr>
            <p:ph idx="10"/>
          </p:nvPr>
        </p:nvSpPr>
        <p:spPr>
          <a:xfrm>
            <a:off x="6096000" y="419101"/>
            <a:ext cx="5600700" cy="518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8959223E-3511-DA41-B47D-203E6B542F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173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-Page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525" y="0"/>
            <a:ext cx="12201525" cy="1257300"/>
          </a:xfrm>
          <a:prstGeom prst="rect">
            <a:avLst/>
          </a:prstGeom>
          <a:solidFill>
            <a:srgbClr val="F6B3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112395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344" y="1615873"/>
            <a:ext cx="11230356" cy="39848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7B5376BE-D380-6445-A9C8-3DDF91D0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96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Pag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50863" y="1077913"/>
            <a:ext cx="11145837" cy="22225"/>
          </a:xfrm>
          <a:prstGeom prst="line">
            <a:avLst/>
          </a:prstGeom>
          <a:ln w="12700">
            <a:solidFill>
              <a:srgbClr val="F6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457200" y="1527049"/>
            <a:ext cx="11239500" cy="4073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A25341F6-B81C-BF41-8EC2-A238EACD2B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 With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9525" y="6099175"/>
            <a:ext cx="12201525" cy="768350"/>
          </a:xfrm>
          <a:prstGeom prst="rect">
            <a:avLst/>
          </a:prstGeom>
          <a:solidFill>
            <a:srgbClr val="05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531600" y="6300788"/>
            <a:ext cx="679450" cy="365125"/>
          </a:xfrm>
          <a:prstGeom prst="rect">
            <a:avLst/>
          </a:prstGeom>
          <a:solidFill>
            <a:srgbClr val="22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6B336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>
              <a:defRPr/>
            </a:pPr>
            <a:fld id="{A3F663D7-D47D-774A-BFCE-852AE848D4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6194283"/>
            <a:ext cx="1547788" cy="5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8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60CD1609-35EB-C94F-8752-DC797EC562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5726" y="-9525"/>
            <a:ext cx="10776274" cy="6881001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5544312" y="-9144"/>
            <a:ext cx="6647688" cy="6867144"/>
          </a:xfrm>
          <a:prstGeom prst="rect">
            <a:avLst/>
          </a:prstGeom>
          <a:gradFill>
            <a:gsLst>
              <a:gs pos="39000">
                <a:srgbClr val="000000">
                  <a:alpha val="0"/>
                </a:srgbClr>
              </a:gs>
              <a:gs pos="100000">
                <a:schemeClr val="tx1">
                  <a:alpha val="6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508" t="262" b="922"/>
          <a:stretch>
            <a:fillRect/>
          </a:stretch>
        </p:blipFill>
        <p:spPr bwMode="auto">
          <a:xfrm>
            <a:off x="-249238" y="-9525"/>
            <a:ext cx="713581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/>
          <p:nvPr userDrawn="1"/>
        </p:nvGrpSpPr>
        <p:grpSpPr>
          <a:xfrm>
            <a:off x="1056295" y="2926392"/>
            <a:ext cx="3273145" cy="769441"/>
            <a:chOff x="441016" y="2973528"/>
            <a:chExt cx="3273145" cy="769441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547688" y="3723510"/>
              <a:ext cx="3065462" cy="0"/>
            </a:xfrm>
            <a:prstGeom prst="line">
              <a:avLst/>
            </a:prstGeom>
            <a:ln w="19050">
              <a:solidFill>
                <a:srgbClr val="2233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/>
            <p:cNvSpPr txBox="1"/>
            <p:nvPr userDrawn="1"/>
          </p:nvSpPr>
          <p:spPr>
            <a:xfrm>
              <a:off x="441016" y="2973528"/>
              <a:ext cx="327314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i="0" dirty="0">
                  <a:solidFill>
                    <a:srgbClr val="223365"/>
                  </a:solidFill>
                  <a:latin typeface="Trebuchet MS" charset="0"/>
                  <a:ea typeface="Trebuchet MS" charset="0"/>
                  <a:cs typeface="Trebuchet MS" charset="0"/>
                </a:rPr>
                <a:t>THANK YOU</a:t>
              </a:r>
            </a:p>
          </p:txBody>
        </p:sp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36810" y="5614463"/>
            <a:ext cx="2647798" cy="989012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10661715" y="7720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616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4" r:id="rId2"/>
    <p:sldLayoutId id="2147483675" r:id="rId3"/>
    <p:sldLayoutId id="2147483690" r:id="rId4"/>
    <p:sldLayoutId id="2147483692" r:id="rId5"/>
    <p:sldLayoutId id="2147483694" r:id="rId6"/>
    <p:sldLayoutId id="2147483676" r:id="rId7"/>
    <p:sldLayoutId id="2147483680" r:id="rId8"/>
    <p:sldLayoutId id="2147483677" r:id="rId9"/>
    <p:sldLayoutId id="2147483679" r:id="rId10"/>
    <p:sldLayoutId id="2147483678" r:id="rId11"/>
    <p:sldLayoutId id="2147483681" r:id="rId12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ts val="1000"/>
        </a:spcBef>
        <a:spcAft>
          <a:spcPts val="600"/>
        </a:spcAft>
        <a:buFont typeface="Arial" charset="0"/>
        <a:defRPr sz="2800" b="1"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1pPr>
      <a:lvl2pPr marL="27305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sz="2400"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2pPr>
      <a:lvl3pPr marL="5476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3pPr>
      <a:lvl4pPr marL="5476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4pPr>
      <a:lvl5pPr marL="5476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defRPr kern="1200">
          <a:solidFill>
            <a:srgbClr val="223365"/>
          </a:solidFill>
          <a:latin typeface="Trebuchet MS" charset="0"/>
          <a:ea typeface="Trebuchet MS" charset="0"/>
          <a:cs typeface="Trebuchet M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A%20companion%20resource%20to%20the%20&#8220;Integrated%20Career%20Planning%20and%20Education%20Planning%20Brief&#8221;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yworkforceconnection.org/resources/integrating-career-and-ed-plannin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myworkforceconnection.org/resources/integrating-career-and-ed-plannin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079FD-6453-2C43-BFA4-5C84A033A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8" y="689548"/>
            <a:ext cx="5577247" cy="650573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Understanding Integrated </a:t>
            </a:r>
            <a:br>
              <a:rPr lang="en-US" dirty="0"/>
            </a:br>
            <a:r>
              <a:rPr lang="en-US" dirty="0"/>
              <a:t>Career Planning and Education Planning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sz="3200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FCE46A3-ADC7-A042-A5E0-C74CC77F9E4F}"/>
              </a:ext>
            </a:extLst>
          </p:cNvPr>
          <p:cNvSpPr txBox="1">
            <a:spLocks/>
          </p:cNvSpPr>
          <p:nvPr/>
        </p:nvSpPr>
        <p:spPr bwMode="auto">
          <a:xfrm>
            <a:off x="439899" y="4611125"/>
            <a:ext cx="4693920" cy="1362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charset="0"/>
              <a:buNone/>
              <a:defRPr lang="en-US" sz="2800" b="0" i="0" kern="1200" baseline="0" smtClean="0">
                <a:solidFill>
                  <a:srgbClr val="223365"/>
                </a:solidFill>
                <a:effectLst/>
                <a:latin typeface="Trebuchet MS" charset="0"/>
                <a:ea typeface="Trebuchet MS" charset="0"/>
                <a:cs typeface="Trebuchet MS" charset="0"/>
              </a:defRPr>
            </a:lvl1pPr>
            <a:lvl2pPr marL="457200" indent="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914400" indent="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1371600" indent="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1828800" indent="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 companion resource to the </a:t>
            </a:r>
            <a:r>
              <a:rPr lang="en-US" sz="2400" i="1" dirty="0">
                <a:hlinkClick r:id="rId3"/>
              </a:rPr>
              <a:t>Integrated Career Planning and Education Planning Brief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3976907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18A57-2638-834E-A121-29BD6B12F5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69457-DFFA-2241-B6E9-EE4A7E1967B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B82A8-008E-A549-8EF6-EB0FD41EB9B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63404" y="554540"/>
            <a:ext cx="5127052" cy="4684713"/>
          </a:xfrm>
        </p:spPr>
        <p:txBody>
          <a:bodyPr/>
          <a:lstStyle/>
          <a:p>
            <a:endParaRPr lang="en-US" sz="2800" b="0" dirty="0"/>
          </a:p>
          <a:p>
            <a:endParaRPr lang="en-US" b="0" dirty="0"/>
          </a:p>
          <a:p>
            <a:r>
              <a:rPr lang="en-US" sz="2800" b="0" dirty="0"/>
              <a:t>For more information, </a:t>
            </a:r>
            <a:r>
              <a:rPr lang="en-US" sz="2800" b="0" dirty="0">
                <a:hlinkClick r:id="rId3"/>
              </a:rPr>
              <a:t>download</a:t>
            </a:r>
            <a:r>
              <a:rPr lang="en-US" sz="2800" b="0" dirty="0"/>
              <a:t> the 4-page </a:t>
            </a:r>
            <a:r>
              <a:rPr lang="en-US" b="0" dirty="0"/>
              <a:t>B</a:t>
            </a:r>
            <a:r>
              <a:rPr lang="en-US" sz="2800" b="0" dirty="0"/>
              <a:t>rief from the Resource Library.</a:t>
            </a:r>
          </a:p>
          <a:p>
            <a:endParaRPr lang="en-US" b="0" dirty="0"/>
          </a:p>
          <a:p>
            <a:endParaRPr lang="en-US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</p:txBody>
      </p:sp>
      <p:pic>
        <p:nvPicPr>
          <p:cNvPr id="6" name="Picture 5" descr="Tex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649A42A1-850F-6F4F-B067-AE06A12B7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5181" y="374650"/>
            <a:ext cx="3342805" cy="42890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F03A2A-D94A-9746-A575-068508B6F2DB}"/>
              </a:ext>
            </a:extLst>
          </p:cNvPr>
          <p:cNvSpPr txBox="1"/>
          <p:nvPr/>
        </p:nvSpPr>
        <p:spPr>
          <a:xfrm>
            <a:off x="674142" y="5436910"/>
            <a:ext cx="1106690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linkClick r:id="rId3"/>
              </a:rPr>
              <a:t>https://myworkforceconnection.org/resources/integrating-career-and-ed-planning/</a:t>
            </a:r>
            <a:endParaRPr lang="en-US" sz="2400" dirty="0"/>
          </a:p>
          <a:p>
            <a:endParaRPr lang="en-US" sz="2000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C5FD91-B250-DC42-AEE1-197A3D88D1A3}"/>
              </a:ext>
            </a:extLst>
          </p:cNvPr>
          <p:cNvSpPr txBox="1"/>
          <p:nvPr/>
        </p:nvSpPr>
        <p:spPr>
          <a:xfrm>
            <a:off x="7120329" y="4508928"/>
            <a:ext cx="43975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2000" i="1" dirty="0">
                <a:solidFill>
                  <a:srgbClr val="223365"/>
                </a:solidFill>
              </a:rPr>
              <a:t>Develop in partnership with WestEd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290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402D8-7516-404C-BF9A-0C14B4298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90" y="0"/>
            <a:ext cx="11072909" cy="1325563"/>
          </a:xfrm>
        </p:spPr>
        <p:txBody>
          <a:bodyPr/>
          <a:lstStyle/>
          <a:p>
            <a:r>
              <a:rPr lang="en-US" dirty="0"/>
              <a:t>Articulating the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A823-D66A-D942-AD7D-4DB4CE3C7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791" y="1325563"/>
            <a:ext cx="9071620" cy="4126927"/>
          </a:xfrm>
        </p:spPr>
        <p:txBody>
          <a:bodyPr anchor="ctr"/>
          <a:lstStyle/>
          <a:p>
            <a:endParaRPr lang="en-US" dirty="0"/>
          </a:p>
          <a:p>
            <a:r>
              <a:rPr lang="en-US" dirty="0"/>
              <a:t>Many students arrive to college unaware of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b="0" dirty="0"/>
              <a:t>their strengths and interests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b="0" dirty="0"/>
              <a:t>possible career options in a field of interest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b="0" dirty="0"/>
              <a:t>the education pathways that lead to employment in those careers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b="0" dirty="0"/>
              <a:t>labor market information about local industries and careers that yield a living-wage income</a:t>
            </a:r>
          </a:p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3A8BF-4B62-FD4A-B476-C7B83427BE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558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DC323-D480-5446-B580-FDA6E21C1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91" y="0"/>
            <a:ext cx="11351425" cy="1325563"/>
          </a:xfrm>
        </p:spPr>
        <p:txBody>
          <a:bodyPr/>
          <a:lstStyle/>
          <a:p>
            <a:r>
              <a:rPr lang="en-US" dirty="0"/>
              <a:t>Articulating the Problem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F76C2-9B8D-F940-A4E5-2909C6F6B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568" y="1431198"/>
            <a:ext cx="10745749" cy="3995603"/>
          </a:xfrm>
        </p:spPr>
        <p:txBody>
          <a:bodyPr anchor="ctr"/>
          <a:lstStyle/>
          <a:p>
            <a:r>
              <a:rPr lang="en-US" b="0" dirty="0"/>
              <a:t>Many students choose careers based on someone they</a:t>
            </a:r>
          </a:p>
          <a:p>
            <a:r>
              <a:rPr lang="en-US" b="0" dirty="0"/>
              <a:t>know in their community, which, for students of low</a:t>
            </a:r>
          </a:p>
          <a:p>
            <a:r>
              <a:rPr lang="en-US" b="0" dirty="0"/>
              <a:t>income, can limit their exposure to jobs that don’t pay</a:t>
            </a:r>
          </a:p>
          <a:p>
            <a:r>
              <a:rPr lang="en-US" b="0" dirty="0"/>
              <a:t>living wages or have little or no potential for</a:t>
            </a:r>
          </a:p>
          <a:p>
            <a:r>
              <a:rPr lang="en-US" b="0" dirty="0"/>
              <a:t>advancement — further reinforcing inequities of</a:t>
            </a:r>
          </a:p>
          <a:p>
            <a:r>
              <a:rPr lang="en-US" b="0" dirty="0"/>
              <a:t>economic and social mobility.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E7FA5-0094-DF46-8C26-ED8BAA565D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798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3A713-9DA5-D240-922D-886C19A1C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Articulating the Problem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A4382-A039-CF4A-8E0E-00D1CD268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901" y="1151178"/>
            <a:ext cx="8558784" cy="3984827"/>
          </a:xfrm>
        </p:spPr>
        <p:txBody>
          <a:bodyPr anchor="ctr"/>
          <a:lstStyle/>
          <a:p>
            <a:endParaRPr lang="en-US" dirty="0"/>
          </a:p>
          <a:p>
            <a:pPr>
              <a:lnSpc>
                <a:spcPct val="150000"/>
              </a:lnSpc>
            </a:pPr>
            <a:r>
              <a:rPr lang="en-US" sz="3200" b="0" dirty="0"/>
              <a:t>Some community college students expend time and money taking courses that are not informed by </a:t>
            </a:r>
            <a:r>
              <a:rPr lang="en-US" sz="3200" b="0" i="1" dirty="0"/>
              <a:t>both</a:t>
            </a:r>
            <a:r>
              <a:rPr lang="en-US" sz="3200" b="0" dirty="0"/>
              <a:t> career and education goals.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361C06-CF51-DC4B-8FEC-82F3BE79D9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67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68E212-06CD-AA4F-8569-B8A9231050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2038864"/>
            <a:ext cx="3860799" cy="3561835"/>
          </a:xfrm>
        </p:spPr>
        <p:txBody>
          <a:bodyPr/>
          <a:lstStyle/>
          <a:p>
            <a:r>
              <a:rPr lang="en-US" sz="4400" dirty="0"/>
              <a:t>What is Career Planning?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C4971-19CB-E844-82B6-9ACDB4405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5990" y="828829"/>
            <a:ext cx="5600700" cy="4303241"/>
          </a:xfrm>
        </p:spPr>
        <p:txBody>
          <a:bodyPr/>
          <a:lstStyle/>
          <a:p>
            <a:r>
              <a:rPr lang="en-US" sz="2800" dirty="0"/>
              <a:t>Career planning is an </a:t>
            </a:r>
            <a:r>
              <a:rPr lang="en-US" sz="2800" i="1" dirty="0"/>
              <a:t>iterative</a:t>
            </a:r>
            <a:r>
              <a:rPr lang="en-US" sz="2800" dirty="0"/>
              <a:t> process that can involve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Career exploration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Goal-setting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Pathway selection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Ongoing review of goals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90AD60-7248-1645-8C0A-16F621AFA0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69457-DFFA-2241-B6E9-EE4A7E1967B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374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2AD5C-A751-4343-A2C8-16414F354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is integrated career and education planning?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6C84D1-57B8-BD44-99A8-0710FE0937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46085" y="1616075"/>
            <a:ext cx="9671254" cy="39846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B1DA01-F769-4642-8FFC-5F57092F97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450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2D495-66F0-684D-A589-616C6C69A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608130" cy="1325563"/>
          </a:xfrm>
        </p:spPr>
        <p:txBody>
          <a:bodyPr/>
          <a:lstStyle/>
          <a:p>
            <a:r>
              <a:rPr lang="en-US" sz="3600" dirty="0"/>
              <a:t>Why is integrated career and education planning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89FE9-D614-EA43-8478-F71FCA028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9075" y="1708878"/>
            <a:ext cx="9009090" cy="3666969"/>
          </a:xfrm>
        </p:spPr>
        <p:txBody>
          <a:bodyPr/>
          <a:lstStyle/>
          <a:p>
            <a:endParaRPr lang="en-US" b="0" dirty="0"/>
          </a:p>
          <a:p>
            <a:r>
              <a:rPr lang="en-US" b="0" dirty="0"/>
              <a:t>Career exploration and goal-setting </a:t>
            </a:r>
            <a:r>
              <a:rPr lang="en-US" b="0" i="1" dirty="0"/>
              <a:t>before</a:t>
            </a:r>
          </a:p>
          <a:p>
            <a:r>
              <a:rPr lang="en-US" b="0" dirty="0"/>
              <a:t>education planning leads students to make informed</a:t>
            </a:r>
          </a:p>
          <a:p>
            <a:r>
              <a:rPr lang="en-US" b="0" dirty="0"/>
              <a:t>and intentional decisions about their program of </a:t>
            </a:r>
          </a:p>
          <a:p>
            <a:r>
              <a:rPr lang="en-US" b="0" dirty="0"/>
              <a:t>study or preferred pathway.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85028-8B66-6D47-A3D6-E6BFDFA04B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647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68343-C600-A645-B56D-83124DEB5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2014150"/>
            <a:ext cx="3090671" cy="3586549"/>
          </a:xfrm>
        </p:spPr>
        <p:txBody>
          <a:bodyPr wrap="square" anchor="t">
            <a:normAutofit/>
          </a:bodyPr>
          <a:lstStyle/>
          <a:p>
            <a:r>
              <a:rPr lang="en-US" sz="4400" dirty="0"/>
              <a:t>How does it help students?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57008-B956-794B-AF1E-EEB3ACAE1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3257" y="456389"/>
            <a:ext cx="6028543" cy="5389773"/>
          </a:xfrm>
        </p:spPr>
        <p:txBody>
          <a:bodyPr wrap="square" anchor="t">
            <a:normAutofit/>
          </a:bodyPr>
          <a:lstStyle/>
          <a:p>
            <a:pPr lvl="0"/>
            <a:r>
              <a:rPr lang="en-US" sz="2800" b="0" dirty="0"/>
              <a:t>Students save time, frustration, and money while advancing toward career and education goals.</a:t>
            </a:r>
          </a:p>
          <a:p>
            <a:pPr lvl="0"/>
            <a:endParaRPr lang="en-US" sz="1900" b="0" dirty="0"/>
          </a:p>
          <a:p>
            <a:pPr lvl="0"/>
            <a:r>
              <a:rPr lang="en-US" sz="2800" b="0" dirty="0"/>
              <a:t>Students develop decision-making and metacognitive skills.</a:t>
            </a:r>
          </a:p>
          <a:p>
            <a:pPr lvl="0"/>
            <a:endParaRPr lang="en-US" sz="1900" b="0" dirty="0"/>
          </a:p>
          <a:p>
            <a:pPr lvl="0"/>
            <a:r>
              <a:rPr lang="en-US" sz="2800" b="0" dirty="0"/>
              <a:t>Students develop agency.</a:t>
            </a:r>
          </a:p>
          <a:p>
            <a:pPr lvl="0"/>
            <a:endParaRPr lang="en-US" sz="1900" b="0" dirty="0"/>
          </a:p>
          <a:p>
            <a:pPr lvl="0"/>
            <a:r>
              <a:rPr lang="en-US" sz="2800" b="0" dirty="0"/>
              <a:t>Students gain information about careers with high earning potential.</a:t>
            </a:r>
          </a:p>
          <a:p>
            <a:endParaRPr lang="en-US" sz="2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ADE20B-AEB6-5B4A-833F-97C139092E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31600" y="6300788"/>
            <a:ext cx="6604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7B5376BE-D380-6445-A9C8-3DDF91D08D8C}" type="slidenum">
              <a:rPr lang="en-US" smtClean="0"/>
              <a:pPr>
                <a:spcAft>
                  <a:spcPts val="600"/>
                </a:spcAft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40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63134-C3E2-9F44-B7E9-F58C1AF62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2087"/>
            <a:ext cx="11239500" cy="1133476"/>
          </a:xfrm>
        </p:spPr>
        <p:txBody>
          <a:bodyPr anchor="ctr"/>
          <a:lstStyle/>
          <a:p>
            <a:r>
              <a:rPr lang="en-US" sz="4000" dirty="0"/>
              <a:t>What can it look 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535FD-414B-F949-8BBB-65B538429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6192" y="1615873"/>
            <a:ext cx="8692896" cy="4236287"/>
          </a:xfrm>
        </p:spPr>
        <p:txBody>
          <a:bodyPr/>
          <a:lstStyle/>
          <a:p>
            <a:r>
              <a:rPr lang="en-US" b="0" dirty="0"/>
              <a:t>Best practices for integrated career and education planning . . . </a:t>
            </a:r>
          </a:p>
          <a:p>
            <a:endParaRPr lang="en-US" sz="2000" b="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b="0" dirty="0"/>
              <a:t>Emphasize “front-loading” career planning during orientation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200" b="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b="0" dirty="0"/>
              <a:t>Include planned opportunities for ongoing review of career and education goals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4AE2B2-1A3B-B648-AEE9-4580A4DB97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718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BB261F8-3E7C-7C48-9D36-23A5E77BF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1755648"/>
            <a:ext cx="3553967" cy="3845052"/>
          </a:xfrm>
        </p:spPr>
        <p:txBody>
          <a:bodyPr/>
          <a:lstStyle/>
          <a:p>
            <a:r>
              <a:rPr lang="en-US" sz="4400" dirty="0"/>
              <a:t>Example of Promising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A213B-33C6-4D4D-B2F3-831376427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0602" y="1147634"/>
            <a:ext cx="5895298" cy="4167316"/>
          </a:xfrm>
        </p:spPr>
        <p:txBody>
          <a:bodyPr/>
          <a:lstStyle/>
          <a:p>
            <a:r>
              <a:rPr lang="en-US" sz="2800" dirty="0"/>
              <a:t>Onboarding experiences include multiple measures.</a:t>
            </a:r>
          </a:p>
          <a:p>
            <a:r>
              <a:rPr lang="en-US" sz="2800" b="0" dirty="0"/>
              <a:t>Students complete interest inventories and career assessments and learn results to help them explore careers, set goals, and identify a program of study.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C387F1-B74F-DE4D-AC62-19597337E7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69457-DFFA-2241-B6E9-EE4A7E1967B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58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62446E2-63A4-FC45-A0EC-CB3C11A678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2" y="1993692"/>
            <a:ext cx="3275350" cy="3607008"/>
          </a:xfrm>
        </p:spPr>
        <p:txBody>
          <a:bodyPr/>
          <a:lstStyle/>
          <a:p>
            <a:r>
              <a:rPr lang="en-US" sz="4400" dirty="0"/>
              <a:t>Example of Promising Practice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72F02-2270-8441-A0E5-73895C2F6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262" y="963827"/>
            <a:ext cx="5850536" cy="4863699"/>
          </a:xfrm>
        </p:spPr>
        <p:txBody>
          <a:bodyPr/>
          <a:lstStyle/>
          <a:p>
            <a:r>
              <a:rPr lang="en-US" dirty="0"/>
              <a:t>Present different pathway options for students to consider.</a:t>
            </a:r>
            <a:endParaRPr lang="en-US" sz="2800" dirty="0"/>
          </a:p>
          <a:p>
            <a:r>
              <a:rPr lang="en-US" sz="2800" b="0" dirty="0"/>
              <a:t>Students learn about CE programs and courses of study that can lead to certificates, associate degrees, or transfer opportunities. Students review and reflect on immediate and long-term goals. Students make informed decisions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BCDB05-11C2-6A4A-B0D5-7C362C5AA3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69457-DFFA-2241-B6E9-EE4A7E1967B4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542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2EE1A5-1952-DC46-ABE9-4AD4C375DA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1692876"/>
            <a:ext cx="3299253" cy="3907823"/>
          </a:xfrm>
        </p:spPr>
        <p:txBody>
          <a:bodyPr/>
          <a:lstStyle/>
          <a:p>
            <a:r>
              <a:rPr lang="en-US" sz="4400" dirty="0"/>
              <a:t>Example of Promising Practice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95C96-CE36-AD41-80B5-D30E0B716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532238"/>
            <a:ext cx="5600700" cy="4068462"/>
          </a:xfrm>
        </p:spPr>
        <p:txBody>
          <a:bodyPr/>
          <a:lstStyle/>
          <a:p>
            <a:r>
              <a:rPr lang="en-US" dirty="0"/>
              <a:t>Systematically schedule career planning as part of the student experience.</a:t>
            </a:r>
            <a:endParaRPr lang="en-US" sz="2400" dirty="0"/>
          </a:p>
          <a:p>
            <a:endParaRPr lang="en-US" sz="2400" b="0" dirty="0"/>
          </a:p>
          <a:p>
            <a:r>
              <a:rPr lang="en-US" sz="2800" b="0" dirty="0"/>
              <a:t>Students engage in ongoing review of their education plans for alignment to current career and education goals.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2C5082-A999-1847-8603-479CA540AB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69457-DFFA-2241-B6E9-EE4A7E1967B4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163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E96E6-3D2E-DF43-A30E-880443061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supports are needed?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91E61-17E5-8E42-BACB-4B0E47B6B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997" y="1491818"/>
            <a:ext cx="11029703" cy="4699120"/>
          </a:xfrm>
        </p:spPr>
        <p:txBody>
          <a:bodyPr/>
          <a:lstStyle/>
          <a:p>
            <a:r>
              <a:rPr lang="en-US" sz="2400" dirty="0"/>
              <a:t>Collaboration </a:t>
            </a:r>
            <a:r>
              <a:rPr lang="en-US" sz="2400" b="0" dirty="0"/>
              <a:t>between academic counseling, career centers, CE programs, and academic programs.</a:t>
            </a:r>
            <a:endParaRPr lang="en-US" sz="800" dirty="0"/>
          </a:p>
          <a:p>
            <a:r>
              <a:rPr lang="en-US" sz="2400" dirty="0"/>
              <a:t>College leadership can support: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400" dirty="0"/>
              <a:t>Operational changes </a:t>
            </a:r>
            <a:r>
              <a:rPr lang="en-US" sz="2400" b="0" dirty="0"/>
              <a:t>such as offering credit-bearing courses focused on career development experiences</a:t>
            </a:r>
          </a:p>
          <a:p>
            <a:pPr lvl="0"/>
            <a:r>
              <a:rPr lang="en-US" sz="2400" dirty="0"/>
              <a:t>Faculty and staff engage in: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400" dirty="0"/>
              <a:t>Capacity building </a:t>
            </a:r>
            <a:r>
              <a:rPr lang="en-US" sz="2400" b="0" dirty="0"/>
              <a:t>such as professional development opportunities around career exploration career planning, and work-based learning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400" dirty="0"/>
              <a:t>Cross-functional planning teams and communities of practice </a:t>
            </a:r>
            <a:r>
              <a:rPr lang="en-US" sz="2400" b="0" dirty="0"/>
              <a:t>for continuous improvement of integrated career and education planning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248D0E-00BA-1148-8F87-00CDCB39FE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376BE-D380-6445-A9C8-3DDF91D08D8C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165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18A57-2638-834E-A121-29BD6B12F5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769457-DFFA-2241-B6E9-EE4A7E1967B4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B82A8-008E-A549-8EF6-EB0FD41EB9B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74142" y="455157"/>
            <a:ext cx="5127052" cy="4684713"/>
          </a:xfrm>
        </p:spPr>
        <p:txBody>
          <a:bodyPr/>
          <a:lstStyle/>
          <a:p>
            <a:endParaRPr lang="en-US" sz="2800" b="0" dirty="0"/>
          </a:p>
          <a:p>
            <a:endParaRPr lang="en-US" b="0" dirty="0"/>
          </a:p>
          <a:p>
            <a:r>
              <a:rPr lang="en-US" sz="2800" b="0" dirty="0"/>
              <a:t>For more information, </a:t>
            </a:r>
            <a:r>
              <a:rPr lang="en-US" sz="2800" b="0" dirty="0">
                <a:hlinkClick r:id="rId3"/>
              </a:rPr>
              <a:t>download</a:t>
            </a:r>
            <a:r>
              <a:rPr lang="en-US" sz="2800" b="0" dirty="0"/>
              <a:t> the 4-page brief from the Resource Library.</a:t>
            </a:r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</p:txBody>
      </p:sp>
      <p:pic>
        <p:nvPicPr>
          <p:cNvPr id="6" name="Picture 5" descr="Tex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649A42A1-850F-6F4F-B067-AE06A12B7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446" y="502954"/>
            <a:ext cx="3342805" cy="42890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F03A2A-D94A-9746-A575-068508B6F2DB}"/>
              </a:ext>
            </a:extLst>
          </p:cNvPr>
          <p:cNvSpPr txBox="1"/>
          <p:nvPr/>
        </p:nvSpPr>
        <p:spPr>
          <a:xfrm>
            <a:off x="562547" y="5254348"/>
            <a:ext cx="1106690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linkClick r:id="rId3"/>
              </a:rPr>
              <a:t>https://myworkforceconnection.org/resources/integrating-career-and-ed-planning/</a:t>
            </a:r>
            <a:endParaRPr lang="en-US" sz="2400" dirty="0"/>
          </a:p>
          <a:p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264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0851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8-CTE-0530_RegionalTemplate_PPT" id="{E8CC594B-6B41-D641-BAD8-43E9C51010CF}" vid="{D2270591-C039-3740-AC34-BBA402FCEA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14181</TotalTime>
  <Words>581</Words>
  <Application>Microsoft Macintosh PowerPoint</Application>
  <PresentationFormat>Widescreen</PresentationFormat>
  <Paragraphs>109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Trebuchet MS</vt:lpstr>
      <vt:lpstr>Office Theme</vt:lpstr>
      <vt:lpstr>Understanding Integrated  Career Planning and Education Planning      </vt:lpstr>
      <vt:lpstr>PowerPoint Presentation</vt:lpstr>
      <vt:lpstr>Articulating the Problem</vt:lpstr>
      <vt:lpstr>Articulating the Problem (continued)</vt:lpstr>
      <vt:lpstr>Articulating the Problem (continued)</vt:lpstr>
      <vt:lpstr>PowerPoint Presentation</vt:lpstr>
      <vt:lpstr>What is integrated career and education planning?</vt:lpstr>
      <vt:lpstr>Why is integrated career and education planning important?</vt:lpstr>
      <vt:lpstr>PowerPoint Presentation</vt:lpstr>
      <vt:lpstr>What can it look like?</vt:lpstr>
      <vt:lpstr>PowerPoint Presentation</vt:lpstr>
      <vt:lpstr>PowerPoint Presentation</vt:lpstr>
      <vt:lpstr>PowerPoint Presentation</vt:lpstr>
      <vt:lpstr>What supports are needed?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Integrated  Career Planning and Education Planning  What, Why and How  </dc:title>
  <dc:creator>Pamela Fong</dc:creator>
  <cp:lastModifiedBy>Joy Lewis</cp:lastModifiedBy>
  <cp:revision>10</cp:revision>
  <dcterms:created xsi:type="dcterms:W3CDTF">2021-08-30T22:28:48Z</dcterms:created>
  <dcterms:modified xsi:type="dcterms:W3CDTF">2021-10-15T13:51:14Z</dcterms:modified>
</cp:coreProperties>
</file>