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64" r:id="rId4"/>
    <p:sldId id="265" r:id="rId5"/>
    <p:sldId id="269" r:id="rId6"/>
    <p:sldId id="266" r:id="rId7"/>
    <p:sldId id="267" r:id="rId8"/>
    <p:sldId id="268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CACC"/>
          </a:solidFill>
        </a:fill>
      </a:tcStyle>
    </a:wholeTbl>
    <a:band2H>
      <a:tcTxStyle/>
      <a:tcStyle>
        <a:tcBdr/>
        <a:fill>
          <a:solidFill>
            <a:srgbClr val="E8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CCCE"/>
          </a:solidFill>
        </a:fill>
      </a:tcStyle>
    </a:wholeTbl>
    <a:band2H>
      <a:tcTxStyle/>
      <a:tcStyle>
        <a:tcBdr/>
        <a:fill>
          <a:solidFill>
            <a:srgbClr val="F2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1DE"/>
          </a:solidFill>
        </a:fill>
      </a:tcStyle>
    </a:wholeTbl>
    <a:band2H>
      <a:tcTxStyle/>
      <a:tcStyle>
        <a:tcBdr/>
        <a:fill>
          <a:solidFill>
            <a:srgbClr val="E8EA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Gill Sans MT"/>
      </a:defRPr>
    </a:lvl1pPr>
    <a:lvl2pPr indent="228600" defTabSz="457200" latinLnBrk="0">
      <a:defRPr sz="1200">
        <a:latin typeface="+mn-lt"/>
        <a:ea typeface="+mn-ea"/>
        <a:cs typeface="+mn-cs"/>
        <a:sym typeface="Gill Sans MT"/>
      </a:defRPr>
    </a:lvl2pPr>
    <a:lvl3pPr indent="457200" defTabSz="457200" latinLnBrk="0">
      <a:defRPr sz="1200">
        <a:latin typeface="+mn-lt"/>
        <a:ea typeface="+mn-ea"/>
        <a:cs typeface="+mn-cs"/>
        <a:sym typeface="Gill Sans MT"/>
      </a:defRPr>
    </a:lvl3pPr>
    <a:lvl4pPr indent="685800" defTabSz="457200" latinLnBrk="0">
      <a:defRPr sz="1200">
        <a:latin typeface="+mn-lt"/>
        <a:ea typeface="+mn-ea"/>
        <a:cs typeface="+mn-cs"/>
        <a:sym typeface="Gill Sans MT"/>
      </a:defRPr>
    </a:lvl4pPr>
    <a:lvl5pPr indent="914400" defTabSz="457200" latinLnBrk="0">
      <a:defRPr sz="1200">
        <a:latin typeface="+mn-lt"/>
        <a:ea typeface="+mn-ea"/>
        <a:cs typeface="+mn-cs"/>
        <a:sym typeface="Gill Sans MT"/>
      </a:defRPr>
    </a:lvl5pPr>
    <a:lvl6pPr indent="1143000" defTabSz="457200" latinLnBrk="0">
      <a:defRPr sz="1200">
        <a:latin typeface="+mn-lt"/>
        <a:ea typeface="+mn-ea"/>
        <a:cs typeface="+mn-cs"/>
        <a:sym typeface="Gill Sans MT"/>
      </a:defRPr>
    </a:lvl6pPr>
    <a:lvl7pPr indent="1371600" defTabSz="457200" latinLnBrk="0">
      <a:defRPr sz="1200">
        <a:latin typeface="+mn-lt"/>
        <a:ea typeface="+mn-ea"/>
        <a:cs typeface="+mn-cs"/>
        <a:sym typeface="Gill Sans MT"/>
      </a:defRPr>
    </a:lvl7pPr>
    <a:lvl8pPr indent="1600200" defTabSz="457200" latinLnBrk="0">
      <a:defRPr sz="1200">
        <a:latin typeface="+mn-lt"/>
        <a:ea typeface="+mn-ea"/>
        <a:cs typeface="+mn-cs"/>
        <a:sym typeface="Gill Sans MT"/>
      </a:defRPr>
    </a:lvl8pPr>
    <a:lvl9pPr indent="1828800" defTabSz="457200" latinLnBrk="0">
      <a:defRPr sz="1200">
        <a:latin typeface="+mn-lt"/>
        <a:ea typeface="+mn-ea"/>
        <a:cs typeface="+mn-cs"/>
        <a:sym typeface="Gill Sans M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Rectangle 6"/>
          <p:cNvSpPr/>
          <p:nvPr/>
        </p:nvSpPr>
        <p:spPr>
          <a:xfrm>
            <a:off x="446533" y="3085764"/>
            <a:ext cx="11262867" cy="33048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581190" y="1020431"/>
            <a:ext cx="10993551" cy="1475013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81193" y="2495444"/>
            <a:ext cx="10993548" cy="590322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1600" cap="all">
                <a:solidFill>
                  <a:schemeClr val="accent2"/>
                </a:solidFill>
              </a:defRPr>
            </a:lvl1pPr>
            <a:lvl2pPr marL="0" indent="457200">
              <a:buClrTx/>
              <a:buSzTx/>
              <a:buNone/>
              <a:defRPr sz="1600" cap="all">
                <a:solidFill>
                  <a:schemeClr val="accent2"/>
                </a:solidFill>
              </a:defRPr>
            </a:lvl2pPr>
            <a:lvl3pPr marL="0" indent="914400">
              <a:buClrTx/>
              <a:buSzTx/>
              <a:buNone/>
              <a:defRPr sz="1600" cap="all">
                <a:solidFill>
                  <a:schemeClr val="accent2"/>
                </a:solidFill>
              </a:defRPr>
            </a:lvl3pPr>
            <a:lvl4pPr marL="0" indent="1371600">
              <a:buClrTx/>
              <a:buSzTx/>
              <a:buNone/>
              <a:defRPr sz="1600" cap="all">
                <a:solidFill>
                  <a:schemeClr val="accent2"/>
                </a:solidFill>
              </a:defRPr>
            </a:lvl4pPr>
            <a:lvl5pPr marL="0" indent="1828800">
              <a:buClrTx/>
              <a:buSzTx/>
              <a:buNone/>
              <a:defRPr sz="1600" cap="all">
                <a:solidFill>
                  <a:schemeClr val="accent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43463" y="6023129"/>
            <a:ext cx="231278" cy="2311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F296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2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4" name="Rectangle 7"/>
          <p:cNvSpPr/>
          <p:nvPr/>
        </p:nvSpPr>
        <p:spPr>
          <a:xfrm>
            <a:off x="447816" y="5141974"/>
            <a:ext cx="11290862" cy="125882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" name="Title Text"/>
          <p:cNvSpPr txBox="1">
            <a:spLocks noGrp="1"/>
          </p:cNvSpPr>
          <p:nvPr>
            <p:ph type="title"/>
          </p:nvPr>
        </p:nvSpPr>
        <p:spPr>
          <a:xfrm>
            <a:off x="581193" y="3043909"/>
            <a:ext cx="11029616" cy="149750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81191" y="4541416"/>
            <a:ext cx="11029617" cy="600557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cap="all">
                <a:solidFill>
                  <a:schemeClr val="accent2"/>
                </a:solidFill>
              </a:defRPr>
            </a:lvl1pPr>
            <a:lvl2pPr marL="0" indent="457200">
              <a:buClrTx/>
              <a:buSzTx/>
              <a:buNone/>
              <a:defRPr cap="all">
                <a:solidFill>
                  <a:schemeClr val="accent2"/>
                </a:solidFill>
              </a:defRPr>
            </a:lvl2pPr>
            <a:lvl3pPr marL="0" indent="914400">
              <a:buClrTx/>
              <a:buSzTx/>
              <a:buNone/>
              <a:defRPr cap="all">
                <a:solidFill>
                  <a:schemeClr val="accent2"/>
                </a:solidFill>
              </a:defRPr>
            </a:lvl3pPr>
            <a:lvl4pPr marL="0" indent="1371600">
              <a:buClrTx/>
              <a:buSzTx/>
              <a:buNone/>
              <a:defRPr cap="all">
                <a:solidFill>
                  <a:schemeClr val="accent2"/>
                </a:solidFill>
              </a:defRPr>
            </a:lvl4pPr>
            <a:lvl5pPr marL="0" indent="1828800">
              <a:buClrTx/>
              <a:buSzTx/>
              <a:buNone/>
              <a:defRPr cap="all">
                <a:solidFill>
                  <a:schemeClr val="accent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F296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" name="Rectangle 7"/>
          <p:cNvSpPr/>
          <p:nvPr/>
        </p:nvSpPr>
        <p:spPr>
          <a:xfrm>
            <a:off x="445982" y="606554"/>
            <a:ext cx="11300036" cy="125882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581193" y="729657"/>
            <a:ext cx="11029616" cy="98833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81193" y="2228002"/>
            <a:ext cx="5422390" cy="363304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8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9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0" name="Rectangle 10"/>
          <p:cNvSpPr/>
          <p:nvPr/>
        </p:nvSpPr>
        <p:spPr>
          <a:xfrm>
            <a:off x="445982" y="606554"/>
            <a:ext cx="11300036" cy="125882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581193" y="729657"/>
            <a:ext cx="11029616" cy="98833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219" y="2250892"/>
            <a:ext cx="5087076" cy="536006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200">
                <a:solidFill>
                  <a:schemeClr val="accent2"/>
                </a:solidFill>
              </a:defRPr>
            </a:lvl1pPr>
            <a:lvl2pPr marL="0" indent="457200">
              <a:buClrTx/>
              <a:buSzTx/>
              <a:buNone/>
              <a:defRPr sz="2200">
                <a:solidFill>
                  <a:schemeClr val="accent2"/>
                </a:solidFill>
              </a:defRPr>
            </a:lvl2pPr>
            <a:lvl3pPr marL="0" indent="914400">
              <a:buClrTx/>
              <a:buSzTx/>
              <a:buNone/>
              <a:defRPr sz="2200">
                <a:solidFill>
                  <a:schemeClr val="accent2"/>
                </a:solidFill>
              </a:defRPr>
            </a:lvl3pPr>
            <a:lvl4pPr marL="0" indent="1371600">
              <a:buClrTx/>
              <a:buSzTx/>
              <a:buNone/>
              <a:defRPr sz="2200">
                <a:solidFill>
                  <a:schemeClr val="accent2"/>
                </a:solidFill>
              </a:defRPr>
            </a:lvl4pPr>
            <a:lvl5pPr marL="0" indent="1828800">
              <a:buClrTx/>
              <a:buSzTx/>
              <a:buNone/>
              <a:defRPr sz="2200">
                <a:solidFill>
                  <a:schemeClr val="accent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23735" y="2250892"/>
            <a:ext cx="5087073" cy="553374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200"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0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1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Rectangle 8"/>
          <p:cNvSpPr/>
          <p:nvPr/>
        </p:nvSpPr>
        <p:spPr>
          <a:xfrm>
            <a:off x="447816" y="5141972"/>
            <a:ext cx="11298202" cy="127470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3" name="Title Text"/>
          <p:cNvSpPr txBox="1">
            <a:spLocks noGrp="1"/>
          </p:cNvSpPr>
          <p:nvPr>
            <p:ph type="title"/>
          </p:nvPr>
        </p:nvSpPr>
        <p:spPr>
          <a:xfrm>
            <a:off x="581191" y="5262295"/>
            <a:ext cx="4909446" cy="689515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rgbClr val="9F296B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idx="1"/>
          </p:nvPr>
        </p:nvSpPr>
        <p:spPr>
          <a:xfrm>
            <a:off x="447815" y="601199"/>
            <a:ext cx="11292842" cy="4204801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663999" indent="-339999">
              <a:defRPr sz="2000"/>
            </a:lvl2pPr>
            <a:lvl3pPr marL="967500" indent="-337500">
              <a:defRPr sz="2000"/>
            </a:lvl3pPr>
            <a:lvl4pPr marL="1342285" indent="-334285">
              <a:defRPr sz="2000"/>
            </a:lvl4pPr>
            <a:lvl5pPr marL="1702285" indent="-334285"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740822" y="5262295"/>
            <a:ext cx="5869988" cy="689516"/>
          </a:xfrm>
          <a:prstGeom prst="rect">
            <a:avLst/>
          </a:prstGeom>
        </p:spPr>
        <p:txBody>
          <a:bodyPr/>
          <a:lstStyle/>
          <a:p>
            <a:pPr marL="0" indent="0" algn="r">
              <a:buClrTx/>
              <a:buSzTx/>
              <a:buNone/>
              <a:defRPr sz="11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F296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4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5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Title Text"/>
          <p:cNvSpPr txBox="1">
            <a:spLocks noGrp="1"/>
          </p:cNvSpPr>
          <p:nvPr>
            <p:ph type="title"/>
          </p:nvPr>
        </p:nvSpPr>
        <p:spPr>
          <a:xfrm>
            <a:off x="581193" y="4693389"/>
            <a:ext cx="11029616" cy="5667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7" name="Picture Placeholder 2"/>
          <p:cNvSpPr>
            <a:spLocks noGrp="1"/>
          </p:cNvSpPr>
          <p:nvPr>
            <p:ph type="pic" idx="13"/>
          </p:nvPr>
        </p:nvSpPr>
        <p:spPr>
          <a:xfrm>
            <a:off x="447816" y="599725"/>
            <a:ext cx="11290860" cy="3557252"/>
          </a:xfrm>
          <a:prstGeom prst="rect">
            <a:avLst/>
          </a:prstGeom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81191" y="5260126"/>
            <a:ext cx="11029618" cy="59867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446533" y="457200"/>
            <a:ext cx="3703322" cy="949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Rectangle 9"/>
          <p:cNvSpPr/>
          <p:nvPr/>
        </p:nvSpPr>
        <p:spPr>
          <a:xfrm>
            <a:off x="8042147" y="453642"/>
            <a:ext cx="3703321" cy="985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Rectangle 10"/>
          <p:cNvSpPr/>
          <p:nvPr/>
        </p:nvSpPr>
        <p:spPr>
          <a:xfrm>
            <a:off x="4241829" y="457200"/>
            <a:ext cx="3703321" cy="9144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Rectangle 6"/>
          <p:cNvSpPr/>
          <p:nvPr/>
        </p:nvSpPr>
        <p:spPr>
          <a:xfrm>
            <a:off x="440683" y="606554"/>
            <a:ext cx="11300036" cy="125882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575894" y="729657"/>
            <a:ext cx="11029616" cy="988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79533" y="6023129"/>
            <a:ext cx="231277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all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Gill Sans MT"/>
        </a:defRPr>
      </a:lvl9pPr>
    </p:titleStyle>
    <p:bodyStyle>
      <a:lvl1pPr marL="305999" marR="0" indent="-305999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1pPr>
      <a:lvl2pPr marL="668250" marR="0" indent="-344249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2pPr>
      <a:lvl3pPr marL="977142" marR="0" indent="-34714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3pPr>
      <a:lvl4pPr marL="1358999" marR="0" indent="-3510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4pPr>
      <a:lvl5pPr marL="1718999" marR="0" indent="-350999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5pPr>
      <a:lvl6pPr marL="2014299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6pPr>
      <a:lvl7pPr marL="23143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7pPr>
      <a:lvl8pPr marL="2614299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8pPr>
      <a:lvl9pPr marL="29143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92000"/>
        <a:buFontTx/>
        <a:buChar char="◼"/>
        <a:tabLst/>
        <a:defRPr sz="1800" b="0" i="0" u="none" strike="noStrike" cap="none" spc="0" baseline="0">
          <a:ln>
            <a:noFill/>
          </a:ln>
          <a:solidFill>
            <a:srgbClr val="3D3D3D"/>
          </a:solidFill>
          <a:uFillTx/>
          <a:latin typeface="+mn-lt"/>
          <a:ea typeface="+mn-ea"/>
          <a:cs typeface="+mn-cs"/>
          <a:sym typeface="Gill Sans MT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>
            <a:spLocks noGrp="1"/>
          </p:cNvSpPr>
          <p:nvPr>
            <p:ph type="ctrTitle"/>
          </p:nvPr>
        </p:nvSpPr>
        <p:spPr>
          <a:xfrm>
            <a:off x="599226" y="2310410"/>
            <a:ext cx="10993551" cy="11185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>
              <a:defRPr sz="6000"/>
            </a:pPr>
            <a:br>
              <a:rPr lang="en-US" dirty="0"/>
            </a:br>
            <a:br>
              <a:rPr lang="en-US" dirty="0"/>
            </a:br>
            <a:r>
              <a:rPr lang="en-US" dirty="0"/>
              <a:t>SAN DIEGO MESA COLLEGE</a:t>
            </a:r>
            <a:br>
              <a:rPr lang="en-US" dirty="0"/>
            </a:br>
            <a:endParaRPr dirty="0"/>
          </a:p>
        </p:txBody>
      </p:sp>
      <p:sp>
        <p:nvSpPr>
          <p:cNvPr id="12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599226" y="1043404"/>
            <a:ext cx="10993548" cy="5903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en-US" dirty="0"/>
              <a:t>Pathway Navigation: Career PLANNING Before Education Planning</a:t>
            </a:r>
            <a:endParaRPr dirty="0"/>
          </a:p>
        </p:txBody>
      </p:sp>
      <p:sp>
        <p:nvSpPr>
          <p:cNvPr id="130" name="TextBox 4"/>
          <p:cNvSpPr txBox="1"/>
          <p:nvPr/>
        </p:nvSpPr>
        <p:spPr>
          <a:xfrm>
            <a:off x="1740327" y="4224000"/>
            <a:ext cx="8931309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800">
                <a:solidFill>
                  <a:srgbClr val="FFFFFF"/>
                </a:solidFill>
              </a:defRPr>
            </a:lvl1pPr>
          </a:lstStyle>
          <a:p>
            <a:pPr>
              <a:defRPr sz="5000"/>
            </a:pPr>
            <a:r>
              <a:rPr lang="en-US" sz="3600" dirty="0"/>
              <a:t>Promising Practices Serving </a:t>
            </a:r>
          </a:p>
          <a:p>
            <a:pPr>
              <a:defRPr sz="5000"/>
            </a:pPr>
            <a:r>
              <a:rPr lang="en-US" sz="3600" dirty="0"/>
              <a:t>African-American and Latinx Students</a:t>
            </a:r>
          </a:p>
          <a:p>
            <a:pPr>
              <a:defRPr sz="5000"/>
            </a:pPr>
            <a:endParaRPr lang="en-US" sz="1400" dirty="0"/>
          </a:p>
          <a:p>
            <a:pPr>
              <a:defRPr sz="5000"/>
            </a:pPr>
            <a:r>
              <a:rPr lang="en-US" sz="2800" i="1" dirty="0"/>
              <a:t>Created by Counselors Leroy Johnson &amp; Mary Eden</a:t>
            </a:r>
            <a:endParaRPr sz="2800" i="1" dirty="0"/>
          </a:p>
        </p:txBody>
      </p:sp>
      <p:sp>
        <p:nvSpPr>
          <p:cNvPr id="131" name="SAWUBONA"/>
          <p:cNvSpPr txBox="1"/>
          <p:nvPr/>
        </p:nvSpPr>
        <p:spPr>
          <a:xfrm>
            <a:off x="971590" y="3105410"/>
            <a:ext cx="10621184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5900">
                <a:solidFill>
                  <a:srgbClr val="FFFFFF"/>
                </a:solidFill>
              </a:defRPr>
            </a:lvl1pPr>
          </a:lstStyle>
          <a:p>
            <a:r>
              <a:rPr dirty="0"/>
              <a:t>SAWUBONA</a:t>
            </a:r>
            <a:r>
              <a:rPr lang="en-US" dirty="0"/>
              <a:t> </a:t>
            </a:r>
            <a:r>
              <a:rPr lang="en-US" i="1" dirty="0"/>
              <a:t>“I See You”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34167065-702F-6043-AAF3-E2420F8B8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486" y="4216235"/>
            <a:ext cx="3402181" cy="219075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1012372" y="1611086"/>
            <a:ext cx="9927772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How did the effort to support students of color to engage in </a:t>
            </a:r>
            <a:r>
              <a:rPr lang="en-US" sz="3600" i="1" dirty="0"/>
              <a:t>career planning </a:t>
            </a:r>
            <a:r>
              <a:rPr lang="en-US" sz="3600" u="sng" dirty="0"/>
              <a:t>before</a:t>
            </a:r>
            <a:r>
              <a:rPr lang="en-US" sz="3600" dirty="0"/>
              <a:t> </a:t>
            </a:r>
            <a:r>
              <a:rPr lang="en-US" sz="3600" i="1" dirty="0"/>
              <a:t>education planning </a:t>
            </a:r>
            <a:r>
              <a:rPr lang="en-US" sz="3600" dirty="0"/>
              <a:t>come about at Mesa?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6773353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947057" y="789094"/>
            <a:ext cx="10499667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What data sources did you use to identify the needs of these students?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Gill Sans MT"/>
            </a:endParaRPr>
          </a:p>
        </p:txBody>
      </p:sp>
      <p:pic>
        <p:nvPicPr>
          <p:cNvPr id="4" name="Screen Shot 2020-09-07 at 4.48.58 PM.png" descr="Screen Shot 2020-09-07 at 4.48.58 PM.png">
            <a:extLst>
              <a:ext uri="{FF2B5EF4-FFF2-40B4-BE49-F238E27FC236}">
                <a16:creationId xmlns:a16="http://schemas.microsoft.com/office/drawing/2014/main" id="{6DB3EE90-5738-F540-A3E5-8B30F9494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4" y="2194675"/>
            <a:ext cx="5924651" cy="372824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Screen Shot 2020-09-07 at 4.48.35 PM.png" descr="Screen Shot 2020-09-07 at 4.48.35 PM.png">
            <a:extLst>
              <a:ext uri="{FF2B5EF4-FFF2-40B4-BE49-F238E27FC236}">
                <a16:creationId xmlns:a16="http://schemas.microsoft.com/office/drawing/2014/main" id="{67D9877A-36AE-344E-8D47-23E61206C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1" y="2938870"/>
            <a:ext cx="6716486" cy="37938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4583195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1023257" y="1446076"/>
            <a:ext cx="10499667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>
              <a:defRPr sz="2800"/>
            </a:pPr>
            <a:r>
              <a:rPr lang="en-US" sz="3600" dirty="0"/>
              <a:t>What types of collaborations and/or direct outreach, marketing and partnerships are we making to connect with students of color?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9CE69-F8A6-C349-A065-6E09A10E870B}"/>
              </a:ext>
            </a:extLst>
          </p:cNvPr>
          <p:cNvSpPr txBox="1"/>
          <p:nvPr/>
        </p:nvSpPr>
        <p:spPr>
          <a:xfrm>
            <a:off x="1415143" y="3657601"/>
            <a:ext cx="10657115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buFont typeface="Wingdings" pitchFamily="2" charset="2"/>
              <a:buChar char="§"/>
              <a:defRPr sz="2400"/>
            </a:pPr>
            <a:r>
              <a:rPr lang="en-US" sz="2800" dirty="0"/>
              <a:t>Black Faculty Counselors’ Collaborative (BFCC)</a:t>
            </a:r>
          </a:p>
          <a:p>
            <a:pPr marL="342900" indent="-342900">
              <a:buFont typeface="Wingdings" pitchFamily="2" charset="2"/>
              <a:buChar char="§"/>
              <a:defRPr sz="2400"/>
            </a:pPr>
            <a:r>
              <a:rPr lang="en-US" sz="2800" dirty="0"/>
              <a:t>Counseling Equity Committee</a:t>
            </a:r>
          </a:p>
          <a:p>
            <a:pPr marL="342900" indent="-342900">
              <a:buFont typeface="Wingdings" pitchFamily="2" charset="2"/>
              <a:buChar char="§"/>
              <a:defRPr sz="2400"/>
            </a:pPr>
            <a:r>
              <a:rPr lang="en-US" sz="2800" dirty="0"/>
              <a:t>Student Services Call to Action/Collaboration Committee</a:t>
            </a:r>
          </a:p>
          <a:p>
            <a:pPr marL="342900" indent="-342900">
              <a:buFont typeface="Wingdings" pitchFamily="2" charset="2"/>
              <a:buChar char="§"/>
              <a:defRPr sz="2400"/>
            </a:pPr>
            <a:r>
              <a:rPr lang="en-US" sz="2800" dirty="0"/>
              <a:t>Contacted Marketing classes to request this as an assignment</a:t>
            </a:r>
          </a:p>
        </p:txBody>
      </p:sp>
    </p:spTree>
    <p:extLst>
      <p:ext uri="{BB962C8B-B14F-4D97-AF65-F5344CB8AC3E}">
        <p14:creationId xmlns:p14="http://schemas.microsoft.com/office/powerpoint/2010/main" val="427986090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846166" y="849086"/>
            <a:ext cx="10499667" cy="4598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182880">
              <a:spcBef>
                <a:spcPts val="200"/>
              </a:spcBef>
              <a:defRPr sz="2560"/>
            </a:pPr>
            <a:r>
              <a:rPr lang="en-US" sz="3600" dirty="0">
                <a:solidFill>
                  <a:schemeClr val="tx1"/>
                </a:solidFill>
                <a:latin typeface="+mn-ea"/>
              </a:rPr>
              <a:t>Which people need to get involved to do this work?</a:t>
            </a:r>
          </a:p>
          <a:p>
            <a:pPr defTabSz="182880">
              <a:spcBef>
                <a:spcPts val="200"/>
              </a:spcBef>
              <a:defRPr sz="2560"/>
            </a:pPr>
            <a:endParaRPr lang="en-US" sz="2800" dirty="0">
              <a:solidFill>
                <a:schemeClr val="tx1"/>
              </a:solidFill>
              <a:latin typeface="+mn-ea"/>
            </a:endParaRPr>
          </a:p>
          <a:p>
            <a:pPr marL="609600" lvl="1" indent="-457200" defTabSz="182880">
              <a:spcBef>
                <a:spcPts val="200"/>
              </a:spcBef>
              <a:buSzPct val="100000"/>
              <a:buFont typeface="Wingdings" pitchFamily="2" charset="2"/>
              <a:buChar char="§"/>
              <a:defRPr sz="2560"/>
            </a:pPr>
            <a:r>
              <a:rPr lang="en-US" sz="2800" dirty="0">
                <a:solidFill>
                  <a:schemeClr val="tx1"/>
                </a:solidFill>
                <a:latin typeface="+mn-ea"/>
              </a:rPr>
              <a:t>IT Department, utilizing our bots to spread an equity message to students of color</a:t>
            </a:r>
          </a:p>
          <a:p>
            <a:pPr defTabSz="182880">
              <a:spcBef>
                <a:spcPts val="200"/>
              </a:spcBef>
              <a:buFont typeface="Wingdings" pitchFamily="2" charset="2"/>
              <a:buChar char="§"/>
              <a:defRPr sz="2560">
                <a:solidFill>
                  <a:srgbClr val="3A3A3A"/>
                </a:solidFill>
              </a:defRPr>
            </a:pPr>
            <a:endParaRPr lang="en-US" sz="2800" dirty="0">
              <a:solidFill>
                <a:schemeClr val="tx1"/>
              </a:solidFill>
              <a:latin typeface="+mn-ea"/>
            </a:endParaRPr>
          </a:p>
          <a:p>
            <a:pPr marL="609600" lvl="1" indent="-457200" defTabSz="182880">
              <a:lnSpc>
                <a:spcPts val="3100"/>
              </a:lnSpc>
              <a:buSzPct val="100000"/>
              <a:buFont typeface="Wingdings" pitchFamily="2" charset="2"/>
              <a:buChar char="§"/>
              <a:defRPr sz="188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en-US" sz="2800" dirty="0">
                <a:latin typeface="+mn-ea"/>
                <a:sym typeface="Helvetica"/>
              </a:rPr>
              <a:t>All faculty (instructional and non instructional )</a:t>
            </a:r>
            <a:br>
              <a:rPr lang="en-US" sz="2800" dirty="0">
                <a:latin typeface="+mn-ea"/>
                <a:sym typeface="Helvetica"/>
              </a:rPr>
            </a:br>
            <a:endParaRPr lang="en-US" sz="2800" dirty="0">
              <a:latin typeface="+mn-ea"/>
              <a:sym typeface="Helvetica"/>
            </a:endParaRPr>
          </a:p>
          <a:p>
            <a:pPr marL="609600" lvl="1" indent="-457200" defTabSz="182880">
              <a:lnSpc>
                <a:spcPts val="3100"/>
              </a:lnSpc>
              <a:buSzPct val="100000"/>
              <a:buFont typeface="Wingdings" pitchFamily="2" charset="2"/>
              <a:buChar char="§"/>
              <a:defRPr sz="188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en-US" sz="2800" dirty="0">
                <a:latin typeface="+mn-ea"/>
                <a:sym typeface="Helvetica"/>
              </a:rPr>
              <a:t>Classified professionals</a:t>
            </a:r>
            <a:br>
              <a:rPr lang="en-US" sz="2800" dirty="0">
                <a:latin typeface="+mn-ea"/>
                <a:sym typeface="Helvetica"/>
              </a:rPr>
            </a:br>
            <a:endParaRPr lang="en-US" sz="2800" dirty="0">
              <a:latin typeface="+mn-ea"/>
              <a:sym typeface="Helvetica"/>
            </a:endParaRPr>
          </a:p>
          <a:p>
            <a:pPr marL="609600" lvl="1" indent="-457200" defTabSz="182880">
              <a:lnSpc>
                <a:spcPts val="3100"/>
              </a:lnSpc>
              <a:buSzPct val="100000"/>
              <a:buFont typeface="Wingdings" pitchFamily="2" charset="2"/>
              <a:buChar char="§"/>
              <a:defRPr sz="188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en-US" sz="2800" dirty="0">
                <a:latin typeface="+mn-ea"/>
                <a:sym typeface="Helvetica"/>
              </a:rPr>
              <a:t>Black Students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6447793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>
            <a:extLst>
              <a:ext uri="{FF2B5EF4-FFF2-40B4-BE49-F238E27FC236}">
                <a16:creationId xmlns:a16="http://schemas.microsoft.com/office/drawing/2014/main" id="{34167065-702F-6043-AAF3-E2420F8B8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486" y="4216235"/>
            <a:ext cx="3402181" cy="219075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762000" y="1284515"/>
            <a:ext cx="1049966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What are your next steps to see the initiative through?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Gill Sans M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B0129-B84A-A049-B9BD-61206A37668C}"/>
              </a:ext>
            </a:extLst>
          </p:cNvPr>
          <p:cNvSpPr/>
          <p:nvPr/>
        </p:nvSpPr>
        <p:spPr>
          <a:xfrm>
            <a:off x="930333" y="2414702"/>
            <a:ext cx="91657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Career/education planning workshops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Counseling Equity Committee Open House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Training instructional faculty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Training classified faculty</a:t>
            </a:r>
          </a:p>
        </p:txBody>
      </p:sp>
    </p:spTree>
    <p:extLst>
      <p:ext uri="{BB962C8B-B14F-4D97-AF65-F5344CB8AC3E}">
        <p14:creationId xmlns:p14="http://schemas.microsoft.com/office/powerpoint/2010/main" val="41021565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846166" y="1306286"/>
            <a:ext cx="10499667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How will you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 MT"/>
              </a:rPr>
              <a:t>know </a:t>
            </a:r>
            <a:r>
              <a:rPr lang="en-US" sz="3600" dirty="0"/>
              <a:t>the effort is successful? What metrics will you use?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Gill Sans M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82FAB4-6E8F-884B-9F22-9D4651A2BA01}"/>
              </a:ext>
            </a:extLst>
          </p:cNvPr>
          <p:cNvSpPr txBox="1"/>
          <p:nvPr/>
        </p:nvSpPr>
        <p:spPr>
          <a:xfrm>
            <a:off x="1872343" y="2916859"/>
            <a:ext cx="8850086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 MT"/>
              </a:rPr>
              <a:t>Career plans and education plans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US" sz="2800" dirty="0"/>
              <a:t>Transfer rates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 MT"/>
              </a:rPr>
              <a:t>1</a:t>
            </a:r>
            <a:r>
              <a:rPr kumimoji="0" lang="en-US" sz="2800" b="0" i="0" u="none" strike="noStrike" cap="none" spc="0" normalizeH="0" baseline="30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 MT"/>
              </a:rPr>
              <a:t>st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 MT"/>
              </a:rPr>
              <a:t> t</a:t>
            </a:r>
            <a:r>
              <a:rPr lang="en-US" sz="2800" dirty="0"/>
              <a:t>o 2</a:t>
            </a:r>
            <a:r>
              <a:rPr lang="en-US" sz="2800" baseline="30000" dirty="0"/>
              <a:t>nd</a:t>
            </a:r>
            <a:r>
              <a:rPr lang="en-US" sz="2800" dirty="0"/>
              <a:t> semester success rates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 MT"/>
              </a:rPr>
              <a:t>Units acquired</a:t>
            </a:r>
          </a:p>
        </p:txBody>
      </p:sp>
    </p:spTree>
    <p:extLst>
      <p:ext uri="{BB962C8B-B14F-4D97-AF65-F5344CB8AC3E}">
        <p14:creationId xmlns:p14="http://schemas.microsoft.com/office/powerpoint/2010/main" val="381940681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D1A634-D4BA-DB40-8DA1-0A9C3DA82B58}"/>
              </a:ext>
            </a:extLst>
          </p:cNvPr>
          <p:cNvSpPr txBox="1"/>
          <p:nvPr/>
        </p:nvSpPr>
        <p:spPr>
          <a:xfrm>
            <a:off x="653143" y="1892390"/>
            <a:ext cx="10499667" cy="193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>
              <a:defRPr sz="2800"/>
            </a:pPr>
            <a:r>
              <a:rPr lang="en-US" sz="4000" dirty="0"/>
              <a:t>What is the translation of </a:t>
            </a:r>
            <a:r>
              <a:rPr lang="en-US" sz="4000" i="1" dirty="0" err="1"/>
              <a:t>Sawubona</a:t>
            </a:r>
            <a:r>
              <a:rPr lang="en-US" sz="4000" i="1" dirty="0"/>
              <a:t>?</a:t>
            </a:r>
          </a:p>
          <a:p>
            <a:pPr algn="r">
              <a:defRPr sz="2800"/>
            </a:pPr>
            <a:endParaRPr lang="en-US" sz="4000" i="1" dirty="0"/>
          </a:p>
          <a:p>
            <a:pPr algn="r">
              <a:defRPr sz="2800"/>
            </a:pPr>
            <a:r>
              <a:rPr lang="en-US" sz="4000" i="1" dirty="0"/>
              <a:t>“I see you”</a:t>
            </a:r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4F62730F-885A-3043-B242-0745D731A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033" y="3429000"/>
            <a:ext cx="4480967" cy="270490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5714098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vidend">
  <a:themeElements>
    <a:clrScheme name="Dividend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0000FF"/>
      </a:hlink>
      <a:folHlink>
        <a:srgbClr val="FF00FF"/>
      </a:folHlink>
    </a:clrScheme>
    <a:fontScheme name="Dividend">
      <a:majorFont>
        <a:latin typeface="Helvetica"/>
        <a:ea typeface="Helvetica"/>
        <a:cs typeface="Helvetica"/>
      </a:majorFont>
      <a:minorFont>
        <a:latin typeface="Gill Sans MT"/>
        <a:ea typeface="Gill Sans MT"/>
        <a:cs typeface="Gill Sans MT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2225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222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ividend">
  <a:themeElements>
    <a:clrScheme name="Dividend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0000FF"/>
      </a:hlink>
      <a:folHlink>
        <a:srgbClr val="FF00FF"/>
      </a:folHlink>
    </a:clrScheme>
    <a:fontScheme name="Dividend">
      <a:majorFont>
        <a:latin typeface="Helvetica"/>
        <a:ea typeface="Helvetica"/>
        <a:cs typeface="Helvetica"/>
      </a:majorFont>
      <a:minorFont>
        <a:latin typeface="Gill Sans MT"/>
        <a:ea typeface="Gill Sans MT"/>
        <a:cs typeface="Gill Sans MT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2225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222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232</Words>
  <Application>Microsoft Macintosh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Gill Sans MT</vt:lpstr>
      <vt:lpstr>Wingdings</vt:lpstr>
      <vt:lpstr>Dividend</vt:lpstr>
      <vt:lpstr>  SAN DIEGO MESA COLLEGE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Joy Lewis</cp:lastModifiedBy>
  <cp:revision>14</cp:revision>
  <cp:lastPrinted>2020-10-14T19:23:13Z</cp:lastPrinted>
  <dcterms:modified xsi:type="dcterms:W3CDTF">2020-11-19T16:48:02Z</dcterms:modified>
</cp:coreProperties>
</file>