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64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3" d="100"/>
          <a:sy n="73" d="100"/>
        </p:scale>
        <p:origin x="147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TitleSlid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492375"/>
            <a:ext cx="6762749" cy="1470025"/>
          </a:xfrm>
        </p:spPr>
        <p:txBody>
          <a:bodyPr/>
          <a:lstStyle>
            <a:lvl1pPr algn="r">
              <a:defRPr sz="4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1" y="3966882"/>
            <a:ext cx="6762749" cy="1752600"/>
          </a:xfrm>
        </p:spPr>
        <p:txBody>
          <a:bodyPr>
            <a:normAutofit/>
          </a:bodyPr>
          <a:lstStyle>
            <a:lvl1pPr marL="0" indent="0" algn="r">
              <a:spcBef>
                <a:spcPts val="60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5/14/2019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5/14/2019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Section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591360"/>
            <a:ext cx="7583487" cy="1362075"/>
          </a:xfrm>
        </p:spPr>
        <p:txBody>
          <a:bodyPr anchor="b" anchorCtr="0">
            <a:noAutofit/>
          </a:bodyPr>
          <a:lstStyle>
            <a:lvl1pPr algn="l">
              <a:defRPr sz="4400" b="1" cap="none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3950354"/>
            <a:ext cx="7583487" cy="1500187"/>
          </a:xfrm>
        </p:spPr>
        <p:txBody>
          <a:bodyPr anchor="t" anchorCtr="0"/>
          <a:lstStyle>
            <a:lvl1pPr marL="0" indent="0" algn="l">
              <a:spcBef>
                <a:spcPts val="600"/>
              </a:spcBef>
              <a:buNone/>
              <a:defRPr sz="20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5/14/2019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2" y="1828800"/>
            <a:ext cx="3657600" cy="42195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8541" y="1828800"/>
            <a:ext cx="3657600" cy="42195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5/14/2019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381000"/>
            <a:ext cx="7583487" cy="1044388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438835"/>
            <a:ext cx="3657600" cy="789828"/>
          </a:xfrm>
        </p:spPr>
        <p:txBody>
          <a:bodyPr anchor="b">
            <a:noAutofit/>
          </a:bodyPr>
          <a:lstStyle>
            <a:lvl1pPr marL="0" indent="0" algn="ctr">
              <a:lnSpc>
                <a:spcPts val="3000"/>
              </a:lnSpc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463" y="2362199"/>
            <a:ext cx="3657600" cy="36861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5350" y="1438835"/>
            <a:ext cx="3657600" cy="789828"/>
          </a:xfrm>
        </p:spPr>
        <p:txBody>
          <a:bodyPr anchor="b">
            <a:noAutofit/>
          </a:bodyPr>
          <a:lstStyle>
            <a:lvl1pPr marL="0" indent="0" algn="ctr">
              <a:lnSpc>
                <a:spcPts val="3000"/>
              </a:lnSpc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5350" y="2362199"/>
            <a:ext cx="3657600" cy="36861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5/14/2019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874059" y="2286000"/>
            <a:ext cx="3563003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815840" y="2286000"/>
            <a:ext cx="3566160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874059" y="2286000"/>
            <a:ext cx="3563003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815840" y="2286000"/>
            <a:ext cx="3566160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2" y="1828801"/>
            <a:ext cx="7585076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5/14/2019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Content Placeholder 2"/>
          <p:cNvSpPr>
            <a:spLocks noGrp="1"/>
          </p:cNvSpPr>
          <p:nvPr>
            <p:ph sz="half" idx="13"/>
          </p:nvPr>
        </p:nvSpPr>
        <p:spPr>
          <a:xfrm>
            <a:off x="779462" y="3991816"/>
            <a:ext cx="7585076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0953" y="1828801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5/14/2019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Content Placeholder 2"/>
          <p:cNvSpPr>
            <a:spLocks noGrp="1"/>
          </p:cNvSpPr>
          <p:nvPr>
            <p:ph sz="half" idx="13"/>
          </p:nvPr>
        </p:nvSpPr>
        <p:spPr>
          <a:xfrm>
            <a:off x="4710953" y="3991816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779462" y="1828800"/>
            <a:ext cx="3657600" cy="42195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5/14/2019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sz="half" idx="14"/>
          </p:nvPr>
        </p:nvSpPr>
        <p:spPr>
          <a:xfrm>
            <a:off x="779463" y="1828801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5"/>
          </p:nvPr>
        </p:nvSpPr>
        <p:spPr>
          <a:xfrm>
            <a:off x="779463" y="3991816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"/>
          </p:nvPr>
        </p:nvSpPr>
        <p:spPr>
          <a:xfrm>
            <a:off x="4710953" y="1828801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3"/>
          </p:nvPr>
        </p:nvSpPr>
        <p:spPr>
          <a:xfrm>
            <a:off x="4710953" y="3991816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5/14/2019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5/14/2019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Cap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4" y="590550"/>
            <a:ext cx="365760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3023" y="739588"/>
            <a:ext cx="3657600" cy="530878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464" y="1816100"/>
            <a:ext cx="3657600" cy="38227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5/14/2019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PictureCap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977" y="187452"/>
            <a:ext cx="853665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6200" y="533400"/>
            <a:ext cx="4476750" cy="1252538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86124" y="1828800"/>
            <a:ext cx="4474539" cy="3810000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6124" y="6288741"/>
            <a:ext cx="1887537" cy="365125"/>
          </a:xfrm>
        </p:spPr>
        <p:txBody>
          <a:bodyPr/>
          <a:lstStyle/>
          <a:p>
            <a:fld id="{D140825E-4A15-4D39-8176-1F07E904CB30}" type="datetimeFigureOut">
              <a:rPr lang="en-US" smtClean="0"/>
              <a:t>5/14/2019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867399" y="6288741"/>
            <a:ext cx="267596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188253" y="179292"/>
            <a:ext cx="3281087" cy="6483096"/>
          </a:xfrm>
          <a:prstGeom prst="round1Rect">
            <a:avLst>
              <a:gd name="adj" fmla="val 17325"/>
            </a:avLst>
          </a:prstGeom>
          <a:blipFill dpi="0" rotWithShape="0">
            <a:blip r:embed="rId3"/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Overlay-PictureCaption-Extra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0953" y="533400"/>
            <a:ext cx="3657600" cy="1252538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596153" y="1600199"/>
            <a:ext cx="3657600" cy="3657601"/>
          </a:xfrm>
          <a:prstGeom prst="ellipse">
            <a:avLst/>
          </a:prstGeom>
          <a:blipFill dpi="0" rotWithShape="0">
            <a:blip r:embed="rId3" cstate="print"/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10412" y="1828800"/>
            <a:ext cx="3657600" cy="3810000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1000" y="6288741"/>
            <a:ext cx="1865125" cy="365125"/>
          </a:xfrm>
        </p:spPr>
        <p:txBody>
          <a:bodyPr/>
          <a:lstStyle/>
          <a:p>
            <a:fld id="{D140825E-4A15-4D39-8176-1F07E904CB30}" type="datetimeFigureOut">
              <a:rPr lang="en-US" smtClean="0"/>
              <a:t>5/14/2019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25813" y="6288741"/>
            <a:ext cx="521755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Overlay-PictureCaption-Extra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038" y="3778624"/>
            <a:ext cx="7560515" cy="1102658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871584" y="762000"/>
            <a:ext cx="7427726" cy="2989730"/>
          </a:xfrm>
          <a:prstGeom prst="roundRect">
            <a:avLst>
              <a:gd name="adj" fmla="val 7476"/>
            </a:avLst>
          </a:prstGeom>
          <a:blipFill dpi="0" rotWithShape="0">
            <a:blip r:embed="rId3"/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8034" y="4827493"/>
            <a:ext cx="7559977" cy="1220881"/>
          </a:xfrm>
        </p:spPr>
        <p:txBody>
          <a:bodyPr>
            <a:normAutofit/>
          </a:bodyPr>
          <a:lstStyle>
            <a:lvl1pPr marL="0" indent="0">
              <a:spcBef>
                <a:spcPts val="3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1000" y="6288741"/>
            <a:ext cx="1865125" cy="365125"/>
          </a:xfrm>
        </p:spPr>
        <p:txBody>
          <a:bodyPr/>
          <a:lstStyle/>
          <a:p>
            <a:fld id="{D140825E-4A15-4D39-8176-1F07E904CB30}" type="datetimeFigureOut">
              <a:rPr lang="en-US" smtClean="0"/>
              <a:t>5/14/2019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25813" y="6288741"/>
            <a:ext cx="521755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5/14/2019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28646" y="779463"/>
            <a:ext cx="1358153" cy="52689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9462" y="779464"/>
            <a:ext cx="6170613" cy="5268911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5/14/2019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Diagonal Corner Rectangle 7"/>
          <p:cNvSpPr/>
          <p:nvPr/>
        </p:nvSpPr>
        <p:spPr>
          <a:xfrm>
            <a:off x="189707" y="189707"/>
            <a:ext cx="8764587" cy="6478587"/>
          </a:xfrm>
          <a:prstGeom prst="round2DiagRect">
            <a:avLst>
              <a:gd name="adj1" fmla="val 9416"/>
              <a:gd name="adj2" fmla="val 0"/>
            </a:avLst>
          </a:prstGeom>
          <a:gradFill>
            <a:gsLst>
              <a:gs pos="17000">
                <a:schemeClr val="bg2"/>
              </a:gs>
              <a:gs pos="100000">
                <a:schemeClr val="tx2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9463" y="381000"/>
            <a:ext cx="7583487" cy="104438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828800"/>
            <a:ext cx="7583487" cy="42089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1000" y="6288741"/>
            <a:ext cx="18875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D140825E-4A15-4D39-8176-1F07E904CB30}" type="datetimeFigureOut">
              <a:rPr lang="en-US" smtClean="0"/>
              <a:t>5/14/2019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4615" y="6288741"/>
            <a:ext cx="52387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4411" y="219635"/>
            <a:ext cx="493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914400" rtl="0" eaLnBrk="1" latinLnBrk="0" hangingPunct="1">
        <a:spcBef>
          <a:spcPct val="0"/>
        </a:spcBef>
        <a:buNone/>
        <a:defRPr sz="3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82575" indent="-282575" algn="l" defTabSz="914400" rtl="0" eaLnBrk="1" latinLnBrk="0" hangingPunct="1">
        <a:spcBef>
          <a:spcPts val="2000"/>
        </a:spcBef>
        <a:buFont typeface="Wingdings 2" pitchFamily="18" charset="2"/>
        <a:buChar char=""/>
        <a:defRPr sz="2200" kern="1200">
          <a:solidFill>
            <a:schemeClr val="bg1"/>
          </a:solidFill>
          <a:latin typeface="+mn-lt"/>
          <a:ea typeface="+mn-ea"/>
          <a:cs typeface="+mn-cs"/>
        </a:defRPr>
      </a:lvl1pPr>
      <a:lvl2pPr marL="577850" indent="-295275" algn="l" defTabSz="914400" rtl="0" eaLnBrk="1" latinLnBrk="0" hangingPunct="1">
        <a:spcBef>
          <a:spcPts val="600"/>
        </a:spcBef>
        <a:buFont typeface="Wingdings 2" pitchFamily="18" charset="2"/>
        <a:buChar char="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860425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143000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1425575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1711325" indent="-288925" algn="l" defTabSz="914400" rtl="0" eaLnBrk="1" latinLnBrk="0" hangingPunct="1">
        <a:spcBef>
          <a:spcPct val="20000"/>
        </a:spcBef>
        <a:buFont typeface="Wingdings 2" pitchFamily="18" charset="2"/>
        <a:buChar char=""/>
        <a:defRPr lang="en-US" sz="1800" kern="1200" dirty="0" smtClean="0">
          <a:solidFill>
            <a:schemeClr val="bg1"/>
          </a:solidFill>
          <a:latin typeface="+mn-lt"/>
          <a:ea typeface="+mn-ea"/>
          <a:cs typeface="+mn-cs"/>
        </a:defRPr>
      </a:lvl6pPr>
      <a:lvl7pPr marL="2000250" indent="-288925" algn="l" defTabSz="914400" rtl="0" eaLnBrk="1" latinLnBrk="0" hangingPunct="1">
        <a:spcBef>
          <a:spcPct val="20000"/>
        </a:spcBef>
        <a:buFont typeface="Wingdings 2" pitchFamily="18" charset="2"/>
        <a:buChar char=""/>
        <a:defRPr lang="en-US" sz="1800" kern="1200" dirty="0" smtClean="0">
          <a:solidFill>
            <a:schemeClr val="bg1"/>
          </a:solidFill>
          <a:latin typeface="+mn-lt"/>
          <a:ea typeface="+mn-ea"/>
          <a:cs typeface="+mn-cs"/>
        </a:defRPr>
      </a:lvl7pPr>
      <a:lvl8pPr marL="2290763" indent="-288925" algn="l" defTabSz="914400" rtl="0" eaLnBrk="1" latinLnBrk="0" hangingPunct="1">
        <a:spcBef>
          <a:spcPct val="20000"/>
        </a:spcBef>
        <a:buFont typeface="Wingdings 2" pitchFamily="18" charset="2"/>
        <a:buChar char=""/>
        <a:defRPr lang="en-US" sz="1800" kern="1200" dirty="0" smtClean="0">
          <a:solidFill>
            <a:schemeClr val="bg1"/>
          </a:solidFill>
          <a:latin typeface="+mn-lt"/>
          <a:ea typeface="+mn-ea"/>
          <a:cs typeface="+mn-cs"/>
        </a:defRPr>
      </a:lvl8pPr>
      <a:lvl9pPr marL="2571750" indent="-288925" algn="l" defTabSz="914400" rtl="0" eaLnBrk="1" latinLnBrk="0" hangingPunct="1">
        <a:spcBef>
          <a:spcPct val="20000"/>
        </a:spcBef>
        <a:buFont typeface="Wingdings 2" pitchFamily="18" charset="2"/>
        <a:buChar char=""/>
        <a:defRPr lang="en-US" sz="1800" kern="1200" dirty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77505" y="1082260"/>
            <a:ext cx="6762749" cy="5378175"/>
          </a:xfrm>
        </p:spPr>
        <p:txBody>
          <a:bodyPr/>
          <a:lstStyle/>
          <a:p>
            <a:pPr algn="ctr"/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 smtClean="0"/>
              <a:t>Region 10 Skills Symposium</a:t>
            </a:r>
            <a:br>
              <a:rPr lang="en-US" sz="3200" dirty="0" smtClean="0"/>
            </a:br>
            <a:r>
              <a:rPr lang="en-US" sz="3200" dirty="0" smtClean="0"/>
              <a:t>May 2019</a:t>
            </a:r>
            <a:br>
              <a:rPr lang="en-US" sz="3200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600" dirty="0"/>
              <a:t/>
            </a:r>
            <a:br>
              <a:rPr lang="en-US" sz="3600" dirty="0"/>
            </a:br>
            <a:r>
              <a:rPr lang="en-US" sz="4800" dirty="0" smtClean="0"/>
              <a:t>Collaboration</a:t>
            </a:r>
            <a:br>
              <a:rPr lang="en-US" sz="48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Wendy </a:t>
            </a:r>
            <a:r>
              <a:rPr lang="en-US" sz="3600" dirty="0" err="1" smtClean="0"/>
              <a:t>Wiehl</a:t>
            </a:r>
            <a:r>
              <a:rPr lang="en-US" sz="3600" dirty="0" smtClean="0"/>
              <a:t>, </a:t>
            </a:r>
            <a:r>
              <a:rPr lang="en-US" sz="3600" dirty="0" err="1" smtClean="0"/>
              <a:t>Pharm.D</a:t>
            </a:r>
            <a:r>
              <a:rPr lang="en-US" sz="3600" dirty="0" smtClean="0"/>
              <a:t>.</a:t>
            </a:r>
            <a:br>
              <a:rPr lang="en-US" sz="3600" dirty="0" smtClean="0"/>
            </a:br>
            <a:r>
              <a:rPr lang="en-US" sz="3600" dirty="0" smtClean="0"/>
              <a:t>San Diego City College</a:t>
            </a:r>
            <a:br>
              <a:rPr lang="en-US" sz="3600" dirty="0" smtClean="0"/>
            </a:br>
            <a:r>
              <a:rPr lang="en-US" sz="3600" dirty="0" smtClean="0"/>
              <a:t>Alcohol and Other Drug Studies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1" y="3966882"/>
            <a:ext cx="6762749" cy="2173292"/>
          </a:xfrm>
        </p:spPr>
        <p:txBody>
          <a:bodyPr/>
          <a:lstStyle/>
          <a:p>
            <a:r>
              <a:rPr lang="en-US" dirty="0" smtClean="0"/>
              <a:t>  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72309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Collaboration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1524000"/>
            <a:ext cx="7583487" cy="4513730"/>
          </a:xfrm>
        </p:spPr>
        <p:txBody>
          <a:bodyPr/>
          <a:lstStyle/>
          <a:p>
            <a:r>
              <a:rPr lang="en-US" dirty="0" smtClean="0"/>
              <a:t>Small group work on a complex activity is challenging, engaging, stimulating</a:t>
            </a:r>
          </a:p>
          <a:p>
            <a:r>
              <a:rPr lang="en-US" dirty="0" smtClean="0"/>
              <a:t>Requires “positive interdependence” (Johnson, Johnson, </a:t>
            </a:r>
            <a:r>
              <a:rPr lang="en-US" dirty="0" err="1" smtClean="0"/>
              <a:t>Holubec</a:t>
            </a:r>
            <a:r>
              <a:rPr lang="en-US" dirty="0" smtClean="0"/>
              <a:t>, 2008)</a:t>
            </a:r>
            <a:endParaRPr lang="en-US" dirty="0"/>
          </a:p>
        </p:txBody>
      </p:sp>
      <p:pic>
        <p:nvPicPr>
          <p:cNvPr id="4" name="Picture 3" descr="images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9356" y="3475659"/>
            <a:ext cx="3251200" cy="250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82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Positive Interdependence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1899478"/>
            <a:ext cx="7583487" cy="4138251"/>
          </a:xfrm>
        </p:spPr>
        <p:txBody>
          <a:bodyPr/>
          <a:lstStyle/>
          <a:p>
            <a:r>
              <a:rPr lang="en-US" dirty="0" smtClean="0"/>
              <a:t>“A situation in which attaining a goal, completing the task, being successful, and earning a good grade require teamwork and sharing knowledge” (</a:t>
            </a:r>
            <a:r>
              <a:rPr lang="en-US" dirty="0" err="1" smtClean="0"/>
              <a:t>edutopia.org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4" name="Picture 3" descr="two brains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418" y="2954352"/>
            <a:ext cx="3599688" cy="2926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0700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Collaboration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Small groups allow for minimization of nonparticipation</a:t>
            </a:r>
          </a:p>
          <a:p>
            <a:r>
              <a:rPr lang="en-US" dirty="0" smtClean="0"/>
              <a:t>Allows for assessment of individual as well as group</a:t>
            </a:r>
          </a:p>
          <a:p>
            <a:r>
              <a:rPr lang="en-US" dirty="0" smtClean="0"/>
              <a:t>Shifts role from instructor to coach</a:t>
            </a:r>
          </a:p>
          <a:p>
            <a:r>
              <a:rPr lang="en-US" dirty="0" smtClean="0"/>
              <a:t>Students can discuss concepts and find solutions together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55494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Collaboration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Allows for development of higher level of thinking</a:t>
            </a:r>
          </a:p>
          <a:p>
            <a:r>
              <a:rPr lang="en-US" dirty="0" smtClean="0"/>
              <a:t>Oral communication</a:t>
            </a:r>
          </a:p>
          <a:p>
            <a:r>
              <a:rPr lang="en-US" dirty="0" smtClean="0"/>
              <a:t>Self-management</a:t>
            </a:r>
          </a:p>
          <a:p>
            <a:r>
              <a:rPr lang="en-US" dirty="0" smtClean="0"/>
              <a:t>Leadership skills</a:t>
            </a:r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(Center for Teaching Innovation)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45817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Collaboration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Promotes student-faculty interaction</a:t>
            </a:r>
          </a:p>
          <a:p>
            <a:r>
              <a:rPr lang="en-US" dirty="0" smtClean="0"/>
              <a:t>Increases student retention, self-esteem, responsibility</a:t>
            </a:r>
          </a:p>
          <a:p>
            <a:r>
              <a:rPr lang="en-US" dirty="0" smtClean="0"/>
              <a:t>Exposure to diverse perspectives</a:t>
            </a:r>
          </a:p>
          <a:p>
            <a:r>
              <a:rPr lang="en-US" dirty="0" smtClean="0"/>
              <a:t>Preparation for real-life social and employment situations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(Center for Teaching Innovation)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9258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Collaboration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7985" y="1817757"/>
            <a:ext cx="7583487" cy="4208930"/>
          </a:xfrm>
        </p:spPr>
        <p:txBody>
          <a:bodyPr/>
          <a:lstStyle/>
          <a:p>
            <a:r>
              <a:rPr lang="en-US" dirty="0" smtClean="0"/>
              <a:t>Most complex communal, social, workplace problems are solved by groups, not individuals</a:t>
            </a:r>
          </a:p>
          <a:p>
            <a:r>
              <a:rPr lang="en-US" dirty="0" smtClean="0"/>
              <a:t>Variety of skills</a:t>
            </a:r>
          </a:p>
          <a:p>
            <a:endParaRPr lang="en-US" dirty="0"/>
          </a:p>
        </p:txBody>
      </p:sp>
      <p:pic>
        <p:nvPicPr>
          <p:cNvPr id="4" name="Picture 3" descr="idea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7661" y="3255010"/>
            <a:ext cx="3839817" cy="2200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8567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Collaboration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Primary benefits of collaborative work are social</a:t>
            </a:r>
          </a:p>
          <a:p>
            <a:pPr lvl="1"/>
            <a:r>
              <a:rPr lang="en-US" dirty="0" smtClean="0"/>
              <a:t>Interpersonal communication</a:t>
            </a:r>
          </a:p>
          <a:p>
            <a:pPr lvl="1"/>
            <a:r>
              <a:rPr lang="en-US" dirty="0" smtClean="0"/>
              <a:t>Trust</a:t>
            </a:r>
          </a:p>
          <a:p>
            <a:pPr lvl="1"/>
            <a:r>
              <a:rPr lang="en-US" dirty="0" smtClean="0"/>
              <a:t>Skill in working with others</a:t>
            </a:r>
          </a:p>
        </p:txBody>
      </p:sp>
      <p:pic>
        <p:nvPicPr>
          <p:cNvPr id="4" name="Picture 3" descr="collaboration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5740" y="3567044"/>
            <a:ext cx="3725332" cy="2793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3722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Selection of group members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1899478"/>
            <a:ext cx="7583487" cy="4138251"/>
          </a:xfrm>
        </p:spPr>
        <p:txBody>
          <a:bodyPr/>
          <a:lstStyle/>
          <a:p>
            <a:r>
              <a:rPr lang="en-US" dirty="0" smtClean="0"/>
              <a:t>Teacher assigned </a:t>
            </a:r>
            <a:r>
              <a:rPr lang="en-US" dirty="0" err="1" smtClean="0"/>
              <a:t>vs</a:t>
            </a:r>
            <a:r>
              <a:rPr lang="en-US" dirty="0" smtClean="0"/>
              <a:t> student selection</a:t>
            </a:r>
          </a:p>
          <a:p>
            <a:r>
              <a:rPr lang="en-US" dirty="0" smtClean="0"/>
              <a:t>Advantages/disadvantages to each</a:t>
            </a:r>
            <a:endParaRPr lang="en-US" dirty="0"/>
          </a:p>
        </p:txBody>
      </p:sp>
      <p:pic>
        <p:nvPicPr>
          <p:cNvPr id="4" name="Picture 3" descr="advantage-and-disadvantage-to-hiring-property-manager-700x441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0608" y="3608164"/>
            <a:ext cx="3856452" cy="2429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8390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Teacher assigned groups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1601304"/>
            <a:ext cx="7583487" cy="4436426"/>
          </a:xfrm>
        </p:spPr>
        <p:txBody>
          <a:bodyPr/>
          <a:lstStyle/>
          <a:p>
            <a:r>
              <a:rPr lang="en-US" dirty="0" smtClean="0"/>
              <a:t>Based on same skill level or randomly</a:t>
            </a:r>
          </a:p>
          <a:p>
            <a:r>
              <a:rPr lang="en-US" dirty="0" smtClean="0"/>
              <a:t>Randomly</a:t>
            </a:r>
          </a:p>
          <a:p>
            <a:pPr lvl="1"/>
            <a:r>
              <a:rPr lang="en-US" dirty="0" smtClean="0"/>
              <a:t>Draw names</a:t>
            </a:r>
          </a:p>
          <a:p>
            <a:pPr lvl="1"/>
            <a:r>
              <a:rPr lang="en-US" dirty="0" smtClean="0"/>
              <a:t>Count off</a:t>
            </a:r>
          </a:p>
          <a:p>
            <a:pPr lvl="1"/>
            <a:r>
              <a:rPr lang="en-US" dirty="0" smtClean="0"/>
              <a:t>Colored index cards</a:t>
            </a:r>
          </a:p>
          <a:p>
            <a:pPr lvl="1"/>
            <a:r>
              <a:rPr lang="en-US" dirty="0" smtClean="0"/>
              <a:t>Random list generator (</a:t>
            </a:r>
            <a:r>
              <a:rPr lang="en-US" dirty="0" err="1" smtClean="0"/>
              <a:t>random.org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4" name="Picture 3" descr="randomlis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434" y="4483652"/>
            <a:ext cx="3180521" cy="2120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2573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Teacher assigned groups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Advantages</a:t>
            </a:r>
          </a:p>
          <a:p>
            <a:pPr lvl="1"/>
            <a:r>
              <a:rPr lang="en-US" dirty="0" smtClean="0"/>
              <a:t>Easy to administer</a:t>
            </a:r>
          </a:p>
          <a:p>
            <a:pPr lvl="1"/>
            <a:r>
              <a:rPr lang="en-US" dirty="0" smtClean="0"/>
              <a:t>Breaks-up friendship groups</a:t>
            </a:r>
          </a:p>
          <a:p>
            <a:pPr lvl="1"/>
            <a:r>
              <a:rPr lang="en-US" dirty="0" smtClean="0"/>
              <a:t>Allows students to work with others they wouldn’t ordinarily</a:t>
            </a:r>
          </a:p>
          <a:p>
            <a:pPr lvl="1"/>
            <a:r>
              <a:rPr lang="en-US" dirty="0" smtClean="0"/>
              <a:t>Seen by students as fair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84330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Teacher assigned groups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2131390"/>
            <a:ext cx="7583487" cy="3906339"/>
          </a:xfrm>
        </p:spPr>
        <p:txBody>
          <a:bodyPr/>
          <a:lstStyle/>
          <a:p>
            <a:r>
              <a:rPr lang="en-US" dirty="0" smtClean="0"/>
              <a:t>Disadvantages</a:t>
            </a:r>
          </a:p>
          <a:p>
            <a:pPr lvl="1"/>
            <a:r>
              <a:rPr lang="en-US" dirty="0" smtClean="0"/>
              <a:t>Some students may worry about getting stuck with incompatible members</a:t>
            </a:r>
            <a:endParaRPr lang="en-US" dirty="0"/>
          </a:p>
        </p:txBody>
      </p:sp>
      <p:pic>
        <p:nvPicPr>
          <p:cNvPr id="4" name="Picture 3" descr="image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7055" y="3791779"/>
            <a:ext cx="4508500" cy="180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3989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Student selection of group members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1965738"/>
            <a:ext cx="7583487" cy="4071991"/>
          </a:xfrm>
        </p:spPr>
        <p:txBody>
          <a:bodyPr/>
          <a:lstStyle/>
          <a:p>
            <a:r>
              <a:rPr lang="en-US" dirty="0" smtClean="0"/>
              <a:t>Advantages</a:t>
            </a:r>
          </a:p>
          <a:p>
            <a:pPr lvl="1"/>
            <a:r>
              <a:rPr lang="en-US" dirty="0" smtClean="0"/>
              <a:t>Easy to administer</a:t>
            </a:r>
          </a:p>
          <a:p>
            <a:pPr lvl="1"/>
            <a:r>
              <a:rPr lang="en-US" dirty="0" smtClean="0"/>
              <a:t>Students like freedom to choose</a:t>
            </a:r>
          </a:p>
          <a:p>
            <a:endParaRPr lang="en-US" dirty="0"/>
          </a:p>
        </p:txBody>
      </p:sp>
      <p:pic>
        <p:nvPicPr>
          <p:cNvPr id="4" name="Picture 3" descr="freedom-to-choose-orlando-espinosa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3227" y="3442003"/>
            <a:ext cx="3093720" cy="2061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9369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Student selection of group members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Disadvantages</a:t>
            </a:r>
          </a:p>
          <a:p>
            <a:pPr lvl="1"/>
            <a:r>
              <a:rPr lang="en-US" dirty="0" smtClean="0"/>
              <a:t>Can be difficult for students who don’t know anyone in class</a:t>
            </a:r>
          </a:p>
          <a:p>
            <a:pPr lvl="1"/>
            <a:r>
              <a:rPr lang="en-US" dirty="0" smtClean="0"/>
              <a:t>Some may see it as unfair</a:t>
            </a:r>
            <a:endParaRPr lang="en-US" dirty="0"/>
          </a:p>
        </p:txBody>
      </p:sp>
      <p:pic>
        <p:nvPicPr>
          <p:cNvPr id="4" name="Picture 3" descr="download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1524" y="3461026"/>
            <a:ext cx="3797300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4547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Alcohol and Other Drug Studies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AODS program prepares students for substance use disorder counseling positions</a:t>
            </a:r>
          </a:p>
          <a:p>
            <a:r>
              <a:rPr lang="en-US" dirty="0" smtClean="0"/>
              <a:t>Occupation is part of a multidisciplinary team</a:t>
            </a:r>
          </a:p>
          <a:p>
            <a:r>
              <a:rPr lang="en-US" dirty="0" smtClean="0"/>
              <a:t>Student demographics</a:t>
            </a:r>
          </a:p>
          <a:p>
            <a:r>
              <a:rPr lang="en-US" dirty="0" smtClean="0"/>
              <a:t>Science often seen as intimidating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23278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Candy Neuron assignment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Candy is fun!</a:t>
            </a:r>
          </a:p>
          <a:p>
            <a:r>
              <a:rPr lang="en-US" dirty="0" smtClean="0"/>
              <a:t>Also teaches creative thinking</a:t>
            </a:r>
          </a:p>
          <a:p>
            <a:r>
              <a:rPr lang="en-US" dirty="0" smtClean="0"/>
              <a:t>Assignment follows midterm</a:t>
            </a:r>
          </a:p>
          <a:p>
            <a:pPr lvl="1"/>
            <a:r>
              <a:rPr lang="en-US" dirty="0" smtClean="0"/>
              <a:t>Break/reward</a:t>
            </a:r>
          </a:p>
          <a:p>
            <a:pPr lvl="1"/>
            <a:r>
              <a:rPr lang="en-US" dirty="0" smtClean="0"/>
              <a:t>Builds on what has been learned</a:t>
            </a:r>
          </a:p>
          <a:p>
            <a:pPr lvl="1"/>
            <a:r>
              <a:rPr lang="en-US" dirty="0" smtClean="0"/>
              <a:t>Prepares for final</a:t>
            </a:r>
            <a:endParaRPr lang="en-US" dirty="0"/>
          </a:p>
        </p:txBody>
      </p:sp>
      <p:pic>
        <p:nvPicPr>
          <p:cNvPr id="4" name="Picture 3" descr="images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2473" y="4329043"/>
            <a:ext cx="3090477" cy="2056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8609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Candy Neuron assignment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Students must create two neurons</a:t>
            </a:r>
            <a:r>
              <a:rPr lang="en-US" dirty="0"/>
              <a:t>,</a:t>
            </a:r>
            <a:r>
              <a:rPr lang="en-US" dirty="0" smtClean="0"/>
              <a:t> pre-synaptic and post-synaptic</a:t>
            </a:r>
          </a:p>
          <a:p>
            <a:r>
              <a:rPr lang="en-US" dirty="0" smtClean="0"/>
              <a:t>Must label parts as well as processes</a:t>
            </a:r>
          </a:p>
          <a:p>
            <a:r>
              <a:rPr lang="en-US" dirty="0" smtClean="0"/>
              <a:t>Must illustrate the mechanism of action of several drugs of abuse</a:t>
            </a:r>
            <a:endParaRPr lang="en-US" dirty="0"/>
          </a:p>
        </p:txBody>
      </p:sp>
      <p:pic>
        <p:nvPicPr>
          <p:cNvPr id="4" name="Picture 3" descr="2-whyareneuron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3392" y="4052956"/>
            <a:ext cx="4319226" cy="2429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6187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IMG_3536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03" b="13003"/>
          <a:stretch>
            <a:fillRect/>
          </a:stretch>
        </p:blipFill>
        <p:spPr>
          <a:xfrm>
            <a:off x="1266568" y="1828800"/>
            <a:ext cx="6673694" cy="3703983"/>
          </a:xfrm>
        </p:spPr>
      </p:pic>
    </p:spTree>
    <p:extLst>
      <p:ext uri="{BB962C8B-B14F-4D97-AF65-F5344CB8AC3E}">
        <p14:creationId xmlns:p14="http://schemas.microsoft.com/office/powerpoint/2010/main" val="27518872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IMG_3529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03" b="1300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354598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IMG_3530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03" b="13003"/>
          <a:stretch>
            <a:fillRect/>
          </a:stretch>
        </p:blipFill>
        <p:spPr>
          <a:xfrm>
            <a:off x="779463" y="1656522"/>
            <a:ext cx="7893889" cy="4381207"/>
          </a:xfrm>
        </p:spPr>
      </p:pic>
    </p:spTree>
    <p:extLst>
      <p:ext uri="{BB962C8B-B14F-4D97-AF65-F5344CB8AC3E}">
        <p14:creationId xmlns:p14="http://schemas.microsoft.com/office/powerpoint/2010/main" val="210007812"/>
      </p:ext>
    </p:extLst>
  </p:cSld>
  <p:clrMapOvr>
    <a:masterClrMapping/>
  </p:clrMapOvr>
</p:sld>
</file>

<file path=ppt/theme/theme1.xml><?xml version="1.0" encoding="utf-8"?>
<a:theme xmlns:a="http://schemas.openxmlformats.org/drawingml/2006/main" name="Revolution">
  <a:themeElements>
    <a:clrScheme name="Revolution">
      <a:dk1>
        <a:sysClr val="windowText" lastClr="000000"/>
      </a:dk1>
      <a:lt1>
        <a:sysClr val="window" lastClr="FFFFFF"/>
      </a:lt1>
      <a:dk2>
        <a:srgbClr val="1B3861"/>
      </a:dk2>
      <a:lt2>
        <a:srgbClr val="38ABED"/>
      </a:lt2>
      <a:accent1>
        <a:srgbClr val="0C5986"/>
      </a:accent1>
      <a:accent2>
        <a:srgbClr val="DDF53D"/>
      </a:accent2>
      <a:accent3>
        <a:srgbClr val="508709"/>
      </a:accent3>
      <a:accent4>
        <a:srgbClr val="BF5E00"/>
      </a:accent4>
      <a:accent5>
        <a:srgbClr val="9C0001"/>
      </a:accent5>
      <a:accent6>
        <a:srgbClr val="660075"/>
      </a:accent6>
      <a:hlink>
        <a:srgbClr val="ABF24D"/>
      </a:hlink>
      <a:folHlink>
        <a:srgbClr val="A0E7FB"/>
      </a:folHlink>
    </a:clrScheme>
    <a:fontScheme name="Revolution">
      <a:maj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Revolution">
      <a: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0800000">
              <a:srgbClr val="808080">
                <a:alpha val="75000"/>
              </a:srgbClr>
            </a:innerShdw>
          </a:effectLst>
        </a:effectStyle>
        <a:effectStyle>
          <a:effectLst>
            <a:innerShdw blurRad="50800" dist="25400" dir="13500000">
              <a:srgbClr val="808080">
                <a:alpha val="75000"/>
              </a:srgbClr>
            </a:innerShdw>
            <a:outerShdw blurRad="63500" dist="50800" dir="5400000" algn="br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1400000"/>
            </a:lightRig>
          </a:scene3d>
          <a:sp3d contourW="12700" prstMaterial="softmetal">
            <a:bevelT w="63500" h="254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Revolution.thmx</Template>
  <TotalTime>165</TotalTime>
  <Words>369</Words>
  <Application>Microsoft Office PowerPoint</Application>
  <PresentationFormat>On-screen Show (4:3)</PresentationFormat>
  <Paragraphs>79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Trebuchet MS</vt:lpstr>
      <vt:lpstr>Wingdings 2</vt:lpstr>
      <vt:lpstr>Revolution</vt:lpstr>
      <vt:lpstr>  Region 10 Skills Symposium May 2019   Collaboration   Wendy Wiehl, Pharm.D. San Diego City College Alcohol and Other Drug Studies</vt:lpstr>
      <vt:lpstr>Collaboration</vt:lpstr>
      <vt:lpstr>Positive Interdependence</vt:lpstr>
      <vt:lpstr>Collaboration</vt:lpstr>
      <vt:lpstr>Collaboration</vt:lpstr>
      <vt:lpstr>Collaboration</vt:lpstr>
      <vt:lpstr>Collaboration</vt:lpstr>
      <vt:lpstr>Collaboration</vt:lpstr>
      <vt:lpstr>Selection of group members</vt:lpstr>
      <vt:lpstr>Teacher assigned groups</vt:lpstr>
      <vt:lpstr>Teacher assigned groups</vt:lpstr>
      <vt:lpstr>Teacher assigned groups</vt:lpstr>
      <vt:lpstr>Student selection of group members</vt:lpstr>
      <vt:lpstr>Student selection of group members</vt:lpstr>
      <vt:lpstr>Alcohol and Other Drug Studies</vt:lpstr>
      <vt:lpstr>Candy Neuron assignment</vt:lpstr>
      <vt:lpstr>Candy Neuron assignment</vt:lpstr>
      <vt:lpstr>PowerPoint Presentation</vt:lpstr>
      <vt:lpstr>PowerPoint Presentation</vt:lpstr>
      <vt:lpstr>PowerPoint Presentation</vt:lpstr>
    </vt:vector>
  </TitlesOfParts>
  <Company>SDCCD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Region 10 Skills Symposium May 2019  Collaboration  Wendy Wiehl, Pharm.D. San Diego City College Alcohol and Other Drug Studies</dc:title>
  <dc:creator>SDCCD SDCCD</dc:creator>
  <cp:lastModifiedBy>Davis, Donna (Career Ctr)</cp:lastModifiedBy>
  <cp:revision>9</cp:revision>
  <dcterms:created xsi:type="dcterms:W3CDTF">2019-05-02T17:48:06Z</dcterms:created>
  <dcterms:modified xsi:type="dcterms:W3CDTF">2019-05-14T20:56:19Z</dcterms:modified>
</cp:coreProperties>
</file>